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67" r:id="rId2"/>
    <p:sldId id="269" r:id="rId3"/>
    <p:sldId id="279" r:id="rId4"/>
    <p:sldId id="280" r:id="rId5"/>
    <p:sldId id="281" r:id="rId6"/>
    <p:sldId id="282" r:id="rId7"/>
    <p:sldId id="27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6ED4"/>
    <a:srgbClr val="FF33CC"/>
    <a:srgbClr val="FF99FF"/>
    <a:srgbClr val="FF66FF"/>
    <a:srgbClr val="00FF00"/>
    <a:srgbClr val="FF3399"/>
    <a:srgbClr val="0000FF"/>
    <a:srgbClr val="009999"/>
    <a:srgbClr val="FF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-1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VY_52_INOVACE_23_ROSTLINY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Les – bezobratlí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VY_52_INOVACE_23_ROSTLINY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Les – bezobratlí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www.google.cz/imgres?q=kl%C3%AD%C5%A1t%C4%9B+obecn%C3%A9&amp;hl=cs&amp;sa=X&amp;rlz=1T4ADRA_csCZ436CZ454&amp;biw=1024&amp;bih=554&amp;tbm=isch&amp;prmd=imvns&amp;tbnid=qHIhCm7pEc33XM:&amp;imgrefurl=http://fotoblog.in/clanek/722&amp;docid=UjnXfo-NJVAumM&amp;imgurl=http://fotoblog.in/galerie/zen/i.php?a=pavoukovci-arachnoidea&amp;i=1705091.jpg&amp;w=680&amp;h=453&amp;ei=v7TZT4WcF8iJhQeK3KnDAw&amp;zoom=1&amp;iact=hc&amp;vpx=332&amp;vpy=150&amp;dur=1312&amp;hovh=183&amp;hovw=275&amp;tx=119&amp;ty=115&amp;sig=102032948630475102088&amp;page=1&amp;tbnh=103&amp;tbnw=137&amp;start=0&amp;ndsp=19&amp;ved=1t:429,r:15,s:0,i:118" TargetMode="External"/><Relationship Id="rId2" Type="http://schemas.openxmlformats.org/officeDocument/2006/relationships/hyperlink" Target="http://www.google.cz/imgres?q=chroust+obecn%C3%BD&amp;hl=cs&amp;qscrl=1&amp;nord=1&amp;rlz=1T4ADRA_csCZ436CZ454&amp;biw=1024&amp;bih=554&amp;tbm=isch&amp;tbnid=MAEe3l40CE55pM:&amp;imgrefurl=http://www.naturfoto.cz/chroust-obecny-fotografie-8804.html&amp;docid=Al_W3fY6F9w0ZM&amp;imgurl=http://www.naturfoto.cz/fotografie/krasensky/chroust-obecny-2008_095.jpg&amp;w=600&amp;h=400&amp;ei=08isT9uTLYLetAa1ycGNDA&amp;zoom=1&amp;iact=hc&amp;vpx=703&amp;vpy=237&amp;dur=360&amp;hovh=183&amp;hovw=275&amp;tx=97&amp;ty=159&amp;sig=102032948630475102088&amp;page=2&amp;tbnh=163&amp;tbnw=210&amp;start=18&amp;ndsp=12&amp;ved=1t:429,r:3,s:18,i:11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://www.google.cz/imgres?q=l%C3%BDko%C5%BErout+smrkov%C3%BD&amp;hl=cs&amp;sa=X&amp;rlz=1T4ADRA_csCZ436CZ454&amp;biw=1024&amp;bih=554&amp;tbm=isch&amp;prmd=imvns&amp;tbnid=tFEr6mPvbAGRVM:&amp;imgrefurl=http://www.naturfoto.cz/lykozrout-smrkovy-fotografie-7416.html&amp;docid=qctylM3nw-PUWM&amp;imgurl=http://www.naturfoto.cz/fotografie/ostatni/lykozrout-smrkovy-34532.jpg&amp;w=600&amp;h=450&amp;ei=DLPZT8fPEIPAhAevu-XsAw&amp;zoom=1&amp;iact=hc&amp;vpx=235&amp;vpy=171&amp;dur=5219&amp;hovh=194&amp;hovw=259&amp;tx=146&amp;ty=88&amp;sig=102032948630475102088&amp;page=2&amp;tbnh=158&amp;tbnw=227&amp;start=18&amp;ndsp=14&amp;ved=1t:429,r:6,s:18,i:149" TargetMode="External"/><Relationship Id="rId4" Type="http://schemas.openxmlformats.org/officeDocument/2006/relationships/image" Target="../media/image4.jpe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1382248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 smtClean="0"/>
              <a:t>Čím se živí probraní bezobratlí živočichové?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522655"/>
              </p:ext>
            </p:extLst>
          </p:nvPr>
        </p:nvGraphicFramePr>
        <p:xfrm>
          <a:off x="1547813" y="1412875"/>
          <a:ext cx="6096000" cy="302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Pracovní list, ve kterém žáci doplňují k jednotlivým bezobratlým živočichům z lesa čím se živí </a:t>
                      </a:r>
                      <a:r>
                        <a:rPr lang="cs-CZ" sz="1800" smtClean="0"/>
                        <a:t>a způsob obstarávání potravy.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260648"/>
            <a:ext cx="801884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 jednotlivým druhům bezobratlých </a:t>
            </a:r>
          </a:p>
          <a:p>
            <a:pPr algn="ctr"/>
            <a:r>
              <a:rPr lang="cs-CZ" sz="2800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živočichů </a:t>
            </a:r>
            <a:r>
              <a:rPr lang="cs-CZ" sz="2800" i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přiřad</a:t>
            </a:r>
            <a:r>
              <a:rPr lang="cs-CZ" sz="2800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ˇ obrázek a čím se živí.</a:t>
            </a:r>
            <a:endParaRPr lang="cs-CZ" sz="2800" i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147663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bzučivka zlatá	</a:t>
            </a:r>
            <a:r>
              <a:rPr lang="cs-CZ" dirty="0" smtClean="0"/>
              <a:t>		          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996952"/>
            <a:ext cx="801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rgbClr val="0000FF"/>
                </a:solidFill>
              </a:rPr>
              <a:t>klíště obecné	</a:t>
            </a:r>
            <a:r>
              <a:rPr lang="cs-CZ" dirty="0" smtClean="0"/>
              <a:t>		            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4019872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err="1" smtClean="0">
                <a:solidFill>
                  <a:srgbClr val="0000FF"/>
                </a:solidFill>
              </a:rPr>
              <a:t>plzák</a:t>
            </a:r>
            <a:r>
              <a:rPr lang="cs-CZ" dirty="0" smtClean="0">
                <a:solidFill>
                  <a:srgbClr val="0000FF"/>
                </a:solidFill>
              </a:rPr>
              <a:t> lesní</a:t>
            </a:r>
            <a:r>
              <a:rPr lang="cs-CZ" dirty="0" smtClean="0"/>
              <a:t>			            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4955976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rgbClr val="0000FF"/>
                </a:solidFill>
              </a:rPr>
              <a:t>chroust obecný</a:t>
            </a:r>
            <a:r>
              <a:rPr lang="cs-CZ" dirty="0" smtClean="0"/>
              <a:t>		           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587625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     larva lýkožrouta smrkového</a:t>
            </a:r>
            <a:r>
              <a:rPr lang="cs-CZ" dirty="0" smtClean="0"/>
              <a:t>	          </a:t>
            </a:r>
            <a:r>
              <a:rPr lang="cs-CZ" dirty="0" smtClean="0">
                <a:solidFill>
                  <a:srgbClr val="FF0066"/>
                </a:solidFill>
              </a:rPr>
              <a:t>	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9" name="Minus 8"/>
          <p:cNvSpPr/>
          <p:nvPr/>
        </p:nvSpPr>
        <p:spPr>
          <a:xfrm>
            <a:off x="-468560" y="1700808"/>
            <a:ext cx="10081120" cy="14401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139952" y="2806287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3399"/>
                </a:solidFill>
              </a:rPr>
              <a:t>okusováním listí</a:t>
            </a:r>
            <a:endParaRPr lang="cs-CZ" b="1" i="1" dirty="0">
              <a:solidFill>
                <a:srgbClr val="FF3399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73318" y="195433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3399"/>
                </a:solidFill>
              </a:rPr>
              <a:t>lýkem</a:t>
            </a:r>
            <a:endParaRPr lang="cs-CZ" b="1" i="1" dirty="0">
              <a:solidFill>
                <a:srgbClr val="FF3399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486916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3399"/>
                </a:solidFill>
              </a:rPr>
              <a:t>zdechlinami a výkaly</a:t>
            </a:r>
            <a:endParaRPr lang="cs-CZ" b="1" i="1" dirty="0">
              <a:solidFill>
                <a:srgbClr val="FF3399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3811118"/>
            <a:ext cx="3338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3399"/>
                </a:solidFill>
              </a:rPr>
              <a:t>rostlinami a houbami</a:t>
            </a:r>
            <a:endParaRPr lang="cs-CZ" b="1" i="1" dirty="0">
              <a:solidFill>
                <a:srgbClr val="FF3399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48064" y="6086416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3399"/>
                </a:solidFill>
              </a:rPr>
              <a:t>krví</a:t>
            </a:r>
            <a:endParaRPr lang="cs-CZ" b="1" i="1" dirty="0">
              <a:solidFill>
                <a:srgbClr val="FF3399"/>
              </a:solidFill>
            </a:endParaRPr>
          </a:p>
        </p:txBody>
      </p:sp>
      <p:pic>
        <p:nvPicPr>
          <p:cNvPr id="17" name="rg_hi" descr="http://t2.gstatic.com/images?q=tbn:ANd9GcQSJpT6cLK_PP-aiD8wd_1IHrjOnpIdgiiVNroPXqHAdSVpNvUA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527306"/>
            <a:ext cx="1597719" cy="115956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Obláček 19"/>
          <p:cNvSpPr/>
          <p:nvPr/>
        </p:nvSpPr>
        <p:spPr>
          <a:xfrm>
            <a:off x="4136613" y="2135279"/>
            <a:ext cx="864096" cy="46166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áček 20"/>
          <p:cNvSpPr/>
          <p:nvPr/>
        </p:nvSpPr>
        <p:spPr>
          <a:xfrm>
            <a:off x="7902624" y="2029982"/>
            <a:ext cx="827584" cy="42415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áček 21"/>
          <p:cNvSpPr/>
          <p:nvPr/>
        </p:nvSpPr>
        <p:spPr>
          <a:xfrm>
            <a:off x="2136208" y="3387546"/>
            <a:ext cx="811255" cy="46893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áček 22"/>
          <p:cNvSpPr/>
          <p:nvPr/>
        </p:nvSpPr>
        <p:spPr>
          <a:xfrm>
            <a:off x="4282862" y="4653136"/>
            <a:ext cx="815115" cy="53367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áček 23"/>
          <p:cNvSpPr/>
          <p:nvPr/>
        </p:nvSpPr>
        <p:spPr>
          <a:xfrm>
            <a:off x="7760397" y="5154635"/>
            <a:ext cx="792088" cy="46166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364882" y="2147826"/>
            <a:ext cx="407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172654" y="2015893"/>
            <a:ext cx="396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24202" y="3411008"/>
            <a:ext cx="438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75347" y="4699882"/>
            <a:ext cx="38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022475" y="5217880"/>
            <a:ext cx="5300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pic>
        <p:nvPicPr>
          <p:cNvPr id="30" name="obrázek 2" descr="Obrazek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778" y="1868911"/>
            <a:ext cx="1616943" cy="1253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rg_hi" descr="http://t3.gstatic.com/images?q=tbn:ANd9GcQKKgJHUfOxJL8D5ot9mf4f3CpE_6wkxZlTQ9LxcAeZ2u1fSwOm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08" y="3250502"/>
            <a:ext cx="1613215" cy="1211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rg_hi" descr="http://t1.gstatic.com/images?q=tbn:ANd9GcRD11OjNuJkQok1QlDrFm2ISTD7FDisl2qnT4WioI5sFp8pmNEfiQ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720" y="4710841"/>
            <a:ext cx="1885752" cy="1239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obrázek 2" descr="bzučavka zlatá - Bzučivka zlatá Lucilia caesar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903" y="2460502"/>
            <a:ext cx="1706513" cy="1415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20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96752"/>
            <a:ext cx="38884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bzučivka zlatá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endParaRPr lang="cs-CZ" dirty="0" smtClean="0">
              <a:solidFill>
                <a:srgbClr val="0000FF"/>
              </a:solidFill>
            </a:endParaRPr>
          </a:p>
          <a:p>
            <a:r>
              <a:rPr lang="cs-CZ" dirty="0" smtClean="0">
                <a:solidFill>
                  <a:srgbClr val="0000FF"/>
                </a:solidFill>
              </a:rPr>
              <a:t>klíště obecné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endParaRPr lang="cs-CZ" dirty="0" smtClean="0">
              <a:solidFill>
                <a:srgbClr val="0000FF"/>
              </a:solidFill>
            </a:endParaRPr>
          </a:p>
          <a:p>
            <a:r>
              <a:rPr lang="cs-CZ" dirty="0" err="1" smtClean="0">
                <a:solidFill>
                  <a:srgbClr val="0000FF"/>
                </a:solidFill>
              </a:rPr>
              <a:t>plzák</a:t>
            </a:r>
            <a:r>
              <a:rPr lang="cs-CZ" dirty="0" smtClean="0">
                <a:solidFill>
                  <a:srgbClr val="0000FF"/>
                </a:solidFill>
              </a:rPr>
              <a:t> lesní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endParaRPr lang="cs-CZ" dirty="0" smtClean="0">
              <a:solidFill>
                <a:srgbClr val="0000FF"/>
              </a:solidFill>
            </a:endParaRPr>
          </a:p>
          <a:p>
            <a:r>
              <a:rPr lang="cs-CZ" dirty="0" smtClean="0">
                <a:solidFill>
                  <a:srgbClr val="0000FF"/>
                </a:solidFill>
              </a:rPr>
              <a:t>chroust obecný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endParaRPr lang="cs-CZ" dirty="0" smtClean="0">
              <a:solidFill>
                <a:srgbClr val="0000FF"/>
              </a:solidFill>
            </a:endParaRPr>
          </a:p>
          <a:p>
            <a:r>
              <a:rPr lang="cs-CZ" dirty="0" smtClean="0">
                <a:solidFill>
                  <a:srgbClr val="0000FF"/>
                </a:solidFill>
              </a:rPr>
              <a:t>larva lýkožrouta smrkového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5856" y="413792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9999"/>
                </a:solidFill>
              </a:rPr>
              <a:t>Řešil jsi správně?</a:t>
            </a:r>
            <a:endParaRPr lang="cs-CZ" b="1" i="1" dirty="0">
              <a:solidFill>
                <a:srgbClr val="009999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3584402" y="1052736"/>
            <a:ext cx="3960440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1217947"/>
            <a:ext cx="3544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zdechlinami a výkaly   č. 2</a:t>
            </a:r>
            <a:endParaRPr lang="cs-CZ" dirty="0"/>
          </a:p>
        </p:txBody>
      </p:sp>
      <p:sp>
        <p:nvSpPr>
          <p:cNvPr id="6" name="Šipka doleva 5"/>
          <p:cNvSpPr/>
          <p:nvPr/>
        </p:nvSpPr>
        <p:spPr>
          <a:xfrm>
            <a:off x="3584402" y="2132856"/>
            <a:ext cx="3960440" cy="8446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317293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krví  č. 4</a:t>
            </a:r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>
            <a:off x="3579640" y="3284984"/>
            <a:ext cx="3960440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219836" y="3459555"/>
            <a:ext cx="351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rostlinami a houbami  č. 1</a:t>
            </a:r>
            <a:endParaRPr lang="cs-CZ" dirty="0"/>
          </a:p>
        </p:txBody>
      </p:sp>
      <p:sp>
        <p:nvSpPr>
          <p:cNvPr id="11" name="Šipka doleva 10"/>
          <p:cNvSpPr/>
          <p:nvPr/>
        </p:nvSpPr>
        <p:spPr>
          <a:xfrm>
            <a:off x="3584402" y="4437112"/>
            <a:ext cx="3960440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4580456"/>
            <a:ext cx="3044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okusováním listí  č. 5</a:t>
            </a:r>
            <a:endParaRPr lang="cs-CZ" dirty="0"/>
          </a:p>
        </p:txBody>
      </p:sp>
      <p:sp>
        <p:nvSpPr>
          <p:cNvPr id="13" name="Šipka doleva 12"/>
          <p:cNvSpPr/>
          <p:nvPr/>
        </p:nvSpPr>
        <p:spPr>
          <a:xfrm>
            <a:off x="4355976" y="5445224"/>
            <a:ext cx="3184104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379840" y="558380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lýkem  č.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17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79954" y="98072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Jakým způsobem se živí světlušky, mravenci a střevlíci?</a:t>
            </a:r>
            <a:endParaRPr lang="cs-CZ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8990" y="2281612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Kteří bezobratlí živočichové v lese napadají dřevo?</a:t>
            </a:r>
            <a:endParaRPr lang="cs-CZ" b="1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9873" y="3584337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Čím se živí larvy bekyně mnišky a chrousta obecného?</a:t>
            </a:r>
            <a:endParaRPr lang="cs-CZ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9873" y="4941168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Jmenuj tři bezobratlé živočichy, kteří konzumují mrtvá těla </a:t>
            </a:r>
          </a:p>
          <a:p>
            <a:r>
              <a:rPr lang="cs-CZ" b="1" i="1" dirty="0" smtClean="0"/>
              <a:t>a výkaly jiných živočichů.</a:t>
            </a:r>
            <a:endParaRPr lang="cs-CZ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281843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         O         P         L         Ň</a:t>
            </a:r>
            <a:endParaRPr lang="cs-CZ" dirty="0"/>
          </a:p>
        </p:txBody>
      </p:sp>
      <p:sp>
        <p:nvSpPr>
          <p:cNvPr id="9" name="Vývojový diagram: příprava 8"/>
          <p:cNvSpPr/>
          <p:nvPr/>
        </p:nvSpPr>
        <p:spPr>
          <a:xfrm>
            <a:off x="1043608" y="183832"/>
            <a:ext cx="6336704" cy="796896"/>
          </a:xfrm>
          <a:prstGeom prst="flowChartPreparat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351447"/>
            <a:ext cx="2736304" cy="46166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D    O    P    L    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76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uhová šipka 1"/>
          <p:cNvSpPr/>
          <p:nvPr/>
        </p:nvSpPr>
        <p:spPr>
          <a:xfrm>
            <a:off x="539552" y="620688"/>
            <a:ext cx="1698488" cy="1584176"/>
          </a:xfrm>
          <a:prstGeom prst="circularArrow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3768" y="455443"/>
            <a:ext cx="5760640" cy="461665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Z  d  e          j  s  o  u         v  ý  s  l  e  d  k  y.</a:t>
            </a:r>
            <a:endParaRPr lang="cs-CZ" b="1" i="1" dirty="0"/>
          </a:p>
        </p:txBody>
      </p:sp>
      <p:sp>
        <p:nvSpPr>
          <p:cNvPr id="5" name="Obdélník 4"/>
          <p:cNvSpPr/>
          <p:nvPr/>
        </p:nvSpPr>
        <p:spPr>
          <a:xfrm>
            <a:off x="683568" y="1545339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Jakým způsobem se živí světlušky, mravenci a střevlíci?</a:t>
            </a:r>
          </a:p>
        </p:txBody>
      </p:sp>
      <p:sp>
        <p:nvSpPr>
          <p:cNvPr id="6" name="Obdélník 5"/>
          <p:cNvSpPr/>
          <p:nvPr/>
        </p:nvSpPr>
        <p:spPr>
          <a:xfrm>
            <a:off x="1187624" y="2782669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Kteří bezobratlí živočichové v lese napadají dřevo?</a:t>
            </a:r>
          </a:p>
        </p:txBody>
      </p:sp>
      <p:sp>
        <p:nvSpPr>
          <p:cNvPr id="7" name="Obdélník 6"/>
          <p:cNvSpPr/>
          <p:nvPr/>
        </p:nvSpPr>
        <p:spPr>
          <a:xfrm>
            <a:off x="837137" y="3981749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Čím se živí larvy bekyně mnišky a chrousta obecného?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5029725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Jmenuj tři bezobratlé živočichy, kteří konzumují mrtvá těla </a:t>
            </a:r>
          </a:p>
          <a:p>
            <a:r>
              <a:rPr lang="cs-CZ" b="1" i="1" dirty="0"/>
              <a:t>a výkaly jiných živočichů.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375756" y="2204863"/>
            <a:ext cx="3204356" cy="4616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všichni se živí lovem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89781" y="3356992"/>
            <a:ext cx="4248472" cy="4616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např. larvy tesaříků a lýkožroutů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4460890"/>
            <a:ext cx="2808312" cy="4616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listím nebo jehličím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83768" y="6021288"/>
            <a:ext cx="3672408" cy="4616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hrobařík, chrobák, bzučivka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92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6507" y="941368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  <a:endParaRPr lang="cs-CZ" sz="2800" dirty="0">
              <a:solidFill>
                <a:srgbClr val="7030A0"/>
              </a:solidFill>
              <a:latin typeface="Castellar" pitchFamily="18" charset="0"/>
            </a:endParaRPr>
          </a:p>
        </p:txBody>
      </p:sp>
      <p:sp>
        <p:nvSpPr>
          <p:cNvPr id="5" name="Čtyřcípá hvězda 4"/>
          <p:cNvSpPr/>
          <p:nvPr/>
        </p:nvSpPr>
        <p:spPr>
          <a:xfrm>
            <a:off x="567658" y="2212077"/>
            <a:ext cx="346716" cy="383847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Čtyřcípá hvězda 14"/>
          <p:cNvSpPr/>
          <p:nvPr/>
        </p:nvSpPr>
        <p:spPr>
          <a:xfrm>
            <a:off x="562840" y="4221088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60716" y="4253129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Robert Vlk, Soňa Kubešová, Přírodopis, Bezobratlí živočichové, učebnice 2. díl, nakladatelství Nová škola 2007</a:t>
            </a:r>
          </a:p>
        </p:txBody>
      </p:sp>
      <p:sp>
        <p:nvSpPr>
          <p:cNvPr id="3" name="Obdélník 2"/>
          <p:cNvSpPr/>
          <p:nvPr/>
        </p:nvSpPr>
        <p:spPr>
          <a:xfrm>
            <a:off x="998125" y="2243169"/>
            <a:ext cx="74471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www.achatina-savana.estranky.cz/clanky/slimaci-cr/slimaci-zijici-v-cr.html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www.naturfoto.cz/lykozrout-smrkovy-fotografie-7416.htm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fotoblog.in/clanek/722l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www.nahuby.sk/clanok.php?clanok_id=34</a:t>
            </a:r>
          </a:p>
          <a:p>
            <a:r>
              <a:rPr lang="cs-CZ" sz="1800" dirty="0">
                <a:latin typeface="Arial Narrow" pitchFamily="34" charset="0"/>
              </a:rPr>
              <a:t>http://www.naturfoto.cz/chroust-obecny-fotografie-8804.html</a:t>
            </a:r>
            <a:endParaRPr lang="cs-CZ" sz="18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5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3747</TotalTime>
  <Words>320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Eliška Jurčicová</cp:lastModifiedBy>
  <cp:revision>239</cp:revision>
  <dcterms:created xsi:type="dcterms:W3CDTF">2011-10-24T11:56:12Z</dcterms:created>
  <dcterms:modified xsi:type="dcterms:W3CDTF">2012-06-14T10:18:50Z</dcterms:modified>
</cp:coreProperties>
</file>