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9" r:id="rId3"/>
    <p:sldId id="303" r:id="rId4"/>
    <p:sldId id="304" r:id="rId5"/>
    <p:sldId id="305" r:id="rId6"/>
    <p:sldId id="308" r:id="rId7"/>
    <p:sldId id="307" r:id="rId8"/>
    <p:sldId id="280" r:id="rId9"/>
    <p:sldId id="293" r:id="rId10"/>
    <p:sldId id="29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FF9900"/>
    <a:srgbClr val="00FF00"/>
    <a:srgbClr val="EE951E"/>
    <a:srgbClr val="FF6600"/>
    <a:srgbClr val="FE0ED0"/>
    <a:srgbClr val="66FFFF"/>
    <a:srgbClr val="FF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445" autoAdjust="0"/>
    <p:restoredTop sz="94660"/>
  </p:normalViewPr>
  <p:slideViewPr>
    <p:cSldViewPr>
      <p:cViewPr>
        <p:scale>
          <a:sx n="75" d="100"/>
          <a:sy n="75" d="100"/>
        </p:scale>
        <p:origin x="-118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accent4_5" csCatId="accent4" phldr="1"/>
      <dgm:spPr/>
    </dgm:pt>
    <dgm:pt modelId="{D07A5630-6FBA-4728-88CD-6E1E179CB30C}">
      <dgm:prSet phldrT="[Text]"/>
      <dgm:spPr/>
      <dgm:t>
        <a:bodyPr/>
        <a:lstStyle/>
        <a:p>
          <a:r>
            <a:rPr lang="cs-CZ" dirty="0" smtClean="0"/>
            <a:t>VY_32_ INOVACE_ 16_ VLASTIVĚDA 4</a:t>
          </a:r>
          <a:endParaRPr lang="cs-CZ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PŮDY </a:t>
          </a:r>
          <a:endParaRPr lang="cs-CZ" b="1" dirty="0"/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LinFactNeighborX="-352" custLinFactNeighborY="4297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FlipHor="1" custScaleX="19225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9339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64312" custScaleY="61587" custLinFactY="16928" custLinFactNeighborX="-650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831D5934-05F1-42D8-835F-28B6109E5D1B}" type="presOf" srcId="{D07A5630-6FBA-4728-88CD-6E1E179CB30C}" destId="{908BA98C-A95B-4D99-AB45-D03C9BA08086}" srcOrd="0" destOrd="0" presId="urn:microsoft.com/office/officeart/2005/8/layout/pyramid2"/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2A21A795-A07A-4AEA-9D41-07F02524E0D4}" type="presOf" srcId="{D14199FD-C0E7-4C1B-9738-0FA9E56F2803}" destId="{E915DD33-C422-48D7-A147-9DF518074CD6}" srcOrd="0" destOrd="0" presId="urn:microsoft.com/office/officeart/2005/8/layout/pyramid2"/>
    <dgm:cxn modelId="{17DE3373-B5FD-4270-92C3-CE5FDA4E24A1}" type="presOf" srcId="{4998EED1-9AAF-4045-BAC6-AA54B1A3E015}" destId="{6E27EA9C-C67C-450A-8A3C-DF1F4862AEAB}" srcOrd="0" destOrd="0" presId="urn:microsoft.com/office/officeart/2005/8/layout/pyramid2"/>
    <dgm:cxn modelId="{5BA99BEE-1A20-48B0-B26A-191B41E5BCCD}" type="presOf" srcId="{33733867-CCF3-40F1-A592-7074E0CC194F}" destId="{ED2230FF-1096-48BA-B691-CB70E3195D4E}" srcOrd="0" destOrd="0" presId="urn:microsoft.com/office/officeart/2005/8/layout/pyramid2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128101D4-FC08-4D60-8662-C77D90BB14CB}" type="presParOf" srcId="{E915DD33-C422-48D7-A147-9DF518074CD6}" destId="{AA8D1857-C2BD-4E9B-945E-6C696E0FAF33}" srcOrd="0" destOrd="0" presId="urn:microsoft.com/office/officeart/2005/8/layout/pyramid2"/>
    <dgm:cxn modelId="{59C6E8CF-99D5-416C-92DD-014980306108}" type="presParOf" srcId="{E915DD33-C422-48D7-A147-9DF518074CD6}" destId="{3BAA9B1B-BFD6-4CA9-90A9-730241A0D9F7}" srcOrd="1" destOrd="0" presId="urn:microsoft.com/office/officeart/2005/8/layout/pyramid2"/>
    <dgm:cxn modelId="{33500BC5-09CB-45BC-923B-14E040285BCB}" type="presParOf" srcId="{3BAA9B1B-BFD6-4CA9-90A9-730241A0D9F7}" destId="{908BA98C-A95B-4D99-AB45-D03C9BA08086}" srcOrd="0" destOrd="0" presId="urn:microsoft.com/office/officeart/2005/8/layout/pyramid2"/>
    <dgm:cxn modelId="{130BE323-CA6C-4232-BE09-33EA2F2649B0}" type="presParOf" srcId="{3BAA9B1B-BFD6-4CA9-90A9-730241A0D9F7}" destId="{259FFE0E-3104-4C28-90A5-34C9081B2D21}" srcOrd="1" destOrd="0" presId="urn:microsoft.com/office/officeart/2005/8/layout/pyramid2"/>
    <dgm:cxn modelId="{414F2A7D-073E-46C6-BC9E-1F6AC56FBCD4}" type="presParOf" srcId="{3BAA9B1B-BFD6-4CA9-90A9-730241A0D9F7}" destId="{ED2230FF-1096-48BA-B691-CB70E3195D4E}" srcOrd="2" destOrd="0" presId="urn:microsoft.com/office/officeart/2005/8/layout/pyramid2"/>
    <dgm:cxn modelId="{CCD950AB-F0E4-48BD-B77D-3E4E755EB07E}" type="presParOf" srcId="{3BAA9B1B-BFD6-4CA9-90A9-730241A0D9F7}" destId="{73724FA6-330F-43B7-BA60-483C4E413C56}" srcOrd="3" destOrd="0" presId="urn:microsoft.com/office/officeart/2005/8/layout/pyramid2"/>
    <dgm:cxn modelId="{5F37C248-5F64-4BFC-822E-A584CEEE783F}" type="presParOf" srcId="{3BAA9B1B-BFD6-4CA9-90A9-730241A0D9F7}" destId="{6E27EA9C-C67C-450A-8A3C-DF1F4862AEAB}" srcOrd="4" destOrd="0" presId="urn:microsoft.com/office/officeart/2005/8/layout/pyramid2"/>
    <dgm:cxn modelId="{9A60443F-A2BB-4537-AC7B-D59F9F21B703}" type="presParOf" srcId="{3BAA9B1B-BFD6-4CA9-90A9-730241A0D9F7}" destId="{17B3546A-C897-435D-919C-1F74B4E8CF4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8D1857-C2BD-4E9B-945E-6C696E0FAF33}">
      <dsp:nvSpPr>
        <dsp:cNvPr id="0" name=""/>
        <dsp:cNvSpPr/>
      </dsp:nvSpPr>
      <dsp:spPr>
        <a:xfrm>
          <a:off x="-152398" y="0"/>
          <a:ext cx="4064000" cy="4064000"/>
        </a:xfrm>
        <a:prstGeom prst="triangle">
          <a:avLst/>
        </a:prstGeom>
        <a:gradFill rotWithShape="0">
          <a:gsLst>
            <a:gs pos="0">
              <a:schemeClr val="accent4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08BA98C-A95B-4D99-AB45-D03C9BA08086}">
      <dsp:nvSpPr>
        <dsp:cNvPr id="0" name=""/>
        <dsp:cNvSpPr/>
      </dsp:nvSpPr>
      <dsp:spPr>
        <a:xfrm>
          <a:off x="152404" y="408582"/>
          <a:ext cx="6095993" cy="96202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VY_32_ INOVACE_ </a:t>
          </a:r>
          <a:r>
            <a:rPr lang="cs-CZ" sz="2400" kern="1200" dirty="0" smtClean="0"/>
            <a:t>05_ </a:t>
          </a:r>
          <a:r>
            <a:rPr lang="cs-CZ" sz="2400" kern="1200" dirty="0" smtClean="0"/>
            <a:t>VLASTIVĚDA </a:t>
          </a:r>
          <a:r>
            <a:rPr lang="cs-CZ" sz="2400" kern="1200" dirty="0" smtClean="0"/>
            <a:t>4</a:t>
          </a:r>
          <a:endParaRPr lang="cs-CZ" sz="2400" kern="1200" dirty="0"/>
        </a:p>
      </dsp:txBody>
      <dsp:txXfrm>
        <a:off x="199366" y="455544"/>
        <a:ext cx="6002069" cy="868101"/>
      </dsp:txXfrm>
    </dsp:sp>
    <dsp:sp modelId="{ED2230FF-1096-48BA-B691-CB70E3195D4E}">
      <dsp:nvSpPr>
        <dsp:cNvPr id="0" name=""/>
        <dsp:cNvSpPr/>
      </dsp:nvSpPr>
      <dsp:spPr>
        <a:xfrm>
          <a:off x="1879601" y="1490860"/>
          <a:ext cx="2641600" cy="96202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ZŠ a MŠ POTŠTEJN</a:t>
          </a:r>
          <a:endParaRPr lang="cs-CZ" sz="2400" kern="1200" dirty="0"/>
        </a:p>
      </dsp:txBody>
      <dsp:txXfrm>
        <a:off x="1926563" y="1537822"/>
        <a:ext cx="2547676" cy="868101"/>
      </dsp:txXfrm>
    </dsp:sp>
    <dsp:sp modelId="{6E27EA9C-C67C-450A-8A3C-DF1F4862AEAB}">
      <dsp:nvSpPr>
        <dsp:cNvPr id="0" name=""/>
        <dsp:cNvSpPr/>
      </dsp:nvSpPr>
      <dsp:spPr>
        <a:xfrm>
          <a:off x="2043076" y="2573139"/>
          <a:ext cx="2314649" cy="96202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LEGENDA MAPY</a:t>
          </a:r>
          <a:endParaRPr lang="cs-CZ" sz="2400" b="1" kern="1200" dirty="0"/>
        </a:p>
      </dsp:txBody>
      <dsp:txXfrm>
        <a:off x="2090038" y="2620101"/>
        <a:ext cx="2220725" cy="8681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type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type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type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type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type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type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type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type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type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type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type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ndAc>
      <p:stSnd>
        <p:snd r:embed="rId13" name="type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143375505"/>
              </p:ext>
            </p:extLst>
          </p:nvPr>
        </p:nvGraphicFramePr>
        <p:xfrm>
          <a:off x="214282" y="1785926"/>
          <a:ext cx="8572560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728" y="428605"/>
            <a:ext cx="6715171" cy="128588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Vodorovný svitek 6"/>
          <p:cNvSpPr/>
          <p:nvPr/>
        </p:nvSpPr>
        <p:spPr>
          <a:xfrm>
            <a:off x="3357554" y="4714884"/>
            <a:ext cx="3143272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</a:t>
            </a:r>
            <a:r>
              <a:rPr lang="cs-CZ" dirty="0" err="1" smtClean="0">
                <a:solidFill>
                  <a:sysClr val="windowText" lastClr="000000"/>
                </a:solidFill>
              </a:rPr>
              <a:t>Mgr.Renata</a:t>
            </a:r>
            <a:r>
              <a:rPr lang="cs-CZ" dirty="0" smtClean="0">
                <a:solidFill>
                  <a:sysClr val="windowText" lastClr="000000"/>
                </a:solidFill>
              </a:rPr>
              <a:t> </a:t>
            </a:r>
            <a:r>
              <a:rPr lang="cs-CZ" dirty="0" err="1" smtClean="0">
                <a:solidFill>
                  <a:sysClr val="windowText" lastClr="000000"/>
                </a:solidFill>
              </a:rPr>
              <a:t>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PŮDY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143536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r>
              <a:rPr lang="cs-CZ" b="1" dirty="0" smtClean="0"/>
              <a:t>OVĚŘENÍ VE VÝUCE:     </a:t>
            </a:r>
            <a:r>
              <a:rPr lang="cs-CZ" dirty="0" smtClean="0"/>
              <a:t>28.11.2011</a:t>
            </a:r>
          </a:p>
          <a:p>
            <a:r>
              <a:rPr lang="cs-CZ" b="1" dirty="0" smtClean="0"/>
              <a:t>PŘEDMĚT:</a:t>
            </a:r>
            <a:r>
              <a:rPr lang="cs-CZ" dirty="0" smtClean="0"/>
              <a:t> Vlastivěda         </a:t>
            </a:r>
            <a:r>
              <a:rPr lang="cs-CZ" b="1" dirty="0" smtClean="0"/>
              <a:t>ROČNÍK: </a:t>
            </a:r>
            <a:r>
              <a:rPr lang="cs-CZ" dirty="0" smtClean="0"/>
              <a:t>4.</a:t>
            </a:r>
          </a:p>
          <a:p>
            <a:r>
              <a:rPr lang="cs-CZ" b="1" dirty="0" smtClean="0"/>
              <a:t>KLÍČOVÁ SLOVA: </a:t>
            </a:r>
            <a:r>
              <a:rPr lang="cs-CZ" dirty="0" smtClean="0"/>
              <a:t>půda, složení půdy, druhy půd</a:t>
            </a:r>
          </a:p>
          <a:p>
            <a:r>
              <a:rPr lang="cs-CZ" b="1" dirty="0" smtClean="0"/>
              <a:t>MEZIPŘEDMĚTOVÉ VZTAHY: </a:t>
            </a:r>
            <a:r>
              <a:rPr lang="cs-CZ" dirty="0" smtClean="0"/>
              <a:t>Přírodověda – složení půdy</a:t>
            </a:r>
            <a:endParaRPr lang="cs-CZ" b="1" dirty="0" smtClean="0"/>
          </a:p>
          <a:p>
            <a:r>
              <a:rPr lang="cs-CZ" b="1" dirty="0" smtClean="0"/>
              <a:t>ANOTACE: </a:t>
            </a:r>
            <a:r>
              <a:rPr lang="cs-CZ" dirty="0" smtClean="0"/>
              <a:t>DUM seznamuje žáky se složením půdy, s jednotlivými druhy půd. Motivuje k vyhledávání druh půd na území České republiky.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Co je to půda?</a:t>
            </a:r>
            <a:endParaRPr lang="cs-CZ" b="1" dirty="0"/>
          </a:p>
        </p:txBody>
      </p:sp>
      <p:pic>
        <p:nvPicPr>
          <p:cNvPr id="5" name="Zástupný symbol pro obsah 4" descr="DSC0004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28596" y="1142984"/>
            <a:ext cx="8358246" cy="55721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Obláček 3"/>
          <p:cNvSpPr/>
          <p:nvPr/>
        </p:nvSpPr>
        <p:spPr>
          <a:xfrm>
            <a:off x="4714876" y="1357298"/>
            <a:ext cx="3643338" cy="1714512"/>
          </a:xfrm>
          <a:prstGeom prst="cloudCallout">
            <a:avLst>
              <a:gd name="adj1" fmla="val -40005"/>
              <a:gd name="adj2" fmla="val 113611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jeden z nejcennějších přírodních zdrojů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Obláček 5"/>
          <p:cNvSpPr/>
          <p:nvPr/>
        </p:nvSpPr>
        <p:spPr>
          <a:xfrm>
            <a:off x="785786" y="1571612"/>
            <a:ext cx="3643338" cy="1714512"/>
          </a:xfrm>
          <a:prstGeom prst="cloudCallout">
            <a:avLst>
              <a:gd name="adj1" fmla="val 46792"/>
              <a:gd name="adj2" fmla="val 92870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jeden z obalů naší Země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Obláček 6"/>
          <p:cNvSpPr/>
          <p:nvPr/>
        </p:nvSpPr>
        <p:spPr>
          <a:xfrm>
            <a:off x="5072066" y="4786322"/>
            <a:ext cx="3643338" cy="1714512"/>
          </a:xfrm>
          <a:prstGeom prst="cloudCallout">
            <a:avLst>
              <a:gd name="adj1" fmla="val -52554"/>
              <a:gd name="adj2" fmla="val -63424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je důležitá pro růst rostlin 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Obláček 7"/>
          <p:cNvSpPr/>
          <p:nvPr/>
        </p:nvSpPr>
        <p:spPr>
          <a:xfrm>
            <a:off x="500034" y="4643446"/>
            <a:ext cx="4000528" cy="1714512"/>
          </a:xfrm>
          <a:prstGeom prst="cloudCallout">
            <a:avLst>
              <a:gd name="adj1" fmla="val 55867"/>
              <a:gd name="adj2" fmla="val -6268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poskytuje životní prostor různým malým živočichům 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  <p:bldP spid="6" grpId="0" build="allAtOnce" animBg="1"/>
      <p:bldP spid="7" grpId="0" build="allAtOnce" animBg="1"/>
      <p:bldP spid="8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785786" y="1428736"/>
            <a:ext cx="5643602" cy="4786346"/>
          </a:xfrm>
          <a:prstGeom prst="ellipse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1000100" y="1643050"/>
            <a:ext cx="5214974" cy="4357718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2571736" y="2928934"/>
            <a:ext cx="2000264" cy="18573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3000364" y="3357562"/>
            <a:ext cx="1143008" cy="10001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5643570" y="1785926"/>
            <a:ext cx="2928958" cy="107157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____________   je složena z pevných hornin.  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6215074" y="3000372"/>
            <a:ext cx="2714644" cy="1071570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ysClr val="windowText" lastClr="000000"/>
                </a:solidFill>
              </a:rPr>
              <a:t>_____________ je tvořen vrstvou žhavých hornin.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5857884" y="4214818"/>
            <a:ext cx="3000396" cy="107157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________________ je tvořeno tekutými horninami.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5286380" y="5357826"/>
            <a:ext cx="3500462" cy="12858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________________ je složeno z niklu a železa.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 Je velmi horké.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642910" y="357166"/>
            <a:ext cx="5543560" cy="939784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b="1" dirty="0" smtClean="0"/>
              <a:t>Opakujeme:</a:t>
            </a:r>
            <a:endParaRPr lang="cs-CZ" b="1" dirty="0"/>
          </a:p>
        </p:txBody>
      </p:sp>
      <p:sp>
        <p:nvSpPr>
          <p:cNvPr id="13" name="Elipsa 12"/>
          <p:cNvSpPr/>
          <p:nvPr/>
        </p:nvSpPr>
        <p:spPr>
          <a:xfrm>
            <a:off x="5357818" y="500042"/>
            <a:ext cx="2928958" cy="107157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 se nachází na povrchu zemské kůry.</a:t>
            </a:r>
            <a:endParaRPr lang="cs-CZ" dirty="0"/>
          </a:p>
        </p:txBody>
      </p:sp>
      <p:sp>
        <p:nvSpPr>
          <p:cNvPr id="14" name="Zaoblený obdélník 13"/>
          <p:cNvSpPr/>
          <p:nvPr/>
        </p:nvSpPr>
        <p:spPr>
          <a:xfrm>
            <a:off x="1214414" y="6215082"/>
            <a:ext cx="228601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Vnitřní jádro Země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2214546" y="6215082"/>
            <a:ext cx="10620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Půda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1285852" y="6215082"/>
            <a:ext cx="221457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Vnější jádro Země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71472" y="6143644"/>
            <a:ext cx="177642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Zemská kůra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1285852" y="6143644"/>
            <a:ext cx="1785950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Zemský plášť</a:t>
            </a:r>
            <a:endParaRPr lang="cs-CZ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5" grpId="0" animBg="1"/>
      <p:bldP spid="8" grpId="0" build="allAtOnce" animBg="1"/>
      <p:bldP spid="9" grpId="0" animBg="1"/>
      <p:bldP spid="10" grpId="0" animBg="1"/>
      <p:bldP spid="11" grpId="0" animBg="1"/>
      <p:bldP spid="13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echovka 5"/>
          <p:cNvSpPr/>
          <p:nvPr/>
        </p:nvSpPr>
        <p:spPr>
          <a:xfrm>
            <a:off x="1142976" y="5214950"/>
            <a:ext cx="3214710" cy="1214446"/>
          </a:xfrm>
          <a:prstGeom prst="can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Plechovka 4"/>
          <p:cNvSpPr/>
          <p:nvPr/>
        </p:nvSpPr>
        <p:spPr>
          <a:xfrm>
            <a:off x="1142976" y="2786058"/>
            <a:ext cx="3214710" cy="2786082"/>
          </a:xfrm>
          <a:prstGeom prst="can">
            <a:avLst>
              <a:gd name="adj" fmla="val 18778"/>
            </a:avLst>
          </a:prstGeom>
          <a:solidFill>
            <a:srgbClr val="EE951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Plechovka 3"/>
          <p:cNvSpPr/>
          <p:nvPr/>
        </p:nvSpPr>
        <p:spPr>
          <a:xfrm>
            <a:off x="1142976" y="2143116"/>
            <a:ext cx="3214710" cy="1143008"/>
          </a:xfrm>
          <a:prstGeom prst="can">
            <a:avLst>
              <a:gd name="adj" fmla="val 21257"/>
            </a:avLst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b="1" dirty="0" smtClean="0"/>
              <a:t>Z čeho se skládá půda?</a:t>
            </a:r>
            <a:endParaRPr lang="cs-CZ" b="1" dirty="0"/>
          </a:p>
        </p:txBody>
      </p:sp>
      <p:sp>
        <p:nvSpPr>
          <p:cNvPr id="3" name="Plechovka 2"/>
          <p:cNvSpPr/>
          <p:nvPr/>
        </p:nvSpPr>
        <p:spPr>
          <a:xfrm>
            <a:off x="1142976" y="1928802"/>
            <a:ext cx="3214710" cy="500066"/>
          </a:xfrm>
          <a:prstGeom prst="can">
            <a:avLst>
              <a:gd name="adj" fmla="val 50000"/>
            </a:avLst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1714480" y="5214950"/>
            <a:ext cx="357190" cy="214314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1214414" y="5143512"/>
            <a:ext cx="357190" cy="214314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3500430" y="5214950"/>
            <a:ext cx="357190" cy="214314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2571736" y="4929198"/>
            <a:ext cx="357190" cy="214314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3071802" y="5286388"/>
            <a:ext cx="357190" cy="214314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2571736" y="5214950"/>
            <a:ext cx="357190" cy="214314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1214414" y="4857760"/>
            <a:ext cx="357190" cy="214314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1643042" y="4929198"/>
            <a:ext cx="357190" cy="214314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2071670" y="5000636"/>
            <a:ext cx="357190" cy="214314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2143108" y="5286388"/>
            <a:ext cx="357190" cy="214314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1857356" y="4214818"/>
            <a:ext cx="357190" cy="214314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3000364" y="4643446"/>
            <a:ext cx="357190" cy="214314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3929058" y="4786322"/>
            <a:ext cx="357190" cy="214314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3571868" y="4929198"/>
            <a:ext cx="357190" cy="214314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3929058" y="5143512"/>
            <a:ext cx="357190" cy="214314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3071802" y="5000636"/>
            <a:ext cx="357190" cy="214314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1285852" y="4500570"/>
            <a:ext cx="285752" cy="142876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2071670" y="4643446"/>
            <a:ext cx="285752" cy="142876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2500298" y="4357694"/>
            <a:ext cx="285752" cy="142876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1571604" y="4643446"/>
            <a:ext cx="285752" cy="142876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2571736" y="4643446"/>
            <a:ext cx="285752" cy="142876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3500430" y="4572008"/>
            <a:ext cx="285752" cy="142876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8"/>
          <p:cNvSpPr/>
          <p:nvPr/>
        </p:nvSpPr>
        <p:spPr>
          <a:xfrm>
            <a:off x="3071802" y="4000504"/>
            <a:ext cx="285752" cy="142876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29"/>
          <p:cNvSpPr/>
          <p:nvPr/>
        </p:nvSpPr>
        <p:spPr>
          <a:xfrm>
            <a:off x="3714744" y="4143380"/>
            <a:ext cx="285752" cy="142876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1500166" y="3929066"/>
            <a:ext cx="285752" cy="142876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2428860" y="3714752"/>
            <a:ext cx="285752" cy="142876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láček 32"/>
          <p:cNvSpPr/>
          <p:nvPr/>
        </p:nvSpPr>
        <p:spPr>
          <a:xfrm>
            <a:off x="5572132" y="1357298"/>
            <a:ext cx="3071834" cy="1285884"/>
          </a:xfrm>
          <a:prstGeom prst="cloudCallout">
            <a:avLst>
              <a:gd name="adj1" fmla="val -83990"/>
              <a:gd name="adj2" fmla="val 36488"/>
            </a:avLst>
          </a:prstGeom>
          <a:solidFill>
            <a:schemeClr val="accent6">
              <a:lumMod val="50000"/>
            </a:schemeClr>
          </a:solidFill>
          <a:ln w="7620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Svrchní půdu tvoří humus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34" name="Obláček 33"/>
          <p:cNvSpPr/>
          <p:nvPr/>
        </p:nvSpPr>
        <p:spPr>
          <a:xfrm>
            <a:off x="5643570" y="3071810"/>
            <a:ext cx="3071834" cy="1428760"/>
          </a:xfrm>
          <a:prstGeom prst="cloudCallout">
            <a:avLst>
              <a:gd name="adj1" fmla="val -83990"/>
              <a:gd name="adj2" fmla="val 36488"/>
            </a:avLst>
          </a:prstGeom>
          <a:solidFill>
            <a:srgbClr val="FF9900"/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Spodní půdu tvoří zvětralé horniny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5" name="Obláček 34"/>
          <p:cNvSpPr/>
          <p:nvPr/>
        </p:nvSpPr>
        <p:spPr>
          <a:xfrm>
            <a:off x="5715008" y="4929198"/>
            <a:ext cx="3071834" cy="1143008"/>
          </a:xfrm>
          <a:prstGeom prst="cloudCallout">
            <a:avLst>
              <a:gd name="adj1" fmla="val -83990"/>
              <a:gd name="adj2" fmla="val 36488"/>
            </a:avLst>
          </a:prstGeom>
          <a:solidFill>
            <a:schemeClr val="bg2">
              <a:lumMod val="50000"/>
            </a:schemeClr>
          </a:solidFill>
          <a:ln w="76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Nezvětralá skála - podloží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4" grpId="0" animBg="1"/>
      <p:bldP spid="3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Přemýšlej, co škodí půdě a proč?</a:t>
            </a:r>
            <a:endParaRPr lang="cs-CZ" b="1" dirty="0"/>
          </a:p>
        </p:txBody>
      </p:sp>
      <p:sp>
        <p:nvSpPr>
          <p:cNvPr id="3" name="Zkosené hrany 2"/>
          <p:cNvSpPr/>
          <p:nvPr/>
        </p:nvSpPr>
        <p:spPr>
          <a:xfrm>
            <a:off x="642910" y="5000636"/>
            <a:ext cx="1285884" cy="785818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ysClr val="windowText" lastClr="000000"/>
                </a:solidFill>
              </a:rPr>
              <a:t>hnůj</a:t>
            </a:r>
            <a:endParaRPr lang="cs-CZ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4" name="Zkosené hrany 3"/>
          <p:cNvSpPr/>
          <p:nvPr/>
        </p:nvSpPr>
        <p:spPr>
          <a:xfrm>
            <a:off x="795310" y="5153036"/>
            <a:ext cx="1285884" cy="785818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ysClr val="windowText" lastClr="000000"/>
                </a:solidFill>
              </a:rPr>
              <a:t>papír</a:t>
            </a:r>
            <a:endParaRPr lang="cs-CZ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5" name="Zkosené hrany 4"/>
          <p:cNvSpPr/>
          <p:nvPr/>
        </p:nvSpPr>
        <p:spPr>
          <a:xfrm>
            <a:off x="2214546" y="5072074"/>
            <a:ext cx="2338406" cy="766770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ysClr val="windowText" lastClr="000000"/>
                </a:solidFill>
              </a:rPr>
              <a:t>autošampon</a:t>
            </a:r>
            <a:endParaRPr lang="cs-CZ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6" name="Zkosené hrany 5"/>
          <p:cNvSpPr/>
          <p:nvPr/>
        </p:nvSpPr>
        <p:spPr>
          <a:xfrm>
            <a:off x="2285984" y="5286388"/>
            <a:ext cx="2124092" cy="766770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ysClr val="windowText" lastClr="000000"/>
                </a:solidFill>
              </a:rPr>
              <a:t>kompost</a:t>
            </a:r>
            <a:endParaRPr lang="cs-CZ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7" name="Zkosené hrany 6"/>
          <p:cNvSpPr/>
          <p:nvPr/>
        </p:nvSpPr>
        <p:spPr>
          <a:xfrm>
            <a:off x="947710" y="5305436"/>
            <a:ext cx="1552588" cy="695332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ysClr val="windowText" lastClr="000000"/>
                </a:solidFill>
              </a:rPr>
              <a:t>benzín</a:t>
            </a:r>
            <a:endParaRPr lang="cs-CZ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8" name="Zkosené hrany 7"/>
          <p:cNvSpPr/>
          <p:nvPr/>
        </p:nvSpPr>
        <p:spPr>
          <a:xfrm>
            <a:off x="947710" y="5305436"/>
            <a:ext cx="1285884" cy="785818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ysClr val="windowText" lastClr="000000"/>
                </a:solidFill>
              </a:rPr>
              <a:t>olej</a:t>
            </a:r>
            <a:endParaRPr lang="cs-CZ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9" name="Zkosené hrany 8"/>
          <p:cNvSpPr/>
          <p:nvPr/>
        </p:nvSpPr>
        <p:spPr>
          <a:xfrm>
            <a:off x="4714876" y="5072074"/>
            <a:ext cx="2500330" cy="785818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ysClr val="windowText" lastClr="000000"/>
                </a:solidFill>
              </a:rPr>
              <a:t>umělé hnojivo</a:t>
            </a:r>
            <a:endParaRPr lang="cs-CZ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10" name="Zkosené hrany 9"/>
          <p:cNvSpPr/>
          <p:nvPr/>
        </p:nvSpPr>
        <p:spPr>
          <a:xfrm>
            <a:off x="4500562" y="5286388"/>
            <a:ext cx="1285884" cy="785818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ysClr val="windowText" lastClr="000000"/>
                </a:solidFill>
              </a:rPr>
              <a:t>voda</a:t>
            </a:r>
            <a:endParaRPr lang="cs-CZ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11" name="Zkosené hrany 10"/>
          <p:cNvSpPr/>
          <p:nvPr/>
        </p:nvSpPr>
        <p:spPr>
          <a:xfrm>
            <a:off x="6715140" y="5072074"/>
            <a:ext cx="1285884" cy="785818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ysClr val="windowText" lastClr="000000"/>
                </a:solidFill>
              </a:rPr>
              <a:t>písek</a:t>
            </a:r>
            <a:endParaRPr lang="cs-CZ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12" name="Zkosené hrany 11"/>
          <p:cNvSpPr/>
          <p:nvPr/>
        </p:nvSpPr>
        <p:spPr>
          <a:xfrm>
            <a:off x="6072198" y="5286388"/>
            <a:ext cx="1285884" cy="785818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ysClr val="windowText" lastClr="000000"/>
                </a:solidFill>
              </a:rPr>
              <a:t>barvy</a:t>
            </a:r>
            <a:endParaRPr lang="cs-CZ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13" name="Zkosené hrany 12"/>
          <p:cNvSpPr/>
          <p:nvPr/>
        </p:nvSpPr>
        <p:spPr>
          <a:xfrm>
            <a:off x="5286380" y="5572140"/>
            <a:ext cx="1714512" cy="785818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ysClr val="windowText" lastClr="000000"/>
                </a:solidFill>
              </a:rPr>
              <a:t>nerosty</a:t>
            </a:r>
            <a:endParaRPr lang="cs-CZ" sz="2800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type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Doplníš správně?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786347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cs-CZ" b="1" dirty="0" smtClean="0"/>
              <a:t>Půda vznikla postupným _______________ . </a:t>
            </a:r>
          </a:p>
          <a:p>
            <a:pPr>
              <a:lnSpc>
                <a:spcPct val="150000"/>
              </a:lnSpc>
            </a:pPr>
            <a:r>
              <a:rPr lang="cs-CZ" b="1" dirty="0" smtClean="0"/>
              <a:t>Horniny zvětrávají působením ________ , __________ , _____________ .</a:t>
            </a:r>
          </a:p>
          <a:p>
            <a:pPr>
              <a:lnSpc>
                <a:spcPct val="150000"/>
              </a:lnSpc>
            </a:pPr>
            <a:r>
              <a:rPr lang="cs-CZ" b="1" dirty="0" smtClean="0"/>
              <a:t>Nejúrodnější část půdy se nazývá _________ . Obsahuje zbytky ___________ a _________ .</a:t>
            </a:r>
          </a:p>
          <a:p>
            <a:pPr>
              <a:lnSpc>
                <a:spcPct val="150000"/>
              </a:lnSpc>
            </a:pPr>
            <a:r>
              <a:rPr lang="cs-CZ" b="1" dirty="0" smtClean="0"/>
              <a:t>V půdě můžeme najít _________________ , ________ a ________________ .</a:t>
            </a:r>
            <a:endParaRPr lang="cs-CZ" b="1" dirty="0"/>
          </a:p>
        </p:txBody>
      </p:sp>
      <p:sp>
        <p:nvSpPr>
          <p:cNvPr id="4" name="Zaoblený obdélník 3"/>
          <p:cNvSpPr/>
          <p:nvPr/>
        </p:nvSpPr>
        <p:spPr>
          <a:xfrm>
            <a:off x="571472" y="5572140"/>
            <a:ext cx="2357454" cy="4286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zvětráváním hornin</a:t>
            </a:r>
            <a:endParaRPr lang="cs-CZ" sz="20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6572264" y="5572140"/>
            <a:ext cx="2071702" cy="4286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kořenů rostlin</a:t>
            </a:r>
            <a:endParaRPr lang="cs-CZ" sz="2000" b="1" dirty="0"/>
          </a:p>
        </p:txBody>
      </p:sp>
      <p:sp>
        <p:nvSpPr>
          <p:cNvPr id="8" name="Zaoblený obdélník 7"/>
          <p:cNvSpPr/>
          <p:nvPr/>
        </p:nvSpPr>
        <p:spPr>
          <a:xfrm>
            <a:off x="3071802" y="5572140"/>
            <a:ext cx="1000132" cy="4286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humus</a:t>
            </a:r>
            <a:endParaRPr lang="cs-CZ" sz="2000" b="1" dirty="0"/>
          </a:p>
        </p:txBody>
      </p:sp>
      <p:sp>
        <p:nvSpPr>
          <p:cNvPr id="9" name="Zaoblený obdélník 8"/>
          <p:cNvSpPr/>
          <p:nvPr/>
        </p:nvSpPr>
        <p:spPr>
          <a:xfrm>
            <a:off x="2428860" y="6072206"/>
            <a:ext cx="1143008" cy="4286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vzduchu</a:t>
            </a:r>
            <a:endParaRPr lang="cs-CZ" sz="2000" b="1" dirty="0"/>
          </a:p>
        </p:txBody>
      </p:sp>
      <p:sp>
        <p:nvSpPr>
          <p:cNvPr id="12" name="Zaoblený obdélník 11"/>
          <p:cNvSpPr/>
          <p:nvPr/>
        </p:nvSpPr>
        <p:spPr>
          <a:xfrm>
            <a:off x="4143372" y="5572140"/>
            <a:ext cx="1214446" cy="4286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živočichů</a:t>
            </a:r>
            <a:endParaRPr lang="cs-CZ" sz="2000" b="1" dirty="0"/>
          </a:p>
        </p:txBody>
      </p:sp>
      <p:sp>
        <p:nvSpPr>
          <p:cNvPr id="13" name="Zaoblený obdélník 12"/>
          <p:cNvSpPr/>
          <p:nvPr/>
        </p:nvSpPr>
        <p:spPr>
          <a:xfrm>
            <a:off x="3643306" y="6072206"/>
            <a:ext cx="1357322" cy="4286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těl rostlin</a:t>
            </a:r>
            <a:endParaRPr lang="cs-CZ" sz="2000" b="1" dirty="0"/>
          </a:p>
        </p:txBody>
      </p:sp>
      <p:sp>
        <p:nvSpPr>
          <p:cNvPr id="14" name="Zaoblený obdélník 13"/>
          <p:cNvSpPr/>
          <p:nvPr/>
        </p:nvSpPr>
        <p:spPr>
          <a:xfrm>
            <a:off x="642910" y="6072206"/>
            <a:ext cx="1714512" cy="4286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zrnka písku</a:t>
            </a:r>
            <a:endParaRPr lang="cs-CZ" sz="2000" b="1" dirty="0"/>
          </a:p>
        </p:txBody>
      </p:sp>
      <p:sp>
        <p:nvSpPr>
          <p:cNvPr id="15" name="Zaoblený obdélník 14"/>
          <p:cNvSpPr/>
          <p:nvPr/>
        </p:nvSpPr>
        <p:spPr>
          <a:xfrm>
            <a:off x="5143504" y="6072206"/>
            <a:ext cx="1143008" cy="4286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štěrk</a:t>
            </a:r>
            <a:endParaRPr lang="cs-CZ" sz="2000" b="1" dirty="0"/>
          </a:p>
        </p:txBody>
      </p:sp>
      <p:sp>
        <p:nvSpPr>
          <p:cNvPr id="17" name="Zaoblený obdélník 16"/>
          <p:cNvSpPr/>
          <p:nvPr/>
        </p:nvSpPr>
        <p:spPr>
          <a:xfrm>
            <a:off x="6429388" y="6072206"/>
            <a:ext cx="1857388" cy="4286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malé kamínky.</a:t>
            </a:r>
            <a:endParaRPr lang="cs-CZ" sz="2000" b="1" dirty="0"/>
          </a:p>
        </p:txBody>
      </p:sp>
      <p:sp>
        <p:nvSpPr>
          <p:cNvPr id="16" name="Zaoblený obdélník 15"/>
          <p:cNvSpPr/>
          <p:nvPr/>
        </p:nvSpPr>
        <p:spPr>
          <a:xfrm>
            <a:off x="5429256" y="5572140"/>
            <a:ext cx="1000132" cy="4286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vody</a:t>
            </a:r>
            <a:endParaRPr lang="cs-CZ" sz="2000" b="1" dirty="0"/>
          </a:p>
        </p:txBody>
      </p:sp>
    </p:spTree>
  </p:cSld>
  <p:clrMapOvr>
    <a:masterClrMapping/>
  </p:clrMapOvr>
  <p:transition spd="slow"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28596" y="285728"/>
            <a:ext cx="8229600" cy="114300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cs-CZ" sz="4000" b="1" dirty="0" smtClean="0"/>
              <a:t>Vyhledej na mapě oblasti, kde najdeme černozemě. Jak tyto oblasti nazýváme?</a:t>
            </a:r>
            <a:endParaRPr lang="cs-CZ" sz="4000" b="1" dirty="0"/>
          </a:p>
        </p:txBody>
      </p:sp>
      <p:pic>
        <p:nvPicPr>
          <p:cNvPr id="4" name="Zástupný symbol pro obsah 11" descr="MC900349423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1500174"/>
            <a:ext cx="8001056" cy="4714908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cs-CZ" sz="6000" b="1" u="sng" dirty="0" smtClean="0">
                <a:solidFill>
                  <a:schemeClr val="accent2">
                    <a:lumMod val="75000"/>
                  </a:schemeClr>
                </a:solidFill>
              </a:rPr>
              <a:t>PŮDY</a:t>
            </a:r>
            <a:endParaRPr lang="cs-CZ" sz="6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072098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3600" b="1" dirty="0" smtClean="0"/>
              <a:t>= jsou tvořeny humusem, zvětralými horninami a nezvětralým podložím</a:t>
            </a:r>
          </a:p>
          <a:p>
            <a:pPr>
              <a:buFontTx/>
              <a:buChar char="-"/>
            </a:pPr>
            <a:r>
              <a:rPr lang="cs-CZ" sz="3600" dirty="0" smtClean="0"/>
              <a:t>odlišují se složením, barvou, úrodností</a:t>
            </a:r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4000" b="1" u="sng" dirty="0" smtClean="0"/>
          </a:p>
          <a:p>
            <a:r>
              <a:rPr lang="cs-CZ" b="1" dirty="0" smtClean="0"/>
              <a:t>ČERNOZEM  </a:t>
            </a:r>
            <a:r>
              <a:rPr lang="cs-CZ" dirty="0" smtClean="0"/>
              <a:t>(tmavá půda, bohatá na živiny, nejúrodnější)</a:t>
            </a:r>
            <a:endParaRPr lang="cs-CZ" b="1" dirty="0" smtClean="0"/>
          </a:p>
          <a:p>
            <a:r>
              <a:rPr lang="cs-CZ" b="1" dirty="0" smtClean="0"/>
              <a:t>HNĚDOZEM </a:t>
            </a:r>
            <a:r>
              <a:rPr lang="cs-CZ" dirty="0" smtClean="0"/>
              <a:t>(méně úrodná, vyskytuje se ve vysočinách, tvoří většinu zemědělské půdy ČR)</a:t>
            </a:r>
          </a:p>
          <a:p>
            <a:r>
              <a:rPr lang="cs-CZ" b="1" dirty="0" smtClean="0"/>
              <a:t>PODZOLOVÉ PŮDY </a:t>
            </a:r>
            <a:r>
              <a:rPr lang="cs-CZ" dirty="0" smtClean="0"/>
              <a:t>(nízký obsah živin, vyskytují se v horských oblastech)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ransition spd="slow"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Použité zdroje: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Obrazový </a:t>
            </a:r>
            <a:r>
              <a:rPr lang="cs-CZ" dirty="0" smtClean="0"/>
              <a:t>materiál čerpaný  z otevřené galerie na www -  </a:t>
            </a: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/>
              <a:t> (Mapa České republiky – </a:t>
            </a:r>
            <a:r>
              <a:rPr lang="cs-CZ" smtClean="0"/>
              <a:t>MC900349423.WMF</a:t>
            </a:r>
            <a:r>
              <a:rPr lang="cs-CZ" smtClean="0"/>
              <a:t>)</a:t>
            </a:r>
            <a:endParaRPr lang="cs-CZ" dirty="0" smtClean="0"/>
          </a:p>
        </p:txBody>
      </p:sp>
    </p:spTree>
  </p:cSld>
  <p:clrMapOvr>
    <a:masterClrMapping/>
  </p:clrMapOvr>
  <p:transition spd="slow"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1599</TotalTime>
  <Words>349</Words>
  <Application>Microsoft Office PowerPoint</Application>
  <PresentationFormat>Předvádění na obrazovce (4:3)</PresentationFormat>
  <Paragraphs>69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PŮDY</vt:lpstr>
      <vt:lpstr>Co je to půda?</vt:lpstr>
      <vt:lpstr>Opakujeme:</vt:lpstr>
      <vt:lpstr>Z čeho se skládá půda?</vt:lpstr>
      <vt:lpstr>Přemýšlej, co škodí půdě a proč?</vt:lpstr>
      <vt:lpstr>Doplníš správně?</vt:lpstr>
      <vt:lpstr>Vyhledej na mapě oblasti, kde najdeme černozemě. Jak tyto oblasti nazýváme?</vt:lpstr>
      <vt:lpstr>PŮDY</vt:lpstr>
      <vt:lpstr>Použité zdroje: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admin</cp:lastModifiedBy>
  <cp:revision>38</cp:revision>
  <dcterms:created xsi:type="dcterms:W3CDTF">2011-07-24T08:19:55Z</dcterms:created>
  <dcterms:modified xsi:type="dcterms:W3CDTF">2012-01-25T22:23:42Z</dcterms:modified>
</cp:coreProperties>
</file>