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8" r:id="rId5"/>
    <p:sldId id="261" r:id="rId6"/>
    <p:sldId id="262" r:id="rId7"/>
    <p:sldId id="259" r:id="rId8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0729"/>
            <a:ext cx="7772400" cy="261972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err="1" smtClean="0"/>
              <a:t>Mgr.Iva</a:t>
            </a:r>
            <a:r>
              <a:rPr lang="cs-CZ" sz="3200" b="1" dirty="0" smtClean="0"/>
              <a:t> </a:t>
            </a:r>
            <a:r>
              <a:rPr lang="cs-CZ" sz="3200" b="1" dirty="0"/>
              <a:t>Štancíková</a:t>
            </a:r>
            <a:br>
              <a:rPr lang="cs-CZ" sz="3200" b="1" dirty="0"/>
            </a:br>
            <a:r>
              <a:rPr lang="cs-CZ" sz="3200" b="1" dirty="0"/>
              <a:t>Člověk a jeho svět</a:t>
            </a:r>
            <a:br>
              <a:rPr lang="cs-CZ" sz="3200" b="1" dirty="0"/>
            </a:br>
            <a:r>
              <a:rPr lang="cs-CZ" sz="3200" b="1" dirty="0" smtClean="0"/>
              <a:t>Oběhová soustava</a:t>
            </a: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>VY_32_INOVACE_16_obehova_soustava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effectLst>
                  <a:outerShdw blurRad="50800" dist="38100" algn="tr">
                    <a:srgbClr val="000000">
                      <a:alpha val="40000"/>
                    </a:srgbClr>
                  </a:outerShdw>
                </a:effectLst>
              </a:rPr>
              <a:t>OP  VK oblast podpory 1.4 s názvem Zlepšení podmínek </a:t>
            </a:r>
            <a:endParaRPr lang="cs-CZ" dirty="0"/>
          </a:p>
          <a:p>
            <a:r>
              <a:rPr lang="cs-CZ" dirty="0">
                <a:effectLst>
                  <a:outerShdw blurRad="50800" dist="38100" algn="tr">
                    <a:srgbClr val="000000">
                      <a:alpha val="40000"/>
                    </a:srgbClr>
                  </a:outerShdw>
                </a:effectLst>
              </a:rPr>
              <a:t>    pro vzdělávání na základních školách</a:t>
            </a:r>
            <a:endParaRPr lang="cs-CZ" dirty="0"/>
          </a:p>
          <a:p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8640"/>
            <a:ext cx="5544616" cy="12247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0987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Zajišťuje proudění krve v těle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14625"/>
            <a:ext cx="2328480" cy="27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429000"/>
            <a:ext cx="41044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Srdce – sval, který pracuje jako </a:t>
            </a:r>
            <a:r>
              <a:rPr lang="cs-CZ" sz="2800" dirty="0" smtClean="0">
                <a:solidFill>
                  <a:srgbClr val="0070C0"/>
                </a:solidFill>
              </a:rPr>
              <a:t>pumpa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Cévy –</a:t>
            </a:r>
            <a:r>
              <a:rPr lang="cs-CZ" sz="2800" dirty="0" smtClean="0">
                <a:solidFill>
                  <a:srgbClr val="0070C0"/>
                </a:solidFill>
              </a:rPr>
              <a:t> žíly </a:t>
            </a:r>
            <a:r>
              <a:rPr lang="cs-CZ" sz="2800" dirty="0" smtClean="0">
                <a:solidFill>
                  <a:srgbClr val="FF0000"/>
                </a:solidFill>
              </a:rPr>
              <a:t>a tepny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Krev – rozvádí </a:t>
            </a:r>
            <a:r>
              <a:rPr lang="cs-CZ" sz="2800" dirty="0" smtClean="0">
                <a:solidFill>
                  <a:srgbClr val="0070C0"/>
                </a:solidFill>
              </a:rPr>
              <a:t>kyslík,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živiny</a:t>
            </a:r>
          </a:p>
          <a:p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          </a:t>
            </a:r>
            <a:r>
              <a:rPr lang="cs-CZ" sz="2800" dirty="0" smtClean="0"/>
              <a:t>odvádí oxid uhličitý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5373216"/>
            <a:ext cx="345638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Zkuste si změřit tep ….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13147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oběh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r>
              <a:rPr lang="cs-CZ" dirty="0" smtClean="0">
                <a:solidFill>
                  <a:srgbClr val="0070C0"/>
                </a:solidFill>
              </a:rPr>
              <a:t>žíly</a:t>
            </a:r>
            <a:r>
              <a:rPr lang="cs-CZ" dirty="0" smtClean="0"/>
              <a:t> vedou krev do </a:t>
            </a:r>
            <a:r>
              <a:rPr lang="cs-CZ" dirty="0" smtClean="0">
                <a:solidFill>
                  <a:srgbClr val="0070C0"/>
                </a:solidFill>
              </a:rPr>
              <a:t>pravé</a:t>
            </a:r>
            <a:r>
              <a:rPr lang="cs-CZ" dirty="0" smtClean="0"/>
              <a:t> poloviny srdce, odkud je pumpována do </a:t>
            </a:r>
            <a:r>
              <a:rPr lang="cs-CZ" dirty="0" smtClean="0">
                <a:solidFill>
                  <a:srgbClr val="FFC000"/>
                </a:solidFill>
              </a:rPr>
              <a:t>plic</a:t>
            </a:r>
          </a:p>
          <a:p>
            <a:r>
              <a:rPr lang="cs-CZ" dirty="0" smtClean="0"/>
              <a:t>2.V </a:t>
            </a:r>
            <a:r>
              <a:rPr lang="cs-CZ" dirty="0" smtClean="0">
                <a:solidFill>
                  <a:srgbClr val="FFC000"/>
                </a:solidFill>
              </a:rPr>
              <a:t>plicích</a:t>
            </a:r>
            <a:r>
              <a:rPr lang="cs-CZ" dirty="0" smtClean="0"/>
              <a:t> se krev </a:t>
            </a:r>
            <a:r>
              <a:rPr lang="cs-CZ" dirty="0" smtClean="0">
                <a:solidFill>
                  <a:srgbClr val="FF0000"/>
                </a:solidFill>
              </a:rPr>
              <a:t>okysličí, </a:t>
            </a:r>
            <a:r>
              <a:rPr lang="cs-CZ" dirty="0" smtClean="0"/>
              <a:t>odtud je vedena </a:t>
            </a:r>
            <a:r>
              <a:rPr lang="cs-CZ" dirty="0" smtClean="0">
                <a:solidFill>
                  <a:srgbClr val="FF0000"/>
                </a:solidFill>
              </a:rPr>
              <a:t>tepnami do levé části srdce </a:t>
            </a:r>
            <a:r>
              <a:rPr lang="cs-CZ" dirty="0" smtClean="0"/>
              <a:t>a pumpována do celého těla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645024"/>
            <a:ext cx="1869509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025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Složky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Krevní plazma </a:t>
            </a:r>
            <a:r>
              <a:rPr lang="cs-CZ" dirty="0" smtClean="0"/>
              <a:t>– obsahuje vodu a živiny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Červené krvinky</a:t>
            </a:r>
            <a:r>
              <a:rPr lang="cs-CZ" dirty="0" smtClean="0"/>
              <a:t> – rozvádějí kyslík 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Bílé krvinky </a:t>
            </a:r>
            <a:r>
              <a:rPr lang="cs-CZ" dirty="0" smtClean="0"/>
              <a:t>– pohlcují škodlivé látky</a:t>
            </a:r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Krevní destičky </a:t>
            </a:r>
            <a:r>
              <a:rPr lang="cs-CZ" dirty="0" smtClean="0"/>
              <a:t>– srážejí krev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933056"/>
            <a:ext cx="2782500" cy="190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5085184"/>
            <a:ext cx="51125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400" dirty="0" smtClean="0"/>
              <a:t>Víš, jaké jsou krevní skupiny?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1187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Otestuj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Rozvádějí po těle kyslík - _________ krvinky</a:t>
            </a:r>
          </a:p>
          <a:p>
            <a:r>
              <a:rPr lang="cs-CZ" sz="2800" dirty="0" smtClean="0"/>
              <a:t>Zajišťují ochranu těla    -  ________  krvinky</a:t>
            </a:r>
          </a:p>
          <a:p>
            <a:r>
              <a:rPr lang="cs-CZ" sz="2800" dirty="0" smtClean="0"/>
              <a:t>Zastavují krvácení         -   _______________</a:t>
            </a:r>
          </a:p>
          <a:p>
            <a:r>
              <a:rPr lang="cs-CZ" sz="2800" dirty="0" smtClean="0"/>
              <a:t>Hlavní orgán oběhové soustavy - _________</a:t>
            </a:r>
          </a:p>
          <a:p>
            <a:r>
              <a:rPr lang="cs-CZ" sz="2800" dirty="0" smtClean="0"/>
              <a:t>Cévy dělíme na - __________a __________</a:t>
            </a:r>
          </a:p>
          <a:p>
            <a:r>
              <a:rPr lang="cs-CZ" sz="2800" dirty="0" smtClean="0"/>
              <a:t>Hlavní úkol oběhové soustavy - _________________________________________,</a:t>
            </a:r>
          </a:p>
          <a:p>
            <a:r>
              <a:rPr lang="cs-CZ" sz="2800" dirty="0" smtClean="0"/>
              <a:t>Krev rozvádí po těle ______,______ a odvádí ______</a:t>
            </a:r>
          </a:p>
          <a:p>
            <a:pPr marL="0" indent="0">
              <a:buNone/>
            </a:pPr>
            <a:r>
              <a:rPr lang="cs-CZ" sz="2800" dirty="0" smtClean="0"/>
              <a:t>    uhličitý</a:t>
            </a:r>
          </a:p>
          <a:p>
            <a:pPr marL="0" indent="0">
              <a:buNone/>
            </a:pPr>
            <a:r>
              <a:rPr lang="cs-CZ" sz="2000" dirty="0" smtClean="0"/>
              <a:t>( bílé, červené, krevní destičky, oxid, živiny, srdce, žíly, kyslík </a:t>
            </a:r>
            <a:r>
              <a:rPr lang="cs-CZ" sz="2000" smtClean="0"/>
              <a:t>, tepny)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4333588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60350"/>
            <a:ext cx="8229600" cy="5865813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Základní údaje o DUM </a:t>
            </a:r>
          </a:p>
          <a:p>
            <a:r>
              <a:rPr lang="cs-CZ" dirty="0"/>
              <a:t>Autor: </a:t>
            </a:r>
            <a:r>
              <a:rPr lang="cs-CZ" dirty="0" err="1"/>
              <a:t>Mgr.Iva</a:t>
            </a:r>
            <a:r>
              <a:rPr lang="cs-CZ" dirty="0"/>
              <a:t> Štancíková, ZŠ a MŠ Klášter Hradiště nad Jizerou, Klášter 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šk.roku</a:t>
            </a:r>
            <a:r>
              <a:rPr lang="cs-CZ" dirty="0"/>
              <a:t> 2011/2012</a:t>
            </a:r>
          </a:p>
          <a:p>
            <a:r>
              <a:rPr lang="cs-CZ" dirty="0"/>
              <a:t>Ročník: pátý</a:t>
            </a:r>
          </a:p>
          <a:p>
            <a:r>
              <a:rPr lang="cs-CZ" dirty="0"/>
              <a:t>Vzdělávací oblast: Člověk a jeho svět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Přírodověda</a:t>
            </a:r>
          </a:p>
          <a:p>
            <a:r>
              <a:rPr lang="cs-CZ" dirty="0"/>
              <a:t>Tematický okruh: Člověk a jeho zdraví</a:t>
            </a:r>
          </a:p>
          <a:p>
            <a:r>
              <a:rPr lang="cs-CZ" dirty="0"/>
              <a:t>Téma: </a:t>
            </a:r>
            <a:r>
              <a:rPr lang="cs-CZ" dirty="0" smtClean="0"/>
              <a:t>Oběhová soustava</a:t>
            </a:r>
            <a:endParaRPr lang="cs-CZ" dirty="0"/>
          </a:p>
          <a:p>
            <a:r>
              <a:rPr lang="cs-CZ" dirty="0"/>
              <a:t>DUM byl vytvořen jako materiál pro procvičování znalostí o částech a funkcích lidského těla</a:t>
            </a:r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opakování i hodnocení získaných znalostí formou pracovního listu.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0150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i="1" dirty="0"/>
          </a:p>
          <a:p>
            <a:r>
              <a:rPr lang="cs-CZ" i="1" dirty="0"/>
              <a:t>http://www. classroomclipart.com</a:t>
            </a:r>
            <a:endParaRPr lang="cs-CZ" dirty="0"/>
          </a:p>
          <a:p>
            <a:endParaRPr lang="cs-CZ" dirty="0"/>
          </a:p>
          <a:p>
            <a:r>
              <a:rPr lang="cs-CZ" dirty="0" err="1"/>
              <a:t>Classroom</a:t>
            </a:r>
            <a:r>
              <a:rPr lang="cs-CZ" dirty="0"/>
              <a:t> </a:t>
            </a:r>
            <a:r>
              <a:rPr lang="cs-CZ" dirty="0" err="1"/>
              <a:t>Clipart</a:t>
            </a:r>
            <a:r>
              <a:rPr lang="cs-CZ" dirty="0"/>
              <a:t> Copyright </a:t>
            </a:r>
            <a:r>
              <a:rPr lang="cs-CZ" dirty="0" err="1"/>
              <a:t>Watermark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6057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257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Mgr.Iva Štancíková Člověk a jeho svět Oběhová soustava VY_32_INOVACE_16_obehova_soustava</vt:lpstr>
      <vt:lpstr>Oběhová soustava</vt:lpstr>
      <vt:lpstr>Krevní oběh</vt:lpstr>
      <vt:lpstr>Složky krve</vt:lpstr>
      <vt:lpstr>Otestuj se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Mgr.Iva Štancíková Člověk a jeho svět Oběhová soustava VY_32_INOVACE_obehovasoustava_.... ll.</dc:title>
  <dc:creator>Tabule</dc:creator>
  <cp:lastModifiedBy>Tabule</cp:lastModifiedBy>
  <cp:revision>10</cp:revision>
  <cp:lastPrinted>2012-02-28T12:55:59Z</cp:lastPrinted>
  <dcterms:created xsi:type="dcterms:W3CDTF">2011-08-17T11:17:30Z</dcterms:created>
  <dcterms:modified xsi:type="dcterms:W3CDTF">2012-03-13T14:21:27Z</dcterms:modified>
</cp:coreProperties>
</file>