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8" r:id="rId4"/>
    <p:sldId id="259" r:id="rId5"/>
    <p:sldId id="260" r:id="rId6"/>
    <p:sldId id="268" r:id="rId7"/>
    <p:sldId id="261" r:id="rId8"/>
    <p:sldId id="262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2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Mnohočleny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Mnohočleny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16798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19872" y="37890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MNOHOČLENY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68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696927"/>
              </p:ext>
            </p:extLst>
          </p:nvPr>
        </p:nvGraphicFramePr>
        <p:xfrm>
          <a:off x="1763688" y="908720"/>
          <a:ext cx="5325496" cy="50067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748"/>
                <a:gridCol w="2662748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err="1" smtClean="0">
                          <a:effectLst/>
                        </a:rPr>
                        <a:t>dubenúnor</a:t>
                      </a:r>
                      <a:r>
                        <a:rPr lang="cs-CZ" sz="1600" dirty="0" smtClean="0">
                          <a:effectLst/>
                        </a:rPr>
                        <a:t> 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Popis 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určen do tématu </a:t>
                      </a:r>
                      <a:r>
                        <a:rPr lang="cs-CZ" sz="1600" dirty="0" smtClean="0">
                          <a:effectLst/>
                        </a:rPr>
                        <a:t>rovnost a lineární rovnice, </a:t>
                      </a:r>
                      <a:r>
                        <a:rPr lang="cs-CZ" sz="1600" dirty="0">
                          <a:effectLst/>
                        </a:rPr>
                        <a:t>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využita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pro 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92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00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Co </a:t>
            </a:r>
            <a:r>
              <a:rPr lang="cs-CZ" dirty="0" smtClean="0"/>
              <a:t>to je rovnost?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Font typeface="Wingdings" pitchFamily="2" charset="2"/>
              <a:buNone/>
            </a:pPr>
            <a:r>
              <a:rPr lang="cs-CZ" dirty="0" smtClean="0"/>
              <a:t>Rovnost je vztah dvou číselných výrazů např. 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14 – 2 = 24 : 2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Kdy se pravá strana rovnosti rovná levé straně rovnosti.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Rovnost si můžeme představit  jako rovnováhu na rovnoramenných vahách.  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Rovnost  se nezmění, jestliže k oběma stranám rovnosti, přičteme stejné číslo, respektive od obou stran rovnosti odečteme stejné číslo.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Stejný vztah platí i pro násobení a dělení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PŘÍKLADY: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65 + 35 = 100       65 + 35 + 10 = 100 + 10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3 + 7 = 10        4 . (3 + 7) = 4 . 10</a:t>
            </a: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>
            <a:off x="3923928" y="5373216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23928" y="5648643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39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 smtClean="0"/>
              <a:t>Vyjádřete číslo 10 jako</a:t>
            </a:r>
            <a:endParaRPr lang="cs-CZ" sz="29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628800"/>
            <a:ext cx="3226172" cy="4530725"/>
          </a:xfrm>
        </p:spPr>
        <p:txBody>
          <a:bodyPr/>
          <a:lstStyle/>
          <a:p>
            <a:endParaRPr lang="cs-CZ" sz="1200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Součet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Rozdíl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Součin dvou desetinných čísel</a:t>
            </a:r>
          </a:p>
          <a:p>
            <a:endParaRPr lang="cs-CZ" sz="1400" b="1" dirty="0">
              <a:latin typeface="Comic Sans MS" pitchFamily="66" charset="0"/>
            </a:endParaRPr>
          </a:p>
          <a:p>
            <a:pPr marL="114300" indent="0">
              <a:buNone/>
            </a:pPr>
            <a:endParaRPr lang="cs-CZ" sz="1400" b="1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Podíl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Součet dvou zlomků</a:t>
            </a: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788024" y="1628800"/>
            <a:ext cx="3226172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200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4,5 + 5,5 = 3,3 + 6,7 = 10</a:t>
            </a:r>
          </a:p>
          <a:p>
            <a:endParaRPr lang="cs-CZ" sz="1200" dirty="0" smtClean="0">
              <a:latin typeface="Comic Sans MS" pitchFamily="66" charset="0"/>
            </a:endParaRPr>
          </a:p>
          <a:p>
            <a:endParaRPr lang="cs-CZ" sz="1200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15,65 – 5,65 = 12,3 -2,3 =10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0,8 . 12,5 = 62,5 .0,16 = 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22,5 : 2,25 = 44,5 : 4,45=10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u="sng" dirty="0" smtClean="0">
              <a:latin typeface="Comic Sans MS" pitchFamily="66" charset="0"/>
            </a:endParaRPr>
          </a:p>
          <a:p>
            <a:r>
              <a:rPr lang="cs-CZ" sz="1400" b="1" u="sng" dirty="0" smtClean="0">
                <a:latin typeface="Comic Sans MS" pitchFamily="66" charset="0"/>
              </a:rPr>
              <a:t>25</a:t>
            </a:r>
            <a:r>
              <a:rPr lang="cs-CZ" sz="1400" b="1" dirty="0" smtClean="0">
                <a:latin typeface="Comic Sans MS" pitchFamily="66" charset="0"/>
              </a:rPr>
              <a:t> + </a:t>
            </a:r>
            <a:r>
              <a:rPr lang="cs-CZ" sz="1400" b="1" u="sng" dirty="0" smtClean="0">
                <a:latin typeface="Comic Sans MS" pitchFamily="66" charset="0"/>
              </a:rPr>
              <a:t>50</a:t>
            </a:r>
            <a:r>
              <a:rPr lang="cs-CZ" sz="1400" b="1" dirty="0" smtClean="0">
                <a:latin typeface="Comic Sans MS" pitchFamily="66" charset="0"/>
              </a:rPr>
              <a:t> = </a:t>
            </a:r>
            <a:r>
              <a:rPr lang="cs-CZ" sz="1400" b="1" u="sng" dirty="0" smtClean="0">
                <a:latin typeface="Comic Sans MS" pitchFamily="66" charset="0"/>
              </a:rPr>
              <a:t>32</a:t>
            </a:r>
            <a:r>
              <a:rPr lang="cs-CZ" sz="1400" b="1" dirty="0" smtClean="0">
                <a:latin typeface="Comic Sans MS" pitchFamily="66" charset="0"/>
              </a:rPr>
              <a:t> + </a:t>
            </a:r>
            <a:r>
              <a:rPr lang="cs-CZ" sz="1400" b="1" u="sng" dirty="0" smtClean="0">
                <a:latin typeface="Comic Sans MS" pitchFamily="66" charset="0"/>
              </a:rPr>
              <a:t>6</a:t>
            </a:r>
            <a:r>
              <a:rPr lang="cs-CZ" sz="1400" b="1" dirty="0" smtClean="0">
                <a:latin typeface="Comic Sans MS" pitchFamily="66" charset="0"/>
              </a:rPr>
              <a:t> =</a:t>
            </a:r>
            <a:r>
              <a:rPr lang="cs-CZ" sz="1400" b="1" u="sng" dirty="0" smtClean="0">
                <a:latin typeface="Comic Sans MS" pitchFamily="66" charset="0"/>
              </a:rPr>
              <a:t> 10 </a:t>
            </a:r>
          </a:p>
          <a:p>
            <a:r>
              <a:rPr lang="cs-CZ" sz="1400" b="1" dirty="0" smtClean="0">
                <a:latin typeface="Comic Sans MS" pitchFamily="66" charset="0"/>
              </a:rPr>
              <a:t> 5    10    4    3  </a:t>
            </a:r>
            <a:r>
              <a:rPr lang="cs-CZ" sz="1400" b="1" dirty="0">
                <a:latin typeface="Comic Sans MS" pitchFamily="66" charset="0"/>
              </a:rPr>
              <a:t> </a:t>
            </a:r>
            <a:r>
              <a:rPr lang="cs-CZ" sz="1400" b="1" dirty="0" smtClean="0">
                <a:latin typeface="Comic Sans MS" pitchFamily="66" charset="0"/>
              </a:rPr>
              <a:t> 1</a:t>
            </a:r>
            <a:endParaRPr lang="cs-CZ" sz="1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76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sz="2900" cap="none" dirty="0" smtClean="0">
                <a:latin typeface="Arial" charset="0"/>
              </a:rPr>
              <a:t>Vyberte správný znak pro rovnost či nerovnost dvou číselných výrazů, po kliknutí zůstanou pouze správné odpovědi</a:t>
            </a:r>
            <a:r>
              <a:rPr lang="cs-CZ" sz="2900" cap="none" dirty="0" smtClean="0">
                <a:latin typeface="Comic Sans MS" pitchFamily="66" charset="0"/>
              </a:rPr>
              <a:t>: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802063" cy="44243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charset="0"/>
              </a:rPr>
              <a:t>3+2 . </a:t>
            </a:r>
            <a:r>
              <a:rPr lang="cs-CZ" sz="3200" dirty="0" smtClean="0">
                <a:latin typeface="Comic Sans MS" pitchFamily="66" charset="0"/>
              </a:rPr>
              <a:t>2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baseline="30000" dirty="0" smtClean="0">
                <a:latin typeface="Arial" charset="0"/>
              </a:rPr>
              <a:t>  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smtClean="0">
                <a:latin typeface="Arial" charset="0"/>
              </a:rPr>
              <a:t>a  4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dirty="0" smtClean="0">
                <a:latin typeface="Arial" charset="0"/>
              </a:rPr>
              <a:t> - 7</a:t>
            </a:r>
            <a:endParaRPr lang="cs-CZ" sz="32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3</a:t>
            </a:r>
            <a:r>
              <a:rPr lang="cs-CZ" sz="3200" baseline="30000" dirty="0" smtClean="0">
                <a:latin typeface="Comic Sans MS" pitchFamily="66" charset="0"/>
              </a:rPr>
              <a:t>2 </a:t>
            </a:r>
            <a:r>
              <a:rPr lang="cs-CZ" sz="3200" dirty="0" smtClean="0">
                <a:latin typeface="Comic Sans MS" pitchFamily="66" charset="0"/>
              </a:rPr>
              <a:t>+ </a:t>
            </a:r>
            <a:r>
              <a:rPr lang="cs-CZ" sz="3200" dirty="0" smtClean="0">
                <a:latin typeface="Arial" charset="0"/>
              </a:rPr>
              <a:t>6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smtClean="0">
                <a:latin typeface="Arial" charset="0"/>
              </a:rPr>
              <a:t> a  50 - 5</a:t>
            </a:r>
            <a:r>
              <a:rPr lang="cs-CZ" sz="3200" baseline="30000" dirty="0" smtClean="0">
                <a:latin typeface="Arial" charset="0"/>
              </a:rPr>
              <a:t>1</a:t>
            </a:r>
          </a:p>
          <a:p>
            <a:r>
              <a:rPr lang="cs-CZ" sz="3200" dirty="0" smtClean="0">
                <a:latin typeface="Arial" charset="0"/>
              </a:rPr>
              <a:t>3</a:t>
            </a:r>
            <a:r>
              <a:rPr lang="cs-CZ" sz="3200" dirty="0" smtClean="0">
                <a:latin typeface="Comic Sans MS" pitchFamily="66" charset="0"/>
              </a:rPr>
              <a:t>.4</a:t>
            </a:r>
            <a:r>
              <a:rPr lang="cs-CZ" sz="3200" dirty="0" smtClean="0">
                <a:latin typeface="Arial" charset="0"/>
              </a:rPr>
              <a:t> – 1</a:t>
            </a:r>
            <a:r>
              <a:rPr lang="cs-CZ" sz="3200" baseline="30000" dirty="0" smtClean="0">
                <a:latin typeface="Arial" charset="0"/>
              </a:rPr>
              <a:t>12  </a:t>
            </a:r>
            <a:r>
              <a:rPr lang="cs-CZ" sz="3200" dirty="0" smtClean="0">
                <a:latin typeface="Arial" charset="0"/>
              </a:rPr>
              <a:t>a  6- 2.3 </a:t>
            </a:r>
            <a:endParaRPr lang="cs-CZ" sz="3200" baseline="30000" dirty="0" smtClean="0">
              <a:latin typeface="Arial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3+5</a:t>
            </a:r>
            <a:r>
              <a:rPr lang="cs-CZ" sz="3200" baseline="30000" dirty="0" smtClean="0">
                <a:latin typeface="Comic Sans MS" pitchFamily="66" charset="0"/>
              </a:rPr>
              <a:t>2 </a:t>
            </a: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dirty="0" smtClean="0">
                <a:latin typeface="Comic Sans MS" pitchFamily="66" charset="0"/>
              </a:rPr>
              <a:t>a 3+5 . 5</a:t>
            </a:r>
            <a:endParaRPr lang="cs-CZ" sz="32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11-1-10 a 11</a:t>
            </a:r>
            <a:r>
              <a:rPr lang="cs-CZ" sz="3200" baseline="30000" dirty="0" smtClean="0">
                <a:latin typeface="Comic Sans MS" pitchFamily="66" charset="0"/>
              </a:rPr>
              <a:t>0</a:t>
            </a:r>
          </a:p>
          <a:p>
            <a:pPr marL="114300" indent="0">
              <a:buNone/>
            </a:pPr>
            <a:endParaRPr lang="cs-CZ" sz="18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10 : 0</a:t>
            </a:r>
            <a:r>
              <a:rPr lang="cs-CZ" sz="3200" baseline="30000" dirty="0" smtClean="0">
                <a:latin typeface="Comic Sans MS" pitchFamily="66" charset="0"/>
              </a:rPr>
              <a:t>10  </a:t>
            </a:r>
            <a:r>
              <a:rPr lang="cs-CZ" sz="3200" dirty="0" smtClean="0">
                <a:latin typeface="Comic Sans MS" pitchFamily="66" charset="0"/>
              </a:rPr>
              <a:t>a  1</a:t>
            </a:r>
            <a:r>
              <a:rPr lang="cs-CZ" sz="3200" baseline="30000" dirty="0" smtClean="0">
                <a:latin typeface="Comic Sans MS" pitchFamily="66" charset="0"/>
              </a:rPr>
              <a:t>10</a:t>
            </a:r>
          </a:p>
          <a:p>
            <a:endParaRPr lang="cs-CZ" sz="3200" baseline="30000" dirty="0" smtClean="0">
              <a:latin typeface="Comic Sans MS" pitchFamily="66" charset="0"/>
            </a:endParaRPr>
          </a:p>
          <a:p>
            <a:endParaRPr lang="cs-CZ" sz="3600" baseline="30000" dirty="0" smtClean="0">
              <a:latin typeface="Comic Sans MS" pitchFamily="66" charset="0"/>
            </a:endParaRPr>
          </a:p>
          <a:p>
            <a:endParaRPr lang="cs-CZ" sz="1000" baseline="30000" dirty="0" smtClean="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932363" y="1628775"/>
            <a:ext cx="1150937" cy="3240385"/>
          </a:xfrm>
        </p:spPr>
        <p:txBody>
          <a:bodyPr>
            <a:normAutofit/>
          </a:bodyPr>
          <a:lstStyle/>
          <a:p>
            <a:r>
              <a:rPr lang="cs-CZ" sz="3400" dirty="0" smtClean="0">
                <a:latin typeface="Arial" charset="0"/>
              </a:rPr>
              <a:t>= 	</a:t>
            </a:r>
          </a:p>
          <a:p>
            <a:r>
              <a:rPr lang="cs-CZ" sz="3400" dirty="0" smtClean="0">
                <a:latin typeface="Arial" charset="0"/>
              </a:rPr>
              <a:t>=</a:t>
            </a:r>
          </a:p>
          <a:p>
            <a:r>
              <a:rPr lang="cs-CZ" sz="3400" dirty="0" smtClean="0">
                <a:latin typeface="Arial" charset="0"/>
              </a:rPr>
              <a:t>= 	</a:t>
            </a:r>
          </a:p>
          <a:p>
            <a:r>
              <a:rPr lang="cs-CZ" sz="3400" dirty="0" smtClean="0">
                <a:latin typeface="Arial" charset="0"/>
              </a:rPr>
              <a:t>= </a:t>
            </a:r>
          </a:p>
          <a:p>
            <a:r>
              <a:rPr lang="cs-CZ" sz="3400" dirty="0" smtClean="0">
                <a:latin typeface="Arial" charset="0"/>
              </a:rPr>
              <a:t>= 	         </a:t>
            </a:r>
          </a:p>
          <a:p>
            <a:endParaRPr lang="cs-CZ" sz="2400" dirty="0" smtClean="0"/>
          </a:p>
        </p:txBody>
      </p:sp>
      <p:sp>
        <p:nvSpPr>
          <p:cNvPr id="2" name="Rectangle 6"/>
          <p:cNvSpPr>
            <a:spLocks noChangeArrowheads="1"/>
          </p:cNvSpPr>
          <p:nvPr/>
        </p:nvSpPr>
        <p:spPr bwMode="auto">
          <a:xfrm>
            <a:off x="6372225" y="1700213"/>
            <a:ext cx="1150938" cy="3168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 smtClean="0">
                <a:solidFill>
                  <a:schemeClr val="tx2"/>
                </a:solidFill>
              </a:rPr>
              <a:t>&lt;</a:t>
            </a:r>
            <a:endParaRPr lang="cs-CZ" sz="3400" dirty="0">
              <a:solidFill>
                <a:schemeClr val="tx2"/>
              </a:solidFill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7596188" y="1628775"/>
            <a:ext cx="1150937" cy="3168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endParaRPr lang="cs-CZ" sz="2400" dirty="0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86916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Výraz je neplatný, protože 0 nelze dělit.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509701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 smtClean="0">
                <a:latin typeface="Comic Sans MS" pitchFamily="66" charset="0"/>
              </a:rPr>
              <a:t>Určete hodnotu </a:t>
            </a:r>
            <a:r>
              <a:rPr lang="cs-CZ" sz="3200" cap="none" dirty="0">
                <a:latin typeface="Comic Sans MS" pitchFamily="66" charset="0"/>
              </a:rPr>
              <a:t>x</a:t>
            </a:r>
            <a:r>
              <a:rPr lang="cs-CZ" sz="2900" dirty="0" smtClean="0">
                <a:latin typeface="Comic Sans MS" pitchFamily="66" charset="0"/>
              </a:rPr>
              <a:t> v rovnosti:</a:t>
            </a:r>
            <a:endParaRPr lang="cs-CZ" sz="2900" dirty="0">
              <a:latin typeface="Comic Sans MS" pitchFamily="66" charset="0"/>
            </a:endParaRP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297560" cy="4424363"/>
          </a:xfrm>
        </p:spPr>
        <p:txBody>
          <a:bodyPr>
            <a:normAutofit lnSpcReduction="10000"/>
          </a:bodyPr>
          <a:lstStyle/>
          <a:p>
            <a:r>
              <a:rPr lang="cs-CZ" sz="3600" dirty="0">
                <a:latin typeface="Comic Sans MS" pitchFamily="66" charset="0"/>
              </a:rPr>
              <a:t>2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+10 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+2. 5 = x</a:t>
            </a:r>
          </a:p>
          <a:p>
            <a:r>
              <a:rPr lang="cs-CZ" sz="3600" dirty="0" smtClean="0">
                <a:latin typeface="Comic Sans MS" pitchFamily="66" charset="0"/>
              </a:rPr>
              <a:t>x =6+4 :2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x = </a:t>
            </a:r>
            <a:r>
              <a:rPr lang="cs-CZ" sz="3600" dirty="0" smtClean="0">
                <a:latin typeface="Comic Sans MS" pitchFamily="66" charset="0"/>
              </a:rPr>
              <a:t>5 . 5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3+5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. 10 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2+2+6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45 : 9-5 = x</a:t>
            </a:r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1000" baseline="30000" dirty="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716016" y="1600200"/>
            <a:ext cx="3970784" cy="4424363"/>
          </a:xfrm>
        </p:spPr>
        <p:txBody>
          <a:bodyPr>
            <a:normAutofit lnSpcReduction="10000"/>
          </a:bodyPr>
          <a:lstStyle/>
          <a:p>
            <a:r>
              <a:rPr lang="cs-CZ" sz="3400" dirty="0" smtClean="0"/>
              <a:t>x = 14</a:t>
            </a:r>
          </a:p>
          <a:p>
            <a:r>
              <a:rPr lang="cs-CZ" sz="3400" dirty="0"/>
              <a:t>x = </a:t>
            </a:r>
            <a:r>
              <a:rPr lang="cs-CZ" sz="3400" dirty="0" smtClean="0"/>
              <a:t>19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8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125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 253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40</a:t>
            </a:r>
          </a:p>
          <a:p>
            <a:r>
              <a:rPr lang="cs-CZ" sz="3400" dirty="0"/>
              <a:t>x = </a:t>
            </a:r>
            <a:r>
              <a:rPr lang="cs-CZ" sz="3400" dirty="0" smtClean="0"/>
              <a:t>0</a:t>
            </a:r>
            <a:endParaRPr lang="cs-CZ" sz="3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81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900" dirty="0" smtClean="0">
                <a:latin typeface="Comic Sans MS" pitchFamily="66" charset="0"/>
              </a:rPr>
              <a:t>Vypočítejte hodnotu </a:t>
            </a:r>
            <a:r>
              <a:rPr lang="cs-CZ" sz="3600" dirty="0" smtClean="0">
                <a:solidFill>
                  <a:srgbClr val="7030A0"/>
                </a:solidFill>
                <a:latin typeface="Comic Sans MS" pitchFamily="66" charset="0"/>
              </a:rPr>
              <a:t>mnohočlenu v rovnosti</a:t>
            </a:r>
            <a:r>
              <a:rPr lang="cs-CZ" sz="2900" dirty="0" smtClean="0">
                <a:latin typeface="Comic Sans MS" pitchFamily="66" charset="0"/>
              </a:rPr>
              <a:t>:</a:t>
            </a:r>
            <a:endParaRPr lang="cs-CZ" sz="2900" dirty="0">
              <a:latin typeface="Comic Sans MS" pitchFamily="66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369568" cy="44243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4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+ 2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 </a:t>
            </a:r>
            <a:r>
              <a:rPr lang="cs-CZ" sz="3600" dirty="0">
                <a:latin typeface="Comic Sans MS" pitchFamily="66" charset="0"/>
              </a:rPr>
              <a:t>+ 4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>
                <a:latin typeface="Comic Sans MS" pitchFamily="66" charset="0"/>
              </a:rPr>
              <a:t> </a:t>
            </a:r>
            <a:r>
              <a:rPr lang="cs-CZ" sz="3600" dirty="0" smtClean="0">
                <a:latin typeface="Comic Sans MS" pitchFamily="66" charset="0"/>
              </a:rPr>
              <a:t>+2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5 . 4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8 + 2.6 +5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11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+ 3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– 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2</a:t>
            </a:r>
            <a:r>
              <a:rPr lang="cs-CZ" sz="3600" baseline="30000" dirty="0" smtClean="0">
                <a:latin typeface="Comic Sans MS" pitchFamily="66" charset="0"/>
              </a:rPr>
              <a:t>2.</a:t>
            </a:r>
            <a:r>
              <a:rPr lang="cs-CZ" sz="3600" dirty="0" smtClean="0">
                <a:latin typeface="Comic Sans MS" pitchFamily="66" charset="0"/>
              </a:rPr>
              <a:t>4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1000" baseline="30000" dirty="0">
              <a:latin typeface="Comic Sans MS" pitchFamily="66" charset="0"/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499992" y="1600200"/>
            <a:ext cx="4415408" cy="4419600"/>
          </a:xfrm>
        </p:spPr>
        <p:txBody>
          <a:bodyPr>
            <a:normAutofit/>
          </a:bodyPr>
          <a:lstStyle/>
          <a:p>
            <a:r>
              <a:rPr lang="cs-CZ" sz="3400" dirty="0" smtClean="0">
                <a:solidFill>
                  <a:srgbClr val="CC3300"/>
                </a:solidFill>
              </a:rPr>
              <a:t>20</a:t>
            </a:r>
            <a:endParaRPr lang="cs-CZ" sz="3400" dirty="0" smtClean="0">
              <a:solidFill>
                <a:srgbClr val="FF0000"/>
              </a:solidFill>
            </a:endParaRPr>
          </a:p>
          <a:p>
            <a:r>
              <a:rPr lang="cs-CZ" sz="3400" dirty="0" smtClean="0">
                <a:solidFill>
                  <a:srgbClr val="CC3300"/>
                </a:solidFill>
              </a:rPr>
              <a:t>29</a:t>
            </a:r>
            <a:endParaRPr lang="cs-CZ" sz="3400" dirty="0"/>
          </a:p>
          <a:p>
            <a:r>
              <a:rPr lang="cs-CZ" sz="1900" dirty="0" smtClean="0"/>
              <a:t>Nejedná se o mnohočlen. Hodnota výrazu je </a:t>
            </a:r>
            <a:r>
              <a:rPr lang="cs-CZ" sz="2000" dirty="0" smtClean="0">
                <a:solidFill>
                  <a:srgbClr val="CC3300"/>
                </a:solidFill>
              </a:rPr>
              <a:t>90</a:t>
            </a:r>
            <a:endParaRPr lang="cs-CZ" sz="1900" dirty="0" smtClean="0"/>
          </a:p>
          <a:p>
            <a:r>
              <a:rPr lang="cs-CZ" sz="3400" dirty="0" smtClean="0">
                <a:solidFill>
                  <a:srgbClr val="CC3300"/>
                </a:solidFill>
              </a:rPr>
              <a:t>45</a:t>
            </a:r>
            <a:endParaRPr lang="cs-CZ" sz="3400" dirty="0"/>
          </a:p>
          <a:p>
            <a:r>
              <a:rPr lang="cs-CZ" sz="3400" dirty="0" smtClean="0">
                <a:solidFill>
                  <a:srgbClr val="CC3300"/>
                </a:solidFill>
              </a:rPr>
              <a:t>105</a:t>
            </a:r>
            <a:endParaRPr lang="cs-CZ" sz="3400" dirty="0"/>
          </a:p>
          <a:p>
            <a:r>
              <a:rPr lang="cs-CZ" sz="2400" dirty="0"/>
              <a:t>Nejedná se o mnohočlen. Hodnota výrazu je </a:t>
            </a:r>
            <a:r>
              <a:rPr lang="cs-CZ" sz="2400" dirty="0" smtClean="0">
                <a:solidFill>
                  <a:srgbClr val="CC3300"/>
                </a:solidFill>
              </a:rPr>
              <a:t>64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865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2420888"/>
            <a:ext cx="8260672" cy="1039427"/>
          </a:xfrm>
        </p:spPr>
        <p:txBody>
          <a:bodyPr/>
          <a:lstStyle/>
          <a:p>
            <a:r>
              <a:rPr lang="cs-CZ" dirty="0"/>
              <a:t>Děkuji za pozornost.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877272"/>
            <a:ext cx="8229600" cy="248891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77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Cihlář J., Zelenka M., Matematika 8, Pythagoras </a:t>
            </a:r>
            <a:r>
              <a:rPr lang="cs-CZ" dirty="0" err="1" smtClean="0"/>
              <a:t>Publishing</a:t>
            </a:r>
            <a:r>
              <a:rPr lang="cs-CZ" dirty="0" smtClean="0"/>
              <a:t> a. s. Olomouc 1998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41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339</TotalTime>
  <Words>465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Prezentace aplikace PowerPoint</vt:lpstr>
      <vt:lpstr>Prezentace aplikace PowerPoint</vt:lpstr>
      <vt:lpstr>Rovnost</vt:lpstr>
      <vt:lpstr>Co to je rovnost?</vt:lpstr>
      <vt:lpstr>Vyjádřete číslo 10 jako</vt:lpstr>
      <vt:lpstr>Vyberte správný znak pro rovnost či nerovnost dvou číselných výrazů, po kliknutí zůstanou pouze správné odpovědi:</vt:lpstr>
      <vt:lpstr>Určete hodnotu x v rovnosti:</vt:lpstr>
      <vt:lpstr>Vypočítejte hodnotu mnohočlenu v rovnosti:</vt:lpstr>
      <vt:lpstr>Děkuji za pozornost.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student</cp:lastModifiedBy>
  <cp:revision>42</cp:revision>
  <dcterms:created xsi:type="dcterms:W3CDTF">2011-09-22T07:34:55Z</dcterms:created>
  <dcterms:modified xsi:type="dcterms:W3CDTF">2012-06-19T06:39:47Z</dcterms:modified>
</cp:coreProperties>
</file>