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  <p:sldId id="267" r:id="rId3"/>
    <p:sldId id="268" r:id="rId4"/>
    <p:sldId id="271" r:id="rId5"/>
    <p:sldId id="272" r:id="rId6"/>
    <p:sldId id="283" r:id="rId7"/>
    <p:sldId id="269" r:id="rId8"/>
    <p:sldId id="270" r:id="rId9"/>
    <p:sldId id="273" r:id="rId10"/>
    <p:sldId id="275" r:id="rId11"/>
    <p:sldId id="277" r:id="rId12"/>
    <p:sldId id="278" r:id="rId13"/>
    <p:sldId id="280" r:id="rId14"/>
    <p:sldId id="284" r:id="rId15"/>
    <p:sldId id="282" r:id="rId16"/>
    <p:sldId id="279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VY_32_INOVACE_09_Pravěk a Starověk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Vývoj společnosti v pravěku a starověku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4C3225-91E6-4B69-9423-3CBB4B9C0587}" type="presOf" srcId="{D1B46980-6531-4606-95E6-44980827E919}" destId="{6140AFEC-043D-4C43-A2F9-D0F5331DF3A3}" srcOrd="0" destOrd="0" presId="urn:microsoft.com/office/officeart/2005/8/layout/target3"/>
    <dgm:cxn modelId="{30808D4C-581E-41C5-9BF9-AA83CC1B136B}" type="presOf" srcId="{B651F6E3-6281-48DB-9319-2AEAFDAE7572}" destId="{6BB5E863-4638-4E1D-BFDE-399D028AC4ED}" srcOrd="1" destOrd="0" presId="urn:microsoft.com/office/officeart/2005/8/layout/target3"/>
    <dgm:cxn modelId="{E417C4B1-C7A1-497F-A35A-F0957981BD7D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5681977-B28C-49B0-BAB1-268D80D7BC8A}" type="presOf" srcId="{757F3AB3-0718-4624-B441-E567A8F0AB56}" destId="{333A1088-737F-45CB-B68E-254E46348037}" srcOrd="0" destOrd="0" presId="urn:microsoft.com/office/officeart/2005/8/layout/target3"/>
    <dgm:cxn modelId="{30C7F49A-CA79-463D-B48E-9C415C81A57C}" type="presOf" srcId="{B651F6E3-6281-48DB-9319-2AEAFDAE7572}" destId="{619D679B-A015-4ECF-8348-D1034C574F40}" srcOrd="0" destOrd="0" presId="urn:microsoft.com/office/officeart/2005/8/layout/target3"/>
    <dgm:cxn modelId="{CC9CCF4C-BA50-425D-A2A1-AD534454F99F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B4BD8B-50D1-4606-BB6E-42BBD3DCDA7A}" type="presOf" srcId="{D1B46980-6531-4606-95E6-44980827E919}" destId="{2BE915AB-18AA-4053-B92C-3BFC9ED204BB}" srcOrd="1" destOrd="0" presId="urn:microsoft.com/office/officeart/2005/8/layout/target3"/>
    <dgm:cxn modelId="{8427054C-C55C-4AF5-867E-202FBDF9ABED}" type="presOf" srcId="{D1D4F407-5343-4D3F-B5B9-D407B03CAEB4}" destId="{D005CE8C-CC26-4C3E-AC11-E15060ECD759}" srcOrd="0" destOrd="0" presId="urn:microsoft.com/office/officeart/2005/8/layout/target3"/>
    <dgm:cxn modelId="{586A7989-EA37-4E74-9B1F-3CBA0E1ABBAA}" type="presOf" srcId="{4C35D32F-0EAB-4CD7-82EE-45574DC2A586}" destId="{890E4F0B-2866-4A3F-A3C7-2A14B1797930}" srcOrd="1" destOrd="0" presId="urn:microsoft.com/office/officeart/2005/8/layout/target3"/>
    <dgm:cxn modelId="{754D2D37-EAF0-4708-A62F-3637CA4F62F0}" type="presOf" srcId="{D1D4F407-5343-4D3F-B5B9-D407B03CAEB4}" destId="{AED2198E-93D5-4001-81B4-73124B309672}" srcOrd="1" destOrd="0" presId="urn:microsoft.com/office/officeart/2005/8/layout/target3"/>
    <dgm:cxn modelId="{1FFDF152-843A-4B48-9372-30948E45383E}" type="presOf" srcId="{D8197B8C-B260-4A16-BDF4-0947B075E274}" destId="{25B08C86-7E15-44DC-BE7F-FFB55DD49D12}" srcOrd="0" destOrd="0" presId="urn:microsoft.com/office/officeart/2005/8/layout/target3"/>
    <dgm:cxn modelId="{EF23EF78-FCAC-410D-90F1-C387AB054AE5}" type="presParOf" srcId="{333A1088-737F-45CB-B68E-254E46348037}" destId="{F5ABB229-8D3B-4694-996A-96F23CF14429}" srcOrd="0" destOrd="0" presId="urn:microsoft.com/office/officeart/2005/8/layout/target3"/>
    <dgm:cxn modelId="{163AC5BA-D055-4760-ACFB-91122B904718}" type="presParOf" srcId="{333A1088-737F-45CB-B68E-254E46348037}" destId="{F41139FD-01EE-4571-8B17-4FB00FC51163}" srcOrd="1" destOrd="0" presId="urn:microsoft.com/office/officeart/2005/8/layout/target3"/>
    <dgm:cxn modelId="{9CBA62C5-3112-43B6-96AC-B7CC03ADBB23}" type="presParOf" srcId="{333A1088-737F-45CB-B68E-254E46348037}" destId="{D005CE8C-CC26-4C3E-AC11-E15060ECD759}" srcOrd="2" destOrd="0" presId="urn:microsoft.com/office/officeart/2005/8/layout/target3"/>
    <dgm:cxn modelId="{93CB7AC6-02F1-4D22-A686-F9A4AADDEADD}" type="presParOf" srcId="{333A1088-737F-45CB-B68E-254E46348037}" destId="{2C702D82-9B77-49B7-9568-BB8EB47C3372}" srcOrd="3" destOrd="0" presId="urn:microsoft.com/office/officeart/2005/8/layout/target3"/>
    <dgm:cxn modelId="{BA19576B-F33B-45C6-82F8-1A3026DD261A}" type="presParOf" srcId="{333A1088-737F-45CB-B68E-254E46348037}" destId="{A52A0455-90FF-4808-ABD0-F02540D31D5A}" srcOrd="4" destOrd="0" presId="urn:microsoft.com/office/officeart/2005/8/layout/target3"/>
    <dgm:cxn modelId="{00E85309-89A8-4337-8152-8DE0BB3D1C99}" type="presParOf" srcId="{333A1088-737F-45CB-B68E-254E46348037}" destId="{6140AFEC-043D-4C43-A2F9-D0F5331DF3A3}" srcOrd="5" destOrd="0" presId="urn:microsoft.com/office/officeart/2005/8/layout/target3"/>
    <dgm:cxn modelId="{A18A3712-3B14-4922-A7DC-CDDB5B218E6B}" type="presParOf" srcId="{333A1088-737F-45CB-B68E-254E46348037}" destId="{9358AC05-5D7D-4327-9F80-1AD486AEA664}" srcOrd="6" destOrd="0" presId="urn:microsoft.com/office/officeart/2005/8/layout/target3"/>
    <dgm:cxn modelId="{7131BB79-4F9F-4D27-9651-75F57D721968}" type="presParOf" srcId="{333A1088-737F-45CB-B68E-254E46348037}" destId="{313FC574-E1CD-4FB4-B054-0B805CE0447D}" srcOrd="7" destOrd="0" presId="urn:microsoft.com/office/officeart/2005/8/layout/target3"/>
    <dgm:cxn modelId="{1F1D11D1-1D81-499F-B72C-03D8D8C3B488}" type="presParOf" srcId="{333A1088-737F-45CB-B68E-254E46348037}" destId="{619D679B-A015-4ECF-8348-D1034C574F40}" srcOrd="8" destOrd="0" presId="urn:microsoft.com/office/officeart/2005/8/layout/target3"/>
    <dgm:cxn modelId="{2EE43C8B-38C2-476C-A72D-BA0FBA7ACC10}" type="presParOf" srcId="{333A1088-737F-45CB-B68E-254E46348037}" destId="{322283A8-4A27-4CDA-BAE3-F381106A9174}" srcOrd="9" destOrd="0" presId="urn:microsoft.com/office/officeart/2005/8/layout/target3"/>
    <dgm:cxn modelId="{BA80CA90-0E12-42FC-8C7C-174B8A27C2EA}" type="presParOf" srcId="{333A1088-737F-45CB-B68E-254E46348037}" destId="{FFC9F71D-1B4F-4AD9-A4A6-86ADEFC8AF5C}" srcOrd="10" destOrd="0" presId="urn:microsoft.com/office/officeart/2005/8/layout/target3"/>
    <dgm:cxn modelId="{3B6C808E-FF8F-48E2-82BB-10DE0E615777}" type="presParOf" srcId="{333A1088-737F-45CB-B68E-254E46348037}" destId="{25B08C86-7E15-44DC-BE7F-FFB55DD49D12}" srcOrd="11" destOrd="0" presId="urn:microsoft.com/office/officeart/2005/8/layout/target3"/>
    <dgm:cxn modelId="{B33C3669-E1B3-440A-90EB-B91614EE1BA8}" type="presParOf" srcId="{333A1088-737F-45CB-B68E-254E46348037}" destId="{76644BE8-9D7C-4C09-B250-3D10AF48CBB7}" srcOrd="12" destOrd="0" presId="urn:microsoft.com/office/officeart/2005/8/layout/target3"/>
    <dgm:cxn modelId="{6B3B8EC2-3781-4241-96A8-600FB8713836}" type="presParOf" srcId="{333A1088-737F-45CB-B68E-254E46348037}" destId="{EE85B701-7295-41C0-BA7A-34D3756A2AE6}" srcOrd="13" destOrd="0" presId="urn:microsoft.com/office/officeart/2005/8/layout/target3"/>
    <dgm:cxn modelId="{902B5830-B88F-417F-A351-D39F597E42B2}" type="presParOf" srcId="{333A1088-737F-45CB-B68E-254E46348037}" destId="{8BEBB6EC-1DAA-4CAC-8A25-BC0FCBD5DBD5}" srcOrd="14" destOrd="0" presId="urn:microsoft.com/office/officeart/2005/8/layout/target3"/>
    <dgm:cxn modelId="{16BBA384-7A8D-4938-9149-8BC2B3A1634D}" type="presParOf" srcId="{333A1088-737F-45CB-B68E-254E46348037}" destId="{AED2198E-93D5-4001-81B4-73124B309672}" srcOrd="15" destOrd="0" presId="urn:microsoft.com/office/officeart/2005/8/layout/target3"/>
    <dgm:cxn modelId="{40B136B7-FA10-408E-8F6D-3CF745F62404}" type="presParOf" srcId="{333A1088-737F-45CB-B68E-254E46348037}" destId="{2BE915AB-18AA-4053-B92C-3BFC9ED204BB}" srcOrd="16" destOrd="0" presId="urn:microsoft.com/office/officeart/2005/8/layout/target3"/>
    <dgm:cxn modelId="{A311DF00-E82B-4C26-9D6A-47D6B0CB22C8}" type="presParOf" srcId="{333A1088-737F-45CB-B68E-254E46348037}" destId="{6BB5E863-4638-4E1D-BFDE-399D028AC4ED}" srcOrd="17" destOrd="0" presId="urn:microsoft.com/office/officeart/2005/8/layout/target3"/>
    <dgm:cxn modelId="{0956EFB1-B229-41B1-8060-AEB19A51EEE3}" type="presParOf" srcId="{333A1088-737F-45CB-B68E-254E46348037}" destId="{5A5FFA88-C948-4069-8E93-59FA12366E83}" srcOrd="18" destOrd="0" presId="urn:microsoft.com/office/officeart/2005/8/layout/target3"/>
    <dgm:cxn modelId="{DA9BDFD8-D4C1-4367-A150-1EF793C72E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VY_32_INOVACE_09_Pravěk a Starověk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Vývoj společnosti v pravěku a starověku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0A3698B-F397-42F9-94A2-18E8D94E4428}" type="datetimeFigureOut">
              <a:rPr lang="cs-CZ" smtClean="0"/>
              <a:pPr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9/91/B%C3%BD%C4%8D%C3%AD_sk%C3%A1la_(jeskyn%C4%9B)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1/1f/Celts_in_Europe.pn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f/f6/Celtic_dagger,_scabbard_and_buckle.JPG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16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pohanstvi.net/inde.php?menu=keltival" TargetMode="External"/><Relationship Id="rId2" Type="http://schemas.openxmlformats.org/officeDocument/2006/relationships/hyperlink" Target="http://cs.wikipedia.org/wiki/Keltov%C3%A9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ohanstvi.net/kelti/warrior1.jpg" TargetMode="External"/><Relationship Id="rId4" Type="http://schemas.openxmlformats.org/officeDocument/2006/relationships/hyperlink" Target="http://cs.wikipedia.org/wiki/Soubor:Celts_in_Europ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820841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25144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2987824" y="3837353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Střední Evropa v době železné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2681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 advTm="5000"/>
    </mc:Choice>
    <mc:Fallback>
      <p:transition spd="slow" advClick="0" advTm="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34555774"/>
              </p:ext>
            </p:extLst>
          </p:nvPr>
        </p:nvGraphicFramePr>
        <p:xfrm>
          <a:off x="1763688" y="908720"/>
          <a:ext cx="5325496" cy="49716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2748"/>
                <a:gridCol w="2662748"/>
              </a:tblGrid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 vytvoření projektu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 </a:t>
                      </a:r>
                      <a:r>
                        <a:rPr lang="cs-CZ" sz="1600" dirty="0" smtClean="0">
                          <a:effectLst/>
                        </a:rPr>
                        <a:t>březen 2012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8.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662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Popis prezentace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Prezentace  je určena k opakování tématu Vznik a vývoj lidské společnosti v pravěku a starověku. Je zaměřena na opakování učiva o</a:t>
                      </a:r>
                      <a:r>
                        <a:rPr lang="cs-CZ" sz="1400" baseline="0" dirty="0" smtClean="0">
                          <a:effectLst/>
                        </a:rPr>
                        <a:t> rozvoji pravěké rodové společnosti v době železné ve střední Evropě. </a:t>
                      </a:r>
                      <a:r>
                        <a:rPr lang="cs-CZ" sz="1400" dirty="0" smtClean="0">
                          <a:effectLst/>
                        </a:rPr>
                        <a:t>Rozvíjí kompetence k učení a řešení problému. Dále rozvíjí komunikační dovednosti a zlepšuje čtení s porozuměním. Prezentace  může být využita pro práci malé až tříčlenné skupiny, celé třídy na interaktivní tabuli a také jako práce pro jednotlivce. </a:t>
                      </a:r>
                      <a:endParaRPr lang="cs-CZ" sz="14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03927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Doba železná ve střední Evropě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1331640" y="4653136"/>
            <a:ext cx="6400800" cy="1029290"/>
          </a:xfrm>
        </p:spPr>
        <p:txBody>
          <a:bodyPr/>
          <a:lstStyle/>
          <a:p>
            <a:r>
              <a:rPr lang="cs-CZ" dirty="0" smtClean="0"/>
              <a:t>Keltové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521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Starší doba železná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období 800 – 400 let př. n. l. se na našem území vyskytovalo příliš málo železných výrobků. Proto jen z části ovlivňovaly řemeslnou výrobu.</a:t>
            </a:r>
          </a:p>
          <a:p>
            <a:r>
              <a:rPr lang="cs-CZ" dirty="0" smtClean="0"/>
              <a:t>Převládalo vlhké počasí, proto hůře dozrávalo obilí. V některých oblastech převažoval chov dobytka především skotu ale také koní a kura domácího.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Díky bohatým povrchovým ložiskům železné rudy se rozšířila výroba železných nástrojů a zbraní. Kvetl obchod, kde ze s železnými výrobky vyměňovala také sůl, dobytek a také bronzové ozdoby. </a:t>
            </a:r>
          </a:p>
          <a:p>
            <a:r>
              <a:rPr lang="cs-CZ" dirty="0" smtClean="0"/>
              <a:t>Díky obchodu bohatli kmenoví náčelníci a jejich  hradiště. Stali se z nich  skuteční vládci </a:t>
            </a:r>
            <a:r>
              <a:rPr lang="cs-CZ" dirty="0" smtClean="0"/>
              <a:t>kmene.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511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ýčí skála (jeskyně)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2530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6021288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Jeskyně Býčí skála. Sídliště s mnoha nálezy doby železné.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0315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ttp://www.lh-shop.cz/-pic/muzea/bycek-nalez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6952"/>
            <a:ext cx="2793414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Býčí skála, Zdeněk Buria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32656"/>
            <a:ext cx="5410625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692696"/>
            <a:ext cx="22322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Bronzová soška býčka nalezeného v Býčí skále. Jedná se o jedinečný doklad řemeslné vyspělosti obyvatel Čech a Moravy v době </a:t>
            </a:r>
            <a:r>
              <a:rPr lang="cs-CZ" dirty="0" smtClean="0"/>
              <a:t>bronzové.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51920" y="4365104"/>
            <a:ext cx="469054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Pohřeb v Býčí skále – obraz malíře Zdenka Buriana. Při tomto pohřbu náčelníka bylo brutálně zavražděno mnoho žen a otroků.</a:t>
            </a:r>
          </a:p>
          <a:p>
            <a:r>
              <a:rPr lang="cs-CZ" dirty="0" smtClean="0"/>
              <a:t>Nález koster a mnoha   bronzových a železných nástrojů je však dodnes </a:t>
            </a:r>
            <a:r>
              <a:rPr lang="cs-CZ" dirty="0" smtClean="0"/>
              <a:t>záhadou.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2676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Vrcholem vývoje v mladší době železné na našem území byl rozvoj keltské </a:t>
            </a:r>
            <a:r>
              <a:rPr lang="cs-CZ" dirty="0" smtClean="0"/>
              <a:t>kultury</a:t>
            </a:r>
            <a:endParaRPr lang="cs-CZ" dirty="0" smtClean="0"/>
          </a:p>
          <a:p>
            <a:r>
              <a:rPr lang="cs-CZ" dirty="0" smtClean="0"/>
              <a:t>Keltové žili v Evropě od </a:t>
            </a:r>
            <a:r>
              <a:rPr lang="cs-CZ" dirty="0" smtClean="0"/>
              <a:t>4. </a:t>
            </a:r>
            <a:r>
              <a:rPr lang="cs-CZ" dirty="0" smtClean="0"/>
              <a:t>století př. n. l.</a:t>
            </a:r>
          </a:p>
          <a:p>
            <a:r>
              <a:rPr lang="cs-CZ" dirty="0" smtClean="0"/>
              <a:t>Rozvoj jejich kultury ustal v 1. století n. l.</a:t>
            </a:r>
          </a:p>
          <a:p>
            <a:r>
              <a:rPr lang="cs-CZ" dirty="0" smtClean="0"/>
              <a:t>Na našem území žil keltský kmen BÓJŮ </a:t>
            </a:r>
          </a:p>
          <a:p>
            <a:r>
              <a:rPr lang="cs-CZ" dirty="0" smtClean="0"/>
              <a:t>Na Slovensku to byli </a:t>
            </a:r>
            <a:r>
              <a:rPr lang="cs-CZ" dirty="0" smtClean="0"/>
              <a:t>KOTINI</a:t>
            </a:r>
            <a:endParaRPr lang="cs-CZ" dirty="0" smtClean="0"/>
          </a:p>
          <a:p>
            <a:r>
              <a:rPr lang="cs-CZ" dirty="0" smtClean="0"/>
              <a:t>Podle Bójů se říká Čechám  BOHEMIA – latinsky </a:t>
            </a:r>
            <a:r>
              <a:rPr lang="cs-CZ" dirty="0" err="1" smtClean="0"/>
              <a:t>Bojohemum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Mladší doba železná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0639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elts in Europ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3757"/>
            <a:ext cx="8496944" cy="6408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99892" y="3237746"/>
            <a:ext cx="20882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abic Typesetting" pitchFamily="66" charset="-78"/>
                <a:cs typeface="Arabic Typesetting" pitchFamily="66" charset="-78"/>
              </a:rPr>
              <a:t>Jádro keltské kultury v 6. století př.n.l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4381073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abic Typesetting" pitchFamily="66" charset="-78"/>
                <a:cs typeface="Arabic Typesetting" pitchFamily="66" charset="-78"/>
              </a:rPr>
              <a:t>Keltské území ve 3. století př.n.l</a:t>
            </a:r>
            <a:r>
              <a:rPr lang="cs-CZ" sz="2000" dirty="0" smtClean="0"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sz="2000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1772816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abic Typesetting" pitchFamily="66" charset="-78"/>
                <a:cs typeface="Arabic Typesetting" pitchFamily="66" charset="-78"/>
              </a:rPr>
              <a:t>Území, kde se dodnes používá keltština.</a:t>
            </a:r>
            <a:endParaRPr lang="cs-CZ" sz="2400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407546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+mj-lt"/>
              </a:rPr>
              <a:t>MAPA KELTSKÉHO OSÍDLENÍ</a:t>
            </a:r>
            <a:endParaRPr lang="cs-CZ" sz="2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0138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Keltů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Keltové se živili zemědělstvím a chovem dobytka.</a:t>
            </a:r>
          </a:p>
          <a:p>
            <a:r>
              <a:rPr lang="cs-CZ" dirty="0" smtClean="0"/>
              <a:t>Uměli zpracovávat bronz a železo.</a:t>
            </a:r>
          </a:p>
          <a:p>
            <a:r>
              <a:rPr lang="cs-CZ" dirty="0" smtClean="0"/>
              <a:t>Žili v západní a střední Evropě.</a:t>
            </a:r>
          </a:p>
          <a:p>
            <a:r>
              <a:rPr lang="cs-CZ" dirty="0" smtClean="0"/>
              <a:t>Keltové používali peníze. Říkáme jim duhovky.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Keltové stavěli opevněná sídliště, kterým říkáme Oppidum.</a:t>
            </a:r>
          </a:p>
          <a:p>
            <a:r>
              <a:rPr lang="cs-CZ" dirty="0" smtClean="0"/>
              <a:t>Nejvýznamnější oppida jsou ve Stradonicích a Závisti u Zbraslavi.</a:t>
            </a:r>
          </a:p>
          <a:p>
            <a:r>
              <a:rPr lang="cs-CZ" dirty="0" smtClean="0"/>
              <a:t>V oppidu žil kmenový náčelník a jeho družina.</a:t>
            </a:r>
          </a:p>
          <a:p>
            <a:r>
              <a:rPr lang="cs-CZ" dirty="0" smtClean="0"/>
              <a:t>Keltský duchovní i politický život řídili druidové.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3843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Dokladem řemeslné vyspělosti Keltů jsou tyto dýky ze železa a bronzu</a:t>
            </a:r>
            <a:endParaRPr lang="cs-CZ" sz="3200" dirty="0"/>
          </a:p>
        </p:txBody>
      </p:sp>
      <p:pic>
        <p:nvPicPr>
          <p:cNvPr id="1026" name="Picture 2" descr="Soubor:Celtic dagger, scabbard and buck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04864"/>
            <a:ext cx="76200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54858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Akropole oppida nedaleko Závisti u Zbraslavi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2204864"/>
            <a:ext cx="7620000" cy="37625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91433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Keltský šlechtic a jezdec z kmene Bójů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58352"/>
            <a:ext cx="3625138" cy="4544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84379"/>
            <a:ext cx="4176464" cy="44554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42221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Kde žil keltský kmen Bójů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>
                <a:hlinkClick r:id="rId2" action="ppaction://hlinksldjump"/>
              </a:rPr>
              <a:t>A) Na území dnešních  Čech</a:t>
            </a:r>
            <a:endParaRPr lang="cs-CZ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4400" dirty="0" smtClean="0">
                <a:solidFill>
                  <a:schemeClr val="accent1"/>
                </a:solidFill>
                <a:hlinkClick r:id="rId3" action="ppaction://hlinksldjump"/>
              </a:rPr>
              <a:t>B)</a:t>
            </a:r>
            <a:r>
              <a:rPr lang="cs-CZ" dirty="0" smtClean="0">
                <a:hlinkClick r:id="rId3" action="ppaction://hlinksldjump"/>
              </a:rPr>
              <a:t> </a:t>
            </a:r>
            <a:r>
              <a:rPr lang="cs-CZ" sz="4800" dirty="0" smtClean="0">
                <a:hlinkClick r:id="rId3" action="ppaction://hlinksldjump"/>
              </a:rPr>
              <a:t>Na území dnešního  </a:t>
            </a:r>
          </a:p>
          <a:p>
            <a:pPr marL="0" indent="0">
              <a:buNone/>
            </a:pPr>
            <a:r>
              <a:rPr lang="cs-CZ" sz="4800" dirty="0" smtClean="0">
                <a:hlinkClick r:id="rId3" action="ppaction://hlinksldjump"/>
              </a:rPr>
              <a:t>     Slovenska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3049879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2663789" y="2060848"/>
            <a:ext cx="3816424" cy="324036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>
            <a:off x="467544" y="5877272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4543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5" name="Veselý obličej 4">
            <a:hlinkClick r:id="" action="ppaction://noaction"/>
          </p:cNvPr>
          <p:cNvSpPr/>
          <p:nvPr/>
        </p:nvSpPr>
        <p:spPr>
          <a:xfrm>
            <a:off x="2843808" y="2204864"/>
            <a:ext cx="3312368" cy="316835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eva 3">
            <a:hlinkClick r:id="rId2" action="ppaction://hlinksldjump"/>
          </p:cNvPr>
          <p:cNvSpPr/>
          <p:nvPr/>
        </p:nvSpPr>
        <p:spPr>
          <a:xfrm rot="10800000">
            <a:off x="7524328" y="5949280"/>
            <a:ext cx="1152128" cy="50405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77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pohanstvi.net/kelti/warrior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04664"/>
            <a:ext cx="4442569" cy="5825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2" y="692696"/>
            <a:ext cx="33843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Keltové bojovali s Římany. Římané je postupně ovládali.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Kulturu Keltů definitivně rozvrátili Germáni.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Germáni Kelty vojensky porazili a ovládli jejich území.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/>
              <a:t>Germáni však přejali celou řadu keltských znalostí a dovedností, kterými si obohatili svou kulturu.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53124" y="624243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Keltští válečníci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824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2248347"/>
            <a:ext cx="8712968" cy="3877815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cs.wikipedia.org/wiki/Keltov%C3%A9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pohanstvi.net/inde.php?menu=keltival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cs.wikipedia.org/wiki/Soubor:Celts_in_Europe.png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pohanstvi.net/kelti/warrior1.jpg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353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260</TotalTime>
  <Words>494</Words>
  <Application>Microsoft Office PowerPoint</Application>
  <PresentationFormat>Předvádění na obrazovce (4:3)</PresentationFormat>
  <Paragraphs>62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Tvrdý obal</vt:lpstr>
      <vt:lpstr>Snímek 1</vt:lpstr>
      <vt:lpstr>Snímek 2</vt:lpstr>
      <vt:lpstr>Doba železná ve střední Evropě</vt:lpstr>
      <vt:lpstr>Starší doba železná</vt:lpstr>
      <vt:lpstr>Snímek 5</vt:lpstr>
      <vt:lpstr>Snímek 6</vt:lpstr>
      <vt:lpstr>Mladší doba železná</vt:lpstr>
      <vt:lpstr>Snímek 8</vt:lpstr>
      <vt:lpstr>Život Keltů</vt:lpstr>
      <vt:lpstr>Dokladem řemeslné vyspělosti Keltů jsou tyto dýky ze železa a bronzu</vt:lpstr>
      <vt:lpstr>Akropole oppida nedaleko Závisti u Zbraslavi</vt:lpstr>
      <vt:lpstr>Keltský šlechtic a jezdec z kmene Bójů</vt:lpstr>
      <vt:lpstr>Kde žil keltský kmen Bójů</vt:lpstr>
      <vt:lpstr>Snímek 14</vt:lpstr>
      <vt:lpstr>Správná odpověď</vt:lpstr>
      <vt:lpstr>Snímek 16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U1</cp:lastModifiedBy>
  <cp:revision>38</cp:revision>
  <dcterms:created xsi:type="dcterms:W3CDTF">2011-09-22T07:34:55Z</dcterms:created>
  <dcterms:modified xsi:type="dcterms:W3CDTF">2012-06-21T19:28:05Z</dcterms:modified>
</cp:coreProperties>
</file>