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57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0935F-A062-4EF2-990E-DB0DFF7F2CCD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B08CC-F650-4C78-9911-835209B3F4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EF8FF-D88A-4EA4-B891-427E8C2F184E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DC791-5914-4398-871F-A4EEDA4615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C6BF5-50D4-4DA8-9533-1A0216E251CD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824F1-D498-4C44-9500-257AF972A5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EC2E1-6BA4-4ACB-8EB0-C5D11060D767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4C34F-CBE2-4631-9F89-51243DD9CA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A14BF-BEFC-4A2A-8116-3F1026EFB8D7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0D805-485F-4B83-8DC3-FBEF82E6E9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B9DA4-EE3B-492D-913B-AC4EF59078CC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C5DFA-3092-453C-9E52-347D087187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88DB-E65E-4794-AB4A-C0C41E9DDB1E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77C81-8C94-49F3-A56F-0FE9D12117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C7890-40C0-46A8-A55B-BD37B0B88066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D0F47-3D5E-45DE-9DA7-7DB0D2D883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3DCC2-8F08-4037-8CED-7B6148059304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E3374-5A4A-48C2-8940-E53AA40334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8F0ED-2577-476B-AD27-3CA4841906BF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D4D5F-7038-4B50-9D16-11FA02F2AA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0E92-0714-4BD5-A180-DA59C504E7D0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89DED-0618-4340-9CFF-18206E527B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FFFF00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BE6323-AE77-457E-88B3-716E21740BDA}" type="datetimeFigureOut">
              <a:rPr lang="cs-CZ"/>
              <a:pPr>
                <a:defRPr/>
              </a:pPr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DA6ED71-5966-41B4-85D4-4D95D8F000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%C4%8Cern%C3%A9_jezero_zab%C3%ADran%C3%A9_z_karov%C3%A9_st%C4%9Bny.JPG" TargetMode="External"/><Relationship Id="rId2" Type="http://schemas.openxmlformats.org/officeDocument/2006/relationships/hyperlink" Target="http://cs.wikipedia.org/wiki/Soubor:Sumava_CZ_I1B-1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Boub%C3%ADn2.jpg" TargetMode="External"/><Relationship Id="rId4" Type="http://schemas.openxmlformats.org/officeDocument/2006/relationships/hyperlink" Target="http://cs.wikipedia.org/wiki/Soubor:Lynx_lynx2.jp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Povrch ČR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Zdeněk Hanuš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VY_32_INOVACE_45_Šumava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3050"/>
            <a:ext cx="9144000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3"/>
          <p:cNvSpPr>
            <a:spLocks noGrp="1"/>
          </p:cNvSpPr>
          <p:nvPr>
            <p:ph type="title"/>
          </p:nvPr>
        </p:nvSpPr>
        <p:spPr>
          <a:xfrm rot="20284407">
            <a:off x="395288" y="2636838"/>
            <a:ext cx="8229600" cy="1143000"/>
          </a:xfrm>
        </p:spPr>
        <p:txBody>
          <a:bodyPr/>
          <a:lstStyle/>
          <a:p>
            <a:r>
              <a:rPr lang="cs-CZ" sz="16600" smtClean="0">
                <a:solidFill>
                  <a:srgbClr val="FF0000"/>
                </a:solidFill>
                <a:latin typeface="Andalus"/>
                <a:ea typeface="Andalus"/>
                <a:cs typeface="Andalus"/>
              </a:rPr>
              <a:t>Šumava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Poloha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1916113"/>
            <a:ext cx="3419475" cy="4525962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Jihozápad ČR</a:t>
            </a:r>
          </a:p>
          <a:p>
            <a:r>
              <a:rPr lang="cs-CZ" smtClean="0">
                <a:solidFill>
                  <a:srgbClr val="FF0000"/>
                </a:solidFill>
              </a:rPr>
              <a:t>Při hranici s Rakouskem a Německem</a:t>
            </a:r>
          </a:p>
          <a:p>
            <a:r>
              <a:rPr lang="cs-CZ" smtClean="0">
                <a:solidFill>
                  <a:srgbClr val="FF0000"/>
                </a:solidFill>
              </a:rPr>
              <a:t>Leží také v obou těchto státech</a:t>
            </a:r>
          </a:p>
          <a:p>
            <a:r>
              <a:rPr lang="cs-CZ" smtClean="0">
                <a:solidFill>
                  <a:srgbClr val="FF0000"/>
                </a:solidFill>
              </a:rPr>
              <a:t>V Plzeňském a Jihočeském kraji</a:t>
            </a:r>
          </a:p>
        </p:txBody>
      </p:sp>
      <p:pic>
        <p:nvPicPr>
          <p:cNvPr id="15363" name="Picture 2" descr="C:\Users\vlastnik\Pictures\800px-Sumava_CZ_I1B-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897188" y="1916113"/>
            <a:ext cx="6246812" cy="38893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-468313" y="260350"/>
            <a:ext cx="8229601" cy="1143000"/>
          </a:xfrm>
        </p:spPr>
        <p:txBody>
          <a:bodyPr/>
          <a:lstStyle/>
          <a:p>
            <a:r>
              <a:rPr lang="cs-CZ" smtClean="0"/>
              <a:t>Povrch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238" cy="4525963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Náhorní plošina</a:t>
            </a:r>
          </a:p>
          <a:p>
            <a:r>
              <a:rPr lang="cs-CZ" smtClean="0">
                <a:solidFill>
                  <a:srgbClr val="FF0000"/>
                </a:solidFill>
              </a:rPr>
              <a:t>Nejvyšší horou je Gross Arber (Velký Javor 1456 m n. m.) – v Německu</a:t>
            </a:r>
          </a:p>
          <a:p>
            <a:r>
              <a:rPr lang="cs-CZ" smtClean="0">
                <a:solidFill>
                  <a:srgbClr val="FF0000"/>
                </a:solidFill>
              </a:rPr>
              <a:t>V ČR je to Plechý 1379 m n. m.</a:t>
            </a:r>
          </a:p>
          <a:p>
            <a:r>
              <a:rPr lang="cs-CZ" smtClean="0">
                <a:solidFill>
                  <a:srgbClr val="FF0000"/>
                </a:solidFill>
              </a:rPr>
              <a:t>Roklan 1452 m n. m. (N.)</a:t>
            </a:r>
          </a:p>
          <a:p>
            <a:r>
              <a:rPr lang="cs-CZ" smtClean="0">
                <a:solidFill>
                  <a:srgbClr val="FF0000"/>
                </a:solidFill>
              </a:rPr>
              <a:t>Luzný 1373 m n. m.</a:t>
            </a:r>
          </a:p>
          <a:p>
            <a:r>
              <a:rPr lang="cs-CZ" smtClean="0">
                <a:solidFill>
                  <a:srgbClr val="FF0000"/>
                </a:solidFill>
              </a:rPr>
              <a:t>Boubín 1362 m n. m.</a:t>
            </a:r>
          </a:p>
        </p:txBody>
      </p:sp>
      <p:pic>
        <p:nvPicPr>
          <p:cNvPr id="16387" name="Picture 2" descr="C:\Users\vlastnik\Pictures\250px-Grosser-Arber-0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4125" y="692150"/>
            <a:ext cx="3937000" cy="2960688"/>
          </a:xfrm>
        </p:spPr>
      </p:pic>
      <p:pic>
        <p:nvPicPr>
          <p:cNvPr id="16388" name="Picture 2" descr="C:\Documents and Settings\hanus\Dokumenty\Obrázky\2004-0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7288" y="3795713"/>
            <a:ext cx="4068762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Vodstvo - řeky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7338"/>
            <a:ext cx="4038600" cy="4525962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Pramen Vltavy</a:t>
            </a:r>
          </a:p>
          <a:p>
            <a:r>
              <a:rPr lang="cs-CZ" smtClean="0">
                <a:solidFill>
                  <a:srgbClr val="FF0000"/>
                </a:solidFill>
              </a:rPr>
              <a:t>Křemelná </a:t>
            </a:r>
          </a:p>
          <a:p>
            <a:r>
              <a:rPr lang="cs-CZ" smtClean="0">
                <a:solidFill>
                  <a:srgbClr val="FF0000"/>
                </a:solidFill>
              </a:rPr>
              <a:t>Vydra</a:t>
            </a:r>
          </a:p>
          <a:p>
            <a:r>
              <a:rPr lang="cs-CZ" smtClean="0">
                <a:solidFill>
                  <a:srgbClr val="FF0000"/>
                </a:solidFill>
              </a:rPr>
              <a:t>Úhlava</a:t>
            </a:r>
          </a:p>
          <a:p>
            <a:r>
              <a:rPr lang="cs-CZ" smtClean="0">
                <a:solidFill>
                  <a:srgbClr val="FF0000"/>
                </a:solidFill>
              </a:rPr>
              <a:t>Jejich soutokem vzniká  Otava</a:t>
            </a:r>
          </a:p>
          <a:p>
            <a:pPr>
              <a:buFont typeface="Arial" charset="0"/>
              <a:buNone/>
            </a:pPr>
            <a:endParaRPr lang="cs-CZ" smtClean="0">
              <a:solidFill>
                <a:srgbClr val="FF0000"/>
              </a:solidFill>
            </a:endParaRPr>
          </a:p>
          <a:p>
            <a:r>
              <a:rPr lang="cs-CZ" smtClean="0">
                <a:solidFill>
                  <a:srgbClr val="FF0000"/>
                </a:solidFill>
              </a:rPr>
              <a:t>Vodní nádrž Lipno</a:t>
            </a:r>
          </a:p>
        </p:txBody>
      </p:sp>
      <p:pic>
        <p:nvPicPr>
          <p:cNvPr id="17411" name="Picture 2" descr="C:\Documents and Settings\hanus\Dokumenty\Obrázky\800px-River_Vydr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779838" y="1697038"/>
            <a:ext cx="5381625" cy="40354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 descr="C:\Users\vlastnik\Pictures\450px-Dutch_windmi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0"/>
            <a:ext cx="3635375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-1981200" y="333375"/>
            <a:ext cx="8229600" cy="1143000"/>
          </a:xfrm>
        </p:spPr>
        <p:txBody>
          <a:bodyPr/>
          <a:lstStyle/>
          <a:p>
            <a:r>
              <a:rPr lang="cs-CZ" smtClean="0"/>
              <a:t>Vodstvo - jezera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775"/>
            <a:ext cx="3348038" cy="4525963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5 velkých ledovcových jezer :</a:t>
            </a:r>
          </a:p>
          <a:p>
            <a:r>
              <a:rPr lang="cs-CZ" smtClean="0">
                <a:solidFill>
                  <a:srgbClr val="FF0000"/>
                </a:solidFill>
              </a:rPr>
              <a:t> Černé, Čertovo, Plešné, Prášilské a Laka</a:t>
            </a:r>
          </a:p>
          <a:p>
            <a:r>
              <a:rPr lang="cs-CZ" smtClean="0">
                <a:solidFill>
                  <a:srgbClr val="FF0000"/>
                </a:solidFill>
              </a:rPr>
              <a:t>Rašeliništní jezera: </a:t>
            </a:r>
          </a:p>
          <a:p>
            <a:pPr>
              <a:buFont typeface="Arial" charset="0"/>
              <a:buNone/>
            </a:pPr>
            <a:r>
              <a:rPr lang="cs-CZ" smtClean="0">
                <a:solidFill>
                  <a:srgbClr val="FF0000"/>
                </a:solidFill>
              </a:rPr>
              <a:t>    Chalupská slať , Modravské slatě, Tříjezerní slatě</a:t>
            </a:r>
          </a:p>
          <a:p>
            <a:endParaRPr lang="cs-CZ" smtClean="0">
              <a:solidFill>
                <a:srgbClr val="FF0000"/>
              </a:solidFill>
            </a:endParaRPr>
          </a:p>
        </p:txBody>
      </p:sp>
      <p:pic>
        <p:nvPicPr>
          <p:cNvPr id="18436" name="Picture 2" descr="C:\Users\vlastnik\Pictures\800px-ChalupskeSlat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276600" y="4365625"/>
            <a:ext cx="3754438" cy="24923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Podnebí  a vegetace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Šumava je jedna z nejchladnějších oblasti ČR.</a:t>
            </a:r>
          </a:p>
          <a:p>
            <a:r>
              <a:rPr lang="cs-CZ" smtClean="0">
                <a:solidFill>
                  <a:srgbClr val="FF0000"/>
                </a:solidFill>
              </a:rPr>
              <a:t>Rekordní minusové teploty (Jezerní slať)</a:t>
            </a:r>
          </a:p>
          <a:p>
            <a:r>
              <a:rPr lang="cs-CZ" smtClean="0">
                <a:solidFill>
                  <a:srgbClr val="FF0000"/>
                </a:solidFill>
              </a:rPr>
              <a:t>Výskyt vzácných druhů rostlin (alpínská květena)</a:t>
            </a:r>
          </a:p>
          <a:p>
            <a:r>
              <a:rPr lang="cs-CZ" smtClean="0">
                <a:solidFill>
                  <a:srgbClr val="FF0000"/>
                </a:solidFill>
              </a:rPr>
              <a:t>Rys ostrovid</a:t>
            </a:r>
          </a:p>
        </p:txBody>
      </p:sp>
      <p:pic>
        <p:nvPicPr>
          <p:cNvPr id="19459" name="Picture 2" descr="C:\Users\vlastnik\Pictures\398px-Lynx_lynx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165725" y="1600200"/>
            <a:ext cx="3509963" cy="52911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Ochrana přírody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775"/>
            <a:ext cx="4038600" cy="4525963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NP Šumava</a:t>
            </a:r>
          </a:p>
          <a:p>
            <a:r>
              <a:rPr lang="cs-CZ" smtClean="0">
                <a:solidFill>
                  <a:srgbClr val="FF0000"/>
                </a:solidFill>
              </a:rPr>
              <a:t>NP Bavorský les</a:t>
            </a:r>
          </a:p>
          <a:p>
            <a:r>
              <a:rPr lang="cs-CZ" smtClean="0">
                <a:solidFill>
                  <a:srgbClr val="FF0000"/>
                </a:solidFill>
              </a:rPr>
              <a:t>CHKO Šumava</a:t>
            </a:r>
          </a:p>
          <a:p>
            <a:r>
              <a:rPr lang="cs-CZ" smtClean="0">
                <a:solidFill>
                  <a:srgbClr val="FF0000"/>
                </a:solidFill>
              </a:rPr>
              <a:t>Národní přírodní rezervace např. Boubínský prales</a:t>
            </a:r>
          </a:p>
        </p:txBody>
      </p:sp>
      <p:pic>
        <p:nvPicPr>
          <p:cNvPr id="20483" name="Picture 2" descr="C:\Users\vlastnik\Pictures\BOUBN2~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940050" y="1989138"/>
            <a:ext cx="6180138" cy="410368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Turistika, zajímavosti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775"/>
            <a:ext cx="3635375" cy="4525963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Vyhledávané centrum turistiky:</a:t>
            </a:r>
          </a:p>
          <a:p>
            <a:r>
              <a:rPr lang="cs-CZ" smtClean="0">
                <a:solidFill>
                  <a:srgbClr val="FF0000"/>
                </a:solidFill>
              </a:rPr>
              <a:t>Železná Ruda, Modrava, Kašperské Hory, Český Krumlov</a:t>
            </a:r>
          </a:p>
          <a:p>
            <a:r>
              <a:rPr lang="cs-CZ" smtClean="0">
                <a:solidFill>
                  <a:srgbClr val="FF0000"/>
                </a:solidFill>
              </a:rPr>
              <a:t>18. 1. 2007 poničil velkou část pohoří orkán Kyrill</a:t>
            </a:r>
          </a:p>
          <a:p>
            <a:endParaRPr lang="cs-CZ" smtClean="0">
              <a:solidFill>
                <a:srgbClr val="FF0000"/>
              </a:solidFill>
            </a:endParaRPr>
          </a:p>
        </p:txBody>
      </p:sp>
      <p:pic>
        <p:nvPicPr>
          <p:cNvPr id="21507" name="Picture 2" descr="C:\Users\vlastnik\Pictures\n_38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492500" y="1697038"/>
            <a:ext cx="5668963" cy="42529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smtClean="0"/>
              <a:t>odkazy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hlinkClick r:id="rId2"/>
              </a:rPr>
              <a:t>http://cs.wikipedia.org/wiki/Soubor:Sumava_CZ_I1B-1.png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Soubor:Grosser-Arber-002.jpg.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22.11.2004, last </a:t>
            </a:r>
            <a:r>
              <a:rPr lang="cs-CZ" dirty="0" err="1"/>
              <a:t>modified</a:t>
            </a:r>
            <a:r>
              <a:rPr lang="cs-CZ" dirty="0"/>
              <a:t> on 17.l2.2007 [cit. 2011-10-24]. Dostupné z WWW: &lt;http://cs.wikipedia.org/wiki/Soubor:Grosser-Arber-002.jpg</a:t>
            </a:r>
            <a:r>
              <a:rPr lang="cs-CZ" dirty="0" smtClean="0"/>
              <a:t>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http://cs.wikipedia.org/wiki/Soubor:2004-05-20_pl%C3%B6ckenstein_05.JPG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/>
              <a:t>http://cs.wikipedia.org/wiki/Soubor:River_Vydra.JPG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 smtClean="0"/>
              <a:t>Soubor:ChalupskeSlate.jpg</a:t>
            </a:r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8.9.2009, last </a:t>
            </a:r>
            <a:r>
              <a:rPr lang="cs-CZ" dirty="0" err="1"/>
              <a:t>modified</a:t>
            </a:r>
            <a:r>
              <a:rPr lang="cs-CZ" dirty="0"/>
              <a:t> on 1.12.2009 [cit. 2011-10-24]. Dostupné z WWW: &lt;http://cs.wikipedia.org/wiki/</a:t>
            </a:r>
            <a:r>
              <a:rPr lang="cs-CZ" dirty="0" err="1"/>
              <a:t>Soubor:ChalupskeSlate.jpg</a:t>
            </a:r>
            <a:r>
              <a:rPr lang="cs-CZ" dirty="0" smtClean="0"/>
              <a:t>&gt;.</a:t>
            </a:r>
            <a:endParaRPr lang="cs-CZ" dirty="0" smtClean="0">
              <a:hlinkClick r:id="rId3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Soubor:%C4%8Cern%C3%A9 jezero zab%C3%ADran%C3%A9 z karov%C3%A9 st%C4%9Bny.JPG.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10.9.2010, last </a:t>
            </a:r>
            <a:r>
              <a:rPr lang="cs-CZ" dirty="0" err="1"/>
              <a:t>modified</a:t>
            </a:r>
            <a:r>
              <a:rPr lang="cs-CZ" dirty="0"/>
              <a:t> on 5.3.2011 [cit. 2011-10-24]. Dostupné z WWW: &lt;http://cs.wikipedia.org/wiki/Soubor:%C4%8Cern%C3%A9_jezero_zab%C3%ADran%C3%A9_z_karov%C3%A9_st%C4%9Bny.JPG</a:t>
            </a:r>
            <a:r>
              <a:rPr lang="cs-CZ" dirty="0" smtClean="0"/>
              <a:t>&gt;.</a:t>
            </a:r>
            <a:endParaRPr lang="cs-CZ" dirty="0" smtClean="0">
              <a:hlinkClick r:id="rId4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/>
              <a:t>Soubor:Lynx</a:t>
            </a:r>
            <a:r>
              <a:rPr lang="cs-CZ" dirty="0"/>
              <a:t> lynx2.jpg.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25.10.2004, last </a:t>
            </a:r>
            <a:r>
              <a:rPr lang="cs-CZ" dirty="0" err="1"/>
              <a:t>modified</a:t>
            </a:r>
            <a:r>
              <a:rPr lang="cs-CZ" dirty="0"/>
              <a:t> on 18.7.2010 [cit. 2011-10-24]. Dostupné z WWW: &lt;http://cs.wikipedia.org/wiki/Soubor:Lynx_lynx2.jpg</a:t>
            </a:r>
            <a:r>
              <a:rPr lang="cs-CZ" dirty="0" smtClean="0"/>
              <a:t>&gt;.</a:t>
            </a:r>
            <a:endParaRPr lang="cs-CZ" dirty="0" smtClean="0">
              <a:hlinkClick r:id="rId5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hlinkClick r:id="rId5"/>
              </a:rPr>
              <a:t>http://cs.wikipedia.org/wiki/Soubor:Boub%C3%ADn2.jpg</a:t>
            </a:r>
            <a:r>
              <a:rPr lang="cs-CZ" dirty="0" smtClean="0"/>
              <a:t>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http://www.</a:t>
            </a:r>
            <a:r>
              <a:rPr lang="cs-CZ" dirty="0" err="1" smtClean="0"/>
              <a:t>slszlutice.cz</a:t>
            </a:r>
            <a:r>
              <a:rPr lang="cs-CZ" dirty="0" smtClean="0"/>
              <a:t>/akce2007/obr.</a:t>
            </a:r>
            <a:r>
              <a:rPr lang="cs-CZ" dirty="0" err="1" smtClean="0"/>
              <a:t>php</a:t>
            </a:r>
            <a:r>
              <a:rPr lang="cs-CZ" dirty="0" smtClean="0"/>
              <a:t>?</a:t>
            </a:r>
            <a:r>
              <a:rPr lang="cs-CZ" dirty="0" err="1" smtClean="0"/>
              <a:t>nazev</a:t>
            </a:r>
            <a:r>
              <a:rPr lang="cs-CZ" dirty="0" smtClean="0"/>
              <a:t>=./</a:t>
            </a:r>
            <a:r>
              <a:rPr lang="cs-CZ" dirty="0" err="1" smtClean="0"/>
              <a:t>exkTyml</a:t>
            </a:r>
            <a:r>
              <a:rPr lang="cs-CZ" dirty="0" smtClean="0"/>
              <a:t>/n_380.jpg&amp;</a:t>
            </a:r>
            <a:r>
              <a:rPr lang="cs-CZ" dirty="0" err="1" smtClean="0"/>
              <a:t>uptext</a:t>
            </a:r>
            <a:r>
              <a:rPr lang="cs-CZ" dirty="0" smtClean="0"/>
              <a:t>=Škody+po+orkánu+</a:t>
            </a:r>
            <a:r>
              <a:rPr lang="cs-CZ" dirty="0" err="1" smtClean="0"/>
              <a:t>Kiril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Vytvořeno jako DUM do předmětu zeměpis na Základní Škole Mladá Boleslav 17. listopadu 1325 příspěvková organizace, pro 8. ročník.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slouží k doplnění výkladu o povrchu ČR – </a:t>
            </a:r>
            <a:r>
              <a:rPr lang="cs-CZ" smtClean="0"/>
              <a:t>šumavská sub..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doporučuji prezentovat pomocí dataprojektoru či interaktivní tabule.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byl vytvořen a pilotován v I. pololetí školního roku 2011/2012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347</Words>
  <Application>Microsoft Office PowerPoint</Application>
  <PresentationFormat>Předvádění na obrazovce (4:3)</PresentationFormat>
  <Paragraphs>65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Calibri</vt:lpstr>
      <vt:lpstr>Arial</vt:lpstr>
      <vt:lpstr>Andalus</vt:lpstr>
      <vt:lpstr>Motiv sady Office</vt:lpstr>
      <vt:lpstr>     </vt:lpstr>
      <vt:lpstr>Šumava</vt:lpstr>
      <vt:lpstr>Poloha</vt:lpstr>
      <vt:lpstr>Povrch</vt:lpstr>
      <vt:lpstr>Vodstvo - řeky</vt:lpstr>
      <vt:lpstr>Vodstvo - jezera</vt:lpstr>
      <vt:lpstr>Podnebí  a vegetace</vt:lpstr>
      <vt:lpstr>Ochrana přírody</vt:lpstr>
      <vt:lpstr>Turistika, zajímavosti</vt:lpstr>
      <vt:lpstr>odkazy</vt:lpstr>
      <vt:lpstr>Snímek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Šumava</dc:title>
  <dc:creator>vlastnik</dc:creator>
  <cp:lastModifiedBy>Maminka</cp:lastModifiedBy>
  <cp:revision>13</cp:revision>
  <dcterms:created xsi:type="dcterms:W3CDTF">2011-07-26T12:54:11Z</dcterms:created>
  <dcterms:modified xsi:type="dcterms:W3CDTF">2012-06-19T10:25:31Z</dcterms:modified>
</cp:coreProperties>
</file>