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7" r:id="rId3"/>
    <p:sldId id="258" r:id="rId4"/>
    <p:sldId id="259" r:id="rId5"/>
    <p:sldId id="260" r:id="rId6"/>
    <p:sldId id="262" r:id="rId7"/>
    <p:sldId id="263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52E4125-DB0D-4E9D-BF5C-F1DACB8BDCF9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F15910B-1006-4C14-84BB-00CFBBB4EC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7/Kwikthermometers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5/5d/Teplomer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2/25/Bilame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e/ec/20050501_1315_2558-Bimetall-Zeigerthermometer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4/Koortsthermometers-AFEC-0120-Lot240901+Hartmann-0123-Lot3499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6/68/Draadloze_thermometer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microsoft.com/office/2007/relationships/hdphoto" Target="../media/hdphoto1.wdp"/><Relationship Id="rId2" Type="http://schemas.openxmlformats.org/officeDocument/2006/relationships/hyperlink" Target="//upload.wikimedia.org/wikipedia/commons/5/51/Infrared_thermomet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hyperlink" Target="//upload.wikimedia.org/wikipedia/commons/4/41/BodyPlus_Infrarot-Thermometer.pn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nfrared_thermometer.JPG" TargetMode="External"/><Relationship Id="rId3" Type="http://schemas.openxmlformats.org/officeDocument/2006/relationships/hyperlink" Target="http://cs.wikipedia.org/wiki/Soubor:Bilame.svg" TargetMode="External"/><Relationship Id="rId7" Type="http://schemas.openxmlformats.org/officeDocument/2006/relationships/hyperlink" Target="http://commons.wikimedia.org/wiki/File:Draadloze_thermometer.jpg" TargetMode="External"/><Relationship Id="rId2" Type="http://schemas.openxmlformats.org/officeDocument/2006/relationships/hyperlink" Target="http://cs.wikipedia.org/wiki/Soubor:Teplom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odyPlus_Infrarot-Thermometer.png" TargetMode="External"/><Relationship Id="rId11" Type="http://schemas.openxmlformats.org/officeDocument/2006/relationships/hyperlink" Target="http://commons.wikimedia.org/wiki/File:Koortsthermometers-AFEC-0120-Lot240901+Hartmann-0123-Lot3499.jpg" TargetMode="External"/><Relationship Id="rId5" Type="http://schemas.openxmlformats.org/officeDocument/2006/relationships/hyperlink" Target="http://commons.wikimedia.org/wiki/File:Digital_thermometer.jpg" TargetMode="External"/><Relationship Id="rId10" Type="http://schemas.openxmlformats.org/officeDocument/2006/relationships/hyperlink" Target="http://commons.wikimedia.org/wiki/File:Kwikthermometers.jpg" TargetMode="External"/><Relationship Id="rId4" Type="http://schemas.openxmlformats.org/officeDocument/2006/relationships/hyperlink" Target="http://commons.wikimedia.org/wiki/File:20050501_1315_2558-Bimetall-Zeigerthermometer.jpg" TargetMode="External"/><Relationship Id="rId9" Type="http://schemas.openxmlformats.org/officeDocument/2006/relationships/hyperlink" Target="http://commons.wikimedia.org/wiki/File:Digitales_Fieberthermome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445224"/>
            <a:ext cx="7196336" cy="910952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ANOTACE: Materiál je určen pro žáky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   6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. ročníku a 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VY_32_INOVACE_F.6.A.10_teplomery</a:t>
            </a:r>
            <a:endParaRPr lang="cs-CZ" sz="2200" dirty="0" smtClean="0"/>
          </a:p>
          <a:p>
            <a:pPr algn="ctr"/>
            <a:r>
              <a:rPr lang="cs-CZ" sz="2200" dirty="0" smtClean="0"/>
              <a:t>Název: Teploměry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Látky a tělesa/Teploměry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</a:t>
            </a:r>
            <a:r>
              <a:rPr lang="cs-CZ" sz="2200" dirty="0"/>
              <a:t>1</a:t>
            </a:r>
            <a:r>
              <a:rPr lang="cs-CZ" sz="2200" dirty="0" smtClean="0"/>
              <a:t>. 2.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5957" y="5446420"/>
            <a:ext cx="1009496" cy="86409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1929304" y="188640"/>
            <a:ext cx="5213383" cy="10081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056754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496944" cy="5834120"/>
          </a:xfrm>
        </p:spPr>
        <p:txBody>
          <a:bodyPr>
            <a:normAutofit lnSpcReduction="10000"/>
          </a:bodyPr>
          <a:lstStyle/>
          <a:p>
            <a:pPr>
              <a:spcBef>
                <a:spcPts val="2400"/>
              </a:spcBef>
            </a:pPr>
            <a:r>
              <a:rPr lang="cs-CZ" sz="3600" dirty="0" smtClean="0"/>
              <a:t>K čemu slouží teplota?</a:t>
            </a:r>
          </a:p>
          <a:p>
            <a:pPr>
              <a:spcBef>
                <a:spcPts val="2400"/>
              </a:spcBef>
            </a:pPr>
            <a:r>
              <a:rPr lang="cs-CZ" sz="3600" dirty="0" smtClean="0"/>
              <a:t>Jak se značí teplota?</a:t>
            </a:r>
          </a:p>
          <a:p>
            <a:pPr>
              <a:spcBef>
                <a:spcPts val="2400"/>
              </a:spcBef>
            </a:pPr>
            <a:r>
              <a:rPr lang="cs-CZ" sz="3600" dirty="0" smtClean="0"/>
              <a:t>Jakou jednotku používáme?</a:t>
            </a:r>
          </a:p>
          <a:p>
            <a:pPr>
              <a:spcBef>
                <a:spcPts val="2400"/>
              </a:spcBef>
            </a:pPr>
            <a:r>
              <a:rPr lang="cs-CZ" sz="3600" dirty="0" smtClean="0"/>
              <a:t>Jaké jsou základní body Celsiovy stupnice?</a:t>
            </a:r>
          </a:p>
          <a:p>
            <a:pPr>
              <a:spcBef>
                <a:spcPts val="2400"/>
              </a:spcBef>
            </a:pPr>
            <a:r>
              <a:rPr lang="cs-CZ" sz="3600" dirty="0" smtClean="0"/>
              <a:t>Jak souvisí teplota s pohybem molekul?</a:t>
            </a:r>
          </a:p>
          <a:p>
            <a:pPr>
              <a:spcBef>
                <a:spcPts val="2400"/>
              </a:spcBef>
            </a:pPr>
            <a:r>
              <a:rPr lang="cs-CZ" sz="3600" dirty="0" smtClean="0"/>
              <a:t>Čím se měří teplota?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1470"/>
            <a:ext cx="8229600" cy="1073274"/>
          </a:xfrm>
        </p:spPr>
        <p:txBody>
          <a:bodyPr/>
          <a:lstStyle/>
          <a:p>
            <a:r>
              <a:rPr lang="cs-CZ" dirty="0" smtClean="0"/>
              <a:t>Teploměry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88632"/>
          </a:xfrm>
        </p:spPr>
        <p:txBody>
          <a:bodyPr>
            <a:normAutofit/>
          </a:bodyPr>
          <a:lstStyle/>
          <a:p>
            <a:r>
              <a:rPr lang="cs-CZ" dirty="0" smtClean="0"/>
              <a:t>Teploměry rozdělujeme podle použití nebo podle principu.</a:t>
            </a:r>
          </a:p>
          <a:p>
            <a:r>
              <a:rPr lang="cs-CZ" dirty="0" smtClean="0"/>
              <a:t>Jak by jsi rozdělil teploměry </a:t>
            </a:r>
            <a:r>
              <a:rPr lang="cs-CZ" b="1" u="sng" dirty="0" smtClean="0"/>
              <a:t>podle použití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Čím se tyto teploměry liší?</a:t>
            </a:r>
          </a:p>
          <a:p>
            <a:r>
              <a:rPr lang="cs-CZ" dirty="0" smtClean="0"/>
              <a:t>Většina teploměrů je založena </a:t>
            </a:r>
            <a:r>
              <a:rPr lang="cs-CZ" dirty="0" smtClean="0"/>
              <a:t>                             na </a:t>
            </a:r>
            <a:r>
              <a:rPr lang="cs-CZ" dirty="0" smtClean="0"/>
              <a:t>roztažnosti látek.</a:t>
            </a:r>
          </a:p>
          <a:p>
            <a:r>
              <a:rPr lang="cs-CZ" dirty="0" smtClean="0"/>
              <a:t>Co je to roztažnost?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3" name="Picture 5" descr="C:\Documents and Settings\Administrator\Local Settings\Temporary Internet Files\Content.IE5\RQPFWY41\MP900430456[1].jpg"/>
          <p:cNvPicPr>
            <a:picLocks noChangeAspect="1" noChangeArrowheads="1"/>
          </p:cNvPicPr>
          <p:nvPr/>
        </p:nvPicPr>
        <p:blipFill>
          <a:blip r:embed="rId2" cstate="print"/>
          <a:srcRect l="35784" t="10224" r="36952" b="6280"/>
          <a:stretch>
            <a:fillRect/>
          </a:stretch>
        </p:blipFill>
        <p:spPr bwMode="auto">
          <a:xfrm>
            <a:off x="7380312" y="2996952"/>
            <a:ext cx="1152128" cy="352839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563888" y="2780928"/>
            <a:ext cx="16369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lékařský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3429000"/>
            <a:ext cx="18174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venkovní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64088" y="3212976"/>
            <a:ext cx="19207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pokojový 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3528" y="2564904"/>
            <a:ext cx="20505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kuchyňský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2056" name="Picture 8" descr="File:Kwikthermometer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8505" t="27400" r="13061" b="61260"/>
          <a:stretch>
            <a:fillRect/>
          </a:stretch>
        </p:blipFill>
        <p:spPr bwMode="auto">
          <a:xfrm>
            <a:off x="3635896" y="274528"/>
            <a:ext cx="5184576" cy="5621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264696"/>
          </a:xfrm>
        </p:spPr>
        <p:txBody>
          <a:bodyPr/>
          <a:lstStyle/>
          <a:p>
            <a:r>
              <a:rPr lang="cs-CZ" dirty="0" smtClean="0"/>
              <a:t>KAPALINOVÝ TEPLOMĚR – funguje </a:t>
            </a:r>
            <a:r>
              <a:rPr lang="cs-CZ" dirty="0" smtClean="0"/>
              <a:t>                  na </a:t>
            </a:r>
            <a:r>
              <a:rPr lang="cs-CZ" dirty="0" smtClean="0"/>
              <a:t>principu </a:t>
            </a:r>
            <a:r>
              <a:rPr lang="cs-CZ" dirty="0" smtClean="0">
                <a:solidFill>
                  <a:srgbClr val="00B0F0"/>
                </a:solidFill>
              </a:rPr>
              <a:t>objemové roztažnosti</a:t>
            </a:r>
            <a:r>
              <a:rPr lang="cs-CZ" dirty="0" smtClean="0"/>
              <a:t>.</a:t>
            </a:r>
          </a:p>
          <a:p>
            <a:pPr marL="3235325" indent="-382588"/>
            <a:endParaRPr lang="cs-CZ" dirty="0" smtClean="0"/>
          </a:p>
          <a:p>
            <a:pPr marL="3235325" indent="-382588"/>
            <a:r>
              <a:rPr lang="cs-CZ" dirty="0" smtClean="0"/>
              <a:t>Podle kapaliny, v kapiláře rozdělujeme:</a:t>
            </a:r>
          </a:p>
          <a:p>
            <a:pPr marL="3235325" indent="-382588"/>
            <a:endParaRPr lang="cs-CZ" dirty="0" smtClean="0"/>
          </a:p>
          <a:p>
            <a:pPr marL="3235325" indent="-382588">
              <a:buFont typeface="Courier New" pitchFamily="49" charset="0"/>
              <a:buChar char="o"/>
            </a:pPr>
            <a:r>
              <a:rPr lang="cs-CZ" b="1" dirty="0" smtClean="0"/>
              <a:t>rtuťový</a:t>
            </a:r>
            <a:r>
              <a:rPr lang="cs-CZ" dirty="0" smtClean="0"/>
              <a:t>  -38,8°C až 357°C</a:t>
            </a:r>
          </a:p>
          <a:p>
            <a:pPr marL="3235325" indent="-382588">
              <a:buFont typeface="Courier New" pitchFamily="49" charset="0"/>
              <a:buChar char="o"/>
            </a:pPr>
            <a:endParaRPr lang="cs-CZ" dirty="0" smtClean="0"/>
          </a:p>
          <a:p>
            <a:pPr marL="3235325" indent="-382588">
              <a:buFont typeface="Courier New" pitchFamily="49" charset="0"/>
              <a:buChar char="o"/>
            </a:pPr>
            <a:r>
              <a:rPr lang="cs-CZ" b="1" dirty="0" smtClean="0"/>
              <a:t>lihový</a:t>
            </a:r>
            <a:r>
              <a:rPr lang="cs-CZ" dirty="0" smtClean="0"/>
              <a:t>  -115°C až 78,2°C</a:t>
            </a:r>
          </a:p>
          <a:p>
            <a:endParaRPr lang="cs-CZ" dirty="0"/>
          </a:p>
        </p:txBody>
      </p:sp>
      <p:pic>
        <p:nvPicPr>
          <p:cNvPr id="1026" name="Picture 2" descr="Soubor:Teplom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80645"/>
          <a:stretch>
            <a:fillRect/>
          </a:stretch>
        </p:blipFill>
        <p:spPr bwMode="auto">
          <a:xfrm>
            <a:off x="2555776" y="1412776"/>
            <a:ext cx="432048" cy="521439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3528" y="2132856"/>
            <a:ext cx="11560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baňka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5415607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kapilára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5022" y="3717032"/>
            <a:ext cx="14526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stupnice</a:t>
            </a:r>
            <a:endParaRPr lang="cs-CZ" sz="2400" b="1" dirty="0">
              <a:solidFill>
                <a:srgbClr val="00B0F0"/>
              </a:solidFill>
            </a:endParaRPr>
          </a:p>
        </p:txBody>
      </p:sp>
      <p:cxnSp>
        <p:nvCxnSpPr>
          <p:cNvPr id="10" name="Přímá spojovací čára 9"/>
          <p:cNvCxnSpPr>
            <a:endCxn id="6" idx="3"/>
          </p:cNvCxnSpPr>
          <p:nvPr/>
        </p:nvCxnSpPr>
        <p:spPr>
          <a:xfrm flipH="1">
            <a:off x="1479614" y="1700808"/>
            <a:ext cx="1220178" cy="6628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 flipV="1">
            <a:off x="1619672" y="5661248"/>
            <a:ext cx="115212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endCxn id="8" idx="3"/>
          </p:cNvCxnSpPr>
          <p:nvPr/>
        </p:nvCxnSpPr>
        <p:spPr>
          <a:xfrm flipH="1" flipV="1">
            <a:off x="1547664" y="3947865"/>
            <a:ext cx="1152128" cy="2012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435280" cy="6050144"/>
          </a:xfrm>
        </p:spPr>
        <p:txBody>
          <a:bodyPr/>
          <a:lstStyle/>
          <a:p>
            <a:r>
              <a:rPr lang="cs-CZ" dirty="0" smtClean="0"/>
              <a:t>BIMETALOVÝ TEPLOMĚR – složený ze dvou kovů o různé </a:t>
            </a:r>
            <a:r>
              <a:rPr lang="cs-CZ" dirty="0" smtClean="0">
                <a:solidFill>
                  <a:srgbClr val="00B0F0"/>
                </a:solidFill>
              </a:rPr>
              <a:t>délkové roztažnosti kovů</a:t>
            </a:r>
            <a:r>
              <a:rPr lang="cs-CZ" dirty="0" smtClean="0"/>
              <a:t>. Pásek se při změně teploty ohýbá. Pohyb se přenáší na ručičku přístroje.</a:t>
            </a:r>
          </a:p>
          <a:p>
            <a:endParaRPr lang="cs-CZ" dirty="0"/>
          </a:p>
        </p:txBody>
      </p:sp>
      <p:pic>
        <p:nvPicPr>
          <p:cNvPr id="17410" name="Picture 2" descr="Soubor:Bilam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924944"/>
            <a:ext cx="3312368" cy="3236842"/>
          </a:xfrm>
          <a:prstGeom prst="rect">
            <a:avLst/>
          </a:prstGeom>
          <a:noFill/>
        </p:spPr>
      </p:pic>
      <p:pic>
        <p:nvPicPr>
          <p:cNvPr id="17412" name="Picture 4" descr="File:20050501 1315 2558-Bimetall-Zeigerthermome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780928"/>
            <a:ext cx="4032448" cy="3334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041" y="89198"/>
            <a:ext cx="8363272" cy="6194160"/>
          </a:xfrm>
        </p:spPr>
        <p:txBody>
          <a:bodyPr/>
          <a:lstStyle/>
          <a:p>
            <a:r>
              <a:rPr lang="cs-CZ" dirty="0" smtClean="0"/>
              <a:t>DIGITÁLNÍ TEPLOMĚRY – založeny </a:t>
            </a:r>
            <a:r>
              <a:rPr lang="cs-CZ" dirty="0" smtClean="0"/>
              <a:t>                    na </a:t>
            </a:r>
            <a:r>
              <a:rPr lang="cs-CZ" dirty="0" smtClean="0"/>
              <a:t>změnách elektrických, magnetických nebo optických vlastností.</a:t>
            </a:r>
            <a:endParaRPr lang="cs-CZ" dirty="0"/>
          </a:p>
        </p:txBody>
      </p:sp>
      <p:pic>
        <p:nvPicPr>
          <p:cNvPr id="18438" name="Picture 6" descr="File:Koortsthermometers-AFEC-0120-Lot240901+Hartmann-0123-Lot349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284984"/>
            <a:ext cx="5603776" cy="2402619"/>
          </a:xfrm>
          <a:prstGeom prst="rect">
            <a:avLst/>
          </a:prstGeom>
          <a:noFill/>
        </p:spPr>
      </p:pic>
      <p:pic>
        <p:nvPicPr>
          <p:cNvPr id="18440" name="Picture 8" descr="File:Draadloze thermome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7" y="1631684"/>
            <a:ext cx="2664296" cy="49105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File:Infrared thermometer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/>
          <a:srcRect l="15165" r="18155"/>
          <a:stretch/>
        </p:blipFill>
        <p:spPr bwMode="auto">
          <a:xfrm>
            <a:off x="5868144" y="251979"/>
            <a:ext cx="2826327" cy="5705476"/>
          </a:xfrm>
          <a:prstGeom prst="rect">
            <a:avLst/>
          </a:prstGeom>
          <a:noFill/>
        </p:spPr>
      </p:pic>
      <p:pic>
        <p:nvPicPr>
          <p:cNvPr id="19458" name="Picture 2" descr="File:BodyPlus Infrarot-Thermometer.pn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/>
          <a:srcRect l="19803" t="1022" r="26938" b="1"/>
          <a:stretch/>
        </p:blipFill>
        <p:spPr bwMode="auto">
          <a:xfrm>
            <a:off x="3851920" y="3645024"/>
            <a:ext cx="1648692" cy="3063988"/>
          </a:xfrm>
          <a:prstGeom prst="rect">
            <a:avLst/>
          </a:prstGeom>
          <a:noFill/>
        </p:spPr>
      </p:pic>
      <p:pic>
        <p:nvPicPr>
          <p:cNvPr id="1026" name="Picture 2" descr="http://upload.wikimedia.org/wikipedia/commons/a/af/Digitales_Fieberthermometer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804" b="91959" l="1500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42" t="6996" r="2956" b="12425"/>
          <a:stretch/>
        </p:blipFill>
        <p:spPr bwMode="auto">
          <a:xfrm rot="19502084">
            <a:off x="-438314" y="2674017"/>
            <a:ext cx="5955801" cy="248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404664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/>
              <a:t>BEZDOTYKOVÉ  </a:t>
            </a:r>
            <a:r>
              <a:rPr lang="cs-CZ" sz="2800" dirty="0"/>
              <a:t>TEPLOMĚRY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Tematické pokyny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72000"/>
          </a:xfrm>
        </p:spPr>
        <p:txBody>
          <a:bodyPr/>
          <a:lstStyle/>
          <a:p>
            <a:r>
              <a:rPr lang="cs-CZ" dirty="0" smtClean="0"/>
              <a:t>Prezentace slouží k výkladu nové látky </a:t>
            </a:r>
            <a:r>
              <a:rPr lang="cs-CZ" dirty="0" smtClean="0"/>
              <a:t>            a </a:t>
            </a:r>
            <a:r>
              <a:rPr lang="cs-CZ" dirty="0" smtClean="0"/>
              <a:t>navazuje na učivo o teplotě.</a:t>
            </a:r>
          </a:p>
          <a:p>
            <a:r>
              <a:rPr lang="cs-CZ" dirty="0" smtClean="0"/>
              <a:t>V začátku prezentace zopakujeme probranou látku z předchozí hodiny.</a:t>
            </a:r>
          </a:p>
          <a:p>
            <a:r>
              <a:rPr lang="cs-CZ" dirty="0" smtClean="0"/>
              <a:t>Rozdělíme teploměry podle použití </a:t>
            </a:r>
            <a:r>
              <a:rPr lang="cs-CZ" dirty="0" smtClean="0"/>
              <a:t>                       a </a:t>
            </a:r>
            <a:r>
              <a:rPr lang="cs-CZ" dirty="0" smtClean="0"/>
              <a:t>principu měření teploty.</a:t>
            </a:r>
          </a:p>
          <a:p>
            <a:r>
              <a:rPr lang="cs-CZ" dirty="0" smtClean="0"/>
              <a:t>Vysvětlíme princip a použití některých druhů teploměrů.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9829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568952" cy="5184576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r>
              <a:rPr lang="cs-CZ" sz="3400" b="1" dirty="0"/>
              <a:t>Uvedené zdroje [cit. </a:t>
            </a:r>
            <a:r>
              <a:rPr lang="cs-CZ" sz="3400" b="1" dirty="0" smtClean="0"/>
              <a:t>2012-2-1</a:t>
            </a:r>
            <a:r>
              <a:rPr lang="cs-CZ" sz="3400" b="1" dirty="0"/>
              <a:t>]. Dostupné pod licencí </a:t>
            </a:r>
            <a:r>
              <a:rPr lang="cs-CZ" sz="3400" b="1" dirty="0" err="1"/>
              <a:t>Wikimedia</a:t>
            </a:r>
            <a:r>
              <a:rPr lang="cs-CZ" sz="3400" b="1" dirty="0"/>
              <a:t> </a:t>
            </a:r>
            <a:r>
              <a:rPr lang="cs-CZ" sz="3400" b="1" dirty="0" err="1"/>
              <a:t>Commons</a:t>
            </a:r>
            <a:r>
              <a:rPr lang="cs-CZ" sz="3400" b="1" dirty="0"/>
              <a:t> na WWW:</a:t>
            </a:r>
          </a:p>
          <a:p>
            <a:pPr marL="64008" indent="0">
              <a:buNone/>
            </a:pPr>
            <a:r>
              <a:rPr lang="cs-CZ" sz="3400" dirty="0"/>
              <a:t>Pavel </a:t>
            </a:r>
            <a:r>
              <a:rPr lang="cs-CZ" sz="3400" dirty="0" smtClean="0"/>
              <a:t>Mičuda, </a:t>
            </a:r>
            <a:r>
              <a:rPr lang="cs-CZ" sz="3400" dirty="0">
                <a:hlinkClick r:id="rId2"/>
              </a:rPr>
              <a:t>http://cs.wikipedia.org/wiki/Soubor:Teplomer.jpg</a:t>
            </a:r>
            <a:endParaRPr lang="cs-CZ" sz="3400" dirty="0"/>
          </a:p>
          <a:p>
            <a:pPr marL="64008" indent="0">
              <a:buNone/>
            </a:pPr>
            <a:r>
              <a:rPr lang="cs-CZ" sz="3400" dirty="0" err="1" smtClean="0"/>
              <a:t>Rogilbert</a:t>
            </a:r>
            <a:r>
              <a:rPr lang="cs-CZ" sz="3400" dirty="0" smtClean="0"/>
              <a:t>, </a:t>
            </a:r>
            <a:r>
              <a:rPr lang="cs-CZ" sz="3400" dirty="0" smtClean="0">
                <a:hlinkClick r:id="rId3"/>
              </a:rPr>
              <a:t>http</a:t>
            </a:r>
            <a:r>
              <a:rPr lang="cs-CZ" sz="3400" dirty="0">
                <a:hlinkClick r:id="rId3"/>
              </a:rPr>
              <a:t>://cs.wikipedia.org/wiki/Soubor:Bilame.svg</a:t>
            </a:r>
            <a:endParaRPr lang="cs-CZ" sz="3400" dirty="0"/>
          </a:p>
          <a:p>
            <a:endParaRPr lang="cs-CZ" sz="3400" dirty="0" smtClean="0">
              <a:hlinkClick r:id="rId4"/>
            </a:endParaRPr>
          </a:p>
          <a:p>
            <a:r>
              <a:rPr lang="cs-CZ" sz="3400" b="1" dirty="0"/>
              <a:t>Uvedené zdroje [cit. </a:t>
            </a:r>
            <a:r>
              <a:rPr lang="cs-CZ" sz="3400" b="1" dirty="0" smtClean="0"/>
              <a:t>2012-2-1</a:t>
            </a:r>
            <a:r>
              <a:rPr lang="cs-CZ" sz="3400" b="1" dirty="0"/>
              <a:t>]. Dostupné pod licencí </a:t>
            </a:r>
            <a:r>
              <a:rPr lang="cs-CZ" sz="3400" b="1" dirty="0" err="1" smtClean="0"/>
              <a:t>Creative</a:t>
            </a:r>
            <a:r>
              <a:rPr lang="cs-CZ" sz="3400" b="1" dirty="0" smtClean="0"/>
              <a:t> </a:t>
            </a:r>
            <a:r>
              <a:rPr lang="cs-CZ" sz="3400" b="1" dirty="0" err="1"/>
              <a:t>Commons</a:t>
            </a:r>
            <a:r>
              <a:rPr lang="cs-CZ" sz="3400" b="1" dirty="0"/>
              <a:t> na WWW:</a:t>
            </a:r>
          </a:p>
          <a:p>
            <a:pPr marL="64008" indent="0">
              <a:buNone/>
            </a:pPr>
            <a:r>
              <a:rPr lang="cs-CZ" sz="3400" dirty="0" smtClean="0"/>
              <a:t>1-1111, </a:t>
            </a:r>
            <a:r>
              <a:rPr lang="cs-CZ" sz="3400" dirty="0" smtClean="0">
                <a:hlinkClick r:id="rId4"/>
              </a:rPr>
              <a:t>http</a:t>
            </a:r>
            <a:r>
              <a:rPr lang="cs-CZ" sz="3400" dirty="0">
                <a:hlinkClick r:id="rId4"/>
              </a:rPr>
              <a:t>://commons.wikimedia.org/wiki/File:20050501_1315_2558-Bimetall-Zeigerthermometer.jpg</a:t>
            </a:r>
            <a:endParaRPr lang="cs-CZ" sz="3400" dirty="0"/>
          </a:p>
          <a:p>
            <a:pPr marL="64008" indent="0">
              <a:buNone/>
            </a:pPr>
            <a:r>
              <a:rPr lang="cs-CZ" sz="3400" dirty="0" err="1" smtClean="0"/>
              <a:t>Xell</a:t>
            </a:r>
            <a:r>
              <a:rPr lang="cs-CZ" sz="3400" dirty="0" smtClean="0"/>
              <a:t>, </a:t>
            </a:r>
            <a:r>
              <a:rPr lang="cs-CZ" sz="3400" dirty="0" smtClean="0">
                <a:hlinkClick r:id="rId5"/>
              </a:rPr>
              <a:t>http</a:t>
            </a:r>
            <a:r>
              <a:rPr lang="cs-CZ" sz="3400" dirty="0">
                <a:hlinkClick r:id="rId5"/>
              </a:rPr>
              <a:t>://</a:t>
            </a:r>
            <a:r>
              <a:rPr lang="cs-CZ" sz="3400" dirty="0" smtClean="0">
                <a:hlinkClick r:id="rId5"/>
              </a:rPr>
              <a:t>commons.wikimedia.org/wiki/File:Digital_thermometer.jpg</a:t>
            </a:r>
            <a:endParaRPr lang="cs-CZ" sz="3400" dirty="0"/>
          </a:p>
          <a:p>
            <a:pPr marL="64008" indent="0">
              <a:buNone/>
            </a:pPr>
            <a:r>
              <a:rPr lang="cs-CZ" sz="3400" dirty="0" err="1" smtClean="0"/>
              <a:t>TrotecHealthCare</a:t>
            </a:r>
            <a:r>
              <a:rPr lang="cs-CZ" sz="3400" dirty="0" smtClean="0"/>
              <a:t>, </a:t>
            </a:r>
            <a:r>
              <a:rPr lang="cs-CZ" sz="3400" dirty="0" smtClean="0">
                <a:hlinkClick r:id="rId6"/>
              </a:rPr>
              <a:t>http</a:t>
            </a:r>
            <a:r>
              <a:rPr lang="cs-CZ" sz="3400" dirty="0">
                <a:hlinkClick r:id="rId6"/>
              </a:rPr>
              <a:t>://</a:t>
            </a:r>
            <a:r>
              <a:rPr lang="cs-CZ" sz="3400" dirty="0" smtClean="0">
                <a:hlinkClick r:id="rId6"/>
              </a:rPr>
              <a:t>commons.wikimedia.org/wiki/File:BodyPlus_Infrarot-Thermometer.png</a:t>
            </a:r>
            <a:endParaRPr lang="cs-CZ" sz="3400" dirty="0"/>
          </a:p>
          <a:p>
            <a:pPr marL="64008" indent="0">
              <a:buNone/>
            </a:pPr>
            <a:r>
              <a:rPr lang="cs-CZ" sz="3400" dirty="0" err="1"/>
              <a:t>JePe</a:t>
            </a:r>
            <a:r>
              <a:rPr lang="cs-CZ" sz="3400" dirty="0" smtClean="0"/>
              <a:t>, </a:t>
            </a:r>
            <a:r>
              <a:rPr lang="cs-CZ" sz="3400" dirty="0" smtClean="0">
                <a:hlinkClick r:id="rId7"/>
              </a:rPr>
              <a:t>http</a:t>
            </a:r>
            <a:r>
              <a:rPr lang="cs-CZ" sz="3400" dirty="0">
                <a:hlinkClick r:id="rId7"/>
              </a:rPr>
              <a:t>://</a:t>
            </a:r>
            <a:r>
              <a:rPr lang="cs-CZ" sz="3400" dirty="0" smtClean="0">
                <a:hlinkClick r:id="rId7"/>
              </a:rPr>
              <a:t>commons.wikimedia.org/wiki/File:Draadloze_thermometer.jpg</a:t>
            </a:r>
            <a:endParaRPr lang="cs-CZ" sz="3400" dirty="0"/>
          </a:p>
          <a:p>
            <a:pPr marL="64008" indent="0">
              <a:buNone/>
            </a:pPr>
            <a:r>
              <a:rPr lang="cs-CZ" sz="3400" dirty="0" smtClean="0"/>
              <a:t>Cjp24, </a:t>
            </a:r>
            <a:r>
              <a:rPr lang="cs-CZ" sz="3400" dirty="0" smtClean="0">
                <a:hlinkClick r:id="rId8"/>
              </a:rPr>
              <a:t>http</a:t>
            </a:r>
            <a:r>
              <a:rPr lang="cs-CZ" sz="3400" dirty="0">
                <a:hlinkClick r:id="rId8"/>
              </a:rPr>
              <a:t>://</a:t>
            </a:r>
            <a:r>
              <a:rPr lang="cs-CZ" sz="3400" dirty="0" smtClean="0">
                <a:hlinkClick r:id="rId8"/>
              </a:rPr>
              <a:t>commons.wikimedia.org/wiki/File:Infrared_thermometer.JPG</a:t>
            </a:r>
            <a:endParaRPr lang="cs-CZ" sz="3400" dirty="0" smtClean="0"/>
          </a:p>
          <a:p>
            <a:pPr marL="64008" indent="0">
              <a:buNone/>
            </a:pPr>
            <a:r>
              <a:rPr lang="cs-CZ" sz="3400" dirty="0" err="1" smtClean="0"/>
              <a:t>Stilfehler</a:t>
            </a:r>
            <a:r>
              <a:rPr lang="cs-CZ" sz="3400" dirty="0"/>
              <a:t>, </a:t>
            </a:r>
            <a:r>
              <a:rPr lang="cs-CZ" sz="3400" dirty="0">
                <a:hlinkClick r:id="rId9"/>
              </a:rPr>
              <a:t>http://</a:t>
            </a:r>
            <a:r>
              <a:rPr lang="cs-CZ" sz="3400" dirty="0" smtClean="0">
                <a:hlinkClick r:id="rId9"/>
              </a:rPr>
              <a:t>commons.wikimedia.org/wiki/File:Digitales_Fieberthermometer.jpg</a:t>
            </a:r>
            <a:endParaRPr lang="cs-CZ" sz="3400" dirty="0" smtClean="0"/>
          </a:p>
          <a:p>
            <a:endParaRPr lang="cs-CZ" sz="3400" b="1" dirty="0" smtClean="0"/>
          </a:p>
          <a:p>
            <a:r>
              <a:rPr lang="cs-CZ" sz="3400" b="1" dirty="0" smtClean="0"/>
              <a:t>Uvedené zdroje [cit. 2012-2-1]. Dostupné pod licencí Public </a:t>
            </a:r>
            <a:r>
              <a:rPr lang="cs-CZ" sz="3400" b="1" dirty="0" err="1" smtClean="0"/>
              <a:t>Domain</a:t>
            </a:r>
            <a:r>
              <a:rPr lang="cs-CZ" sz="3400" b="1" dirty="0" smtClean="0"/>
              <a:t> na WWW:</a:t>
            </a:r>
          </a:p>
          <a:p>
            <a:pPr marL="64008" indent="0">
              <a:buNone/>
            </a:pPr>
            <a:r>
              <a:rPr lang="cs-CZ" sz="3400" dirty="0">
                <a:hlinkClick r:id="rId10"/>
              </a:rPr>
              <a:t>http://commons.wikimedia.org/wiki/File:Kwikthermometers.jpg</a:t>
            </a:r>
            <a:endParaRPr lang="cs-CZ" sz="3400" dirty="0"/>
          </a:p>
          <a:p>
            <a:pPr marL="64008" indent="0">
              <a:buNone/>
            </a:pPr>
            <a:r>
              <a:rPr lang="cs-CZ" sz="3400" dirty="0">
                <a:hlinkClick r:id="rId11"/>
              </a:rPr>
              <a:t>http://</a:t>
            </a:r>
            <a:r>
              <a:rPr lang="cs-CZ" sz="3400" dirty="0" smtClean="0">
                <a:hlinkClick r:id="rId11"/>
              </a:rPr>
              <a:t>commons.wikimedia.org/wiki/File:Koortsthermometers-AFEC-0120-Lot240901%2BHartmann-0123-Lot3499.jpg</a:t>
            </a:r>
            <a:endParaRPr lang="cs-CZ" sz="3400" dirty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9680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165</TotalTime>
  <Words>286</Words>
  <Application>Microsoft Office PowerPoint</Application>
  <PresentationFormat>Předvádění na obrazovce (4:3)</PresentationFormat>
  <Paragraphs>61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Snímek 1</vt:lpstr>
      <vt:lpstr>Snímek 2</vt:lpstr>
      <vt:lpstr>Teploměry</vt:lpstr>
      <vt:lpstr>Snímek 4</vt:lpstr>
      <vt:lpstr>Snímek 5</vt:lpstr>
      <vt:lpstr>Snímek 6</vt:lpstr>
      <vt:lpstr>Snímek 7</vt:lpstr>
      <vt:lpstr>Tematické pokyny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Dum</cp:lastModifiedBy>
  <cp:revision>21</cp:revision>
  <dcterms:created xsi:type="dcterms:W3CDTF">2012-02-09T07:03:57Z</dcterms:created>
  <dcterms:modified xsi:type="dcterms:W3CDTF">2012-06-19T14:35:52Z</dcterms:modified>
</cp:coreProperties>
</file>