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Paralelní zapojení rezistorů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- úlohy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763688" y="4653136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VY_32_INOVACE_58_</a:t>
            </a:r>
            <a:r>
              <a:rPr lang="cs-CZ" dirty="0" err="1" smtClean="0"/>
              <a:t>Procviceni</a:t>
            </a:r>
            <a:r>
              <a:rPr lang="cs-CZ" dirty="0" smtClean="0"/>
              <a:t>_</a:t>
            </a:r>
            <a:r>
              <a:rPr lang="cs-CZ" dirty="0" err="1" smtClean="0"/>
              <a:t>paralelni</a:t>
            </a:r>
            <a:r>
              <a:rPr lang="cs-CZ" dirty="0" smtClean="0"/>
              <a:t>_ zapojeni_rezistoru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 (1) s odporem 100 </a:t>
            </a:r>
            <a:r>
              <a:rPr lang="el-GR" sz="3200" dirty="0" smtClean="0"/>
              <a:t>Ω</a:t>
            </a:r>
            <a:r>
              <a:rPr lang="cs-CZ" sz="3200" dirty="0" smtClean="0"/>
              <a:t> a rezistor (2) s odporem 400 </a:t>
            </a:r>
            <a:r>
              <a:rPr lang="el-GR" sz="3200" dirty="0" smtClean="0"/>
              <a:t>Ω</a:t>
            </a:r>
            <a:r>
              <a:rPr lang="cs-CZ" sz="3200" dirty="0" smtClean="0"/>
              <a:t> jsou spojeny vedle sebe. Mezi svorkami rezistorů je napětí 80 V.</a:t>
            </a:r>
          </a:p>
          <a:p>
            <a:r>
              <a:rPr lang="cs-CZ" sz="3200" dirty="0" smtClean="0"/>
              <a:t>Vypočítej I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I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I, R.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4986" y="2153603"/>
            <a:ext cx="3203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100 </a:t>
            </a:r>
            <a:r>
              <a:rPr lang="el-GR" sz="2800" dirty="0" smtClean="0"/>
              <a:t>Ω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400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U</a:t>
            </a:r>
            <a:r>
              <a:rPr lang="cs-CZ" sz="2800" u="sng" baseline="-25000" dirty="0" smtClean="0"/>
              <a:t>1</a:t>
            </a:r>
            <a:r>
              <a:rPr lang="cs-CZ" sz="2800" u="sng" dirty="0" smtClean="0"/>
              <a:t> = U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 = U = 80 V 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4986" y="4696402"/>
            <a:ext cx="24267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80 : 100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 </a:t>
            </a:r>
            <a:r>
              <a:rPr lang="cs-CZ" sz="2800" b="1" dirty="0" smtClean="0">
                <a:solidFill>
                  <a:srgbClr val="FF0000"/>
                </a:solidFill>
              </a:rPr>
              <a:t>= 0,8 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1680" y="3371800"/>
            <a:ext cx="2376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80 : 400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 </a:t>
            </a:r>
            <a:r>
              <a:rPr lang="cs-CZ" sz="2800" b="1" dirty="0" smtClean="0">
                <a:solidFill>
                  <a:srgbClr val="FF0000"/>
                </a:solidFill>
              </a:rPr>
              <a:t>= 0,2 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09628" y="4826769"/>
            <a:ext cx="24305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I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endParaRPr lang="cs-CZ" sz="2800" baseline="-25000" dirty="0" smtClean="0"/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(0,8 </a:t>
            </a:r>
            <a:r>
              <a:rPr lang="cs-CZ" sz="2800" dirty="0" smtClean="0"/>
              <a:t>+ </a:t>
            </a:r>
            <a:r>
              <a:rPr lang="cs-CZ" sz="2800" dirty="0" smtClean="0"/>
              <a:t>0,2) </a:t>
            </a:r>
            <a:r>
              <a:rPr lang="cs-CZ" sz="2800" dirty="0" smtClean="0"/>
              <a:t>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1 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90456" y="314096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 = ? </a:t>
            </a:r>
            <a:r>
              <a:rPr lang="el-GR" sz="2400" b="1" dirty="0" smtClean="0"/>
              <a:t>Ω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0188" y="3645024"/>
            <a:ext cx="625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5535" y="3501008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</a:t>
            </a:r>
            <a:r>
              <a:rPr lang="cs-CZ" sz="2400" u="sng" baseline="-25000" dirty="0" smtClean="0"/>
              <a:t>1 </a:t>
            </a:r>
            <a:r>
              <a:rPr lang="cs-CZ" sz="2400" u="sng" dirty="0" smtClean="0"/>
              <a:t>. R</a:t>
            </a:r>
            <a:r>
              <a:rPr lang="cs-CZ" sz="2400" u="sng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+ 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65645" y="436510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7850" y="4221654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100 . 400</a:t>
            </a:r>
            <a:endParaRPr lang="cs-CZ" sz="2400" dirty="0" smtClean="0"/>
          </a:p>
          <a:p>
            <a:r>
              <a:rPr lang="cs-CZ" sz="2400" dirty="0" smtClean="0"/>
              <a:t>100 + 400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997" y="50526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5535" y="4941168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40 000</a:t>
            </a:r>
            <a:endParaRPr lang="cs-CZ" sz="2400" dirty="0" smtClean="0"/>
          </a:p>
          <a:p>
            <a:r>
              <a:rPr lang="cs-CZ" sz="2400" dirty="0" smtClean="0"/>
              <a:t>  500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79451" y="573471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= 80 </a:t>
            </a:r>
            <a:r>
              <a:rPr lang="el-GR" sz="2400" b="1" dirty="0" smtClean="0">
                <a:solidFill>
                  <a:srgbClr val="FF0000"/>
                </a:solidFill>
              </a:rPr>
              <a:t>Ω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 motocyklu je akumulátorová baterie o napětí 6 V. </a:t>
            </a:r>
            <a:r>
              <a:rPr lang="cs-CZ" sz="3200" dirty="0" smtClean="0"/>
              <a:t>                     K </a:t>
            </a:r>
            <a:r>
              <a:rPr lang="cs-CZ" sz="3200" dirty="0" smtClean="0"/>
              <a:t>baterii jsou připojeny dvě žárovky. Žárovka koncového světla s odporem 12 </a:t>
            </a:r>
            <a:r>
              <a:rPr lang="el-GR" sz="3200" dirty="0" smtClean="0"/>
              <a:t>Ω</a:t>
            </a:r>
            <a:r>
              <a:rPr lang="cs-CZ" sz="3200" dirty="0" smtClean="0"/>
              <a:t> a </a:t>
            </a:r>
            <a:r>
              <a:rPr lang="cs-CZ" sz="3200" dirty="0" smtClean="0"/>
              <a:t>ž</a:t>
            </a:r>
            <a:r>
              <a:rPr lang="cs-CZ" sz="3200" dirty="0" smtClean="0"/>
              <a:t>árovka </a:t>
            </a:r>
            <a:r>
              <a:rPr lang="cs-CZ" sz="3200" dirty="0" smtClean="0"/>
              <a:t>dálkového světla s odporem 1 </a:t>
            </a:r>
            <a:r>
              <a:rPr lang="el-GR" sz="3200" dirty="0" smtClean="0"/>
              <a:t>Ω</a:t>
            </a:r>
            <a:r>
              <a:rPr lang="cs-CZ" sz="3200" dirty="0" smtClean="0"/>
              <a:t>. Vypočítej I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I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I, R.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94" y="2588711"/>
            <a:ext cx="3203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12 </a:t>
            </a:r>
            <a:r>
              <a:rPr lang="el-GR" sz="2800" dirty="0" smtClean="0"/>
              <a:t>Ω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U</a:t>
            </a:r>
            <a:r>
              <a:rPr lang="cs-CZ" sz="2800" u="sng" baseline="-25000" dirty="0" smtClean="0"/>
              <a:t>1</a:t>
            </a:r>
            <a:r>
              <a:rPr lang="cs-CZ" sz="2800" u="sng" dirty="0" smtClean="0"/>
              <a:t> = U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 = U = 6 V 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783202"/>
            <a:ext cx="20517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6 : 12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 </a:t>
            </a:r>
            <a:r>
              <a:rPr lang="cs-CZ" sz="2800" b="1" dirty="0" smtClean="0">
                <a:solidFill>
                  <a:srgbClr val="FF0000"/>
                </a:solidFill>
              </a:rPr>
              <a:t>= 0,5 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1720" y="3905775"/>
            <a:ext cx="19797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6 : 1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 </a:t>
            </a:r>
            <a:r>
              <a:rPr lang="cs-CZ" sz="2800" b="1" dirty="0" smtClean="0">
                <a:solidFill>
                  <a:srgbClr val="FF0000"/>
                </a:solidFill>
              </a:rPr>
              <a:t>= 6 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3968" y="4906313"/>
            <a:ext cx="22322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I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endParaRPr lang="cs-CZ" sz="2800" baseline="-25000" dirty="0" smtClean="0"/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(0,5 </a:t>
            </a:r>
            <a:r>
              <a:rPr lang="cs-CZ" sz="2800" dirty="0" smtClean="0"/>
              <a:t>+ </a:t>
            </a:r>
            <a:r>
              <a:rPr lang="cs-CZ" sz="2800" dirty="0" smtClean="0"/>
              <a:t>6) </a:t>
            </a:r>
            <a:r>
              <a:rPr lang="cs-CZ" sz="2800" dirty="0" smtClean="0"/>
              <a:t>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6,5 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16216" y="3973706"/>
            <a:ext cx="1944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U : I</a:t>
            </a:r>
          </a:p>
          <a:p>
            <a:r>
              <a:rPr lang="cs-CZ" sz="2800" dirty="0" smtClean="0"/>
              <a:t>R = 6 : </a:t>
            </a:r>
            <a:r>
              <a:rPr lang="cs-CZ" sz="2800" dirty="0" err="1" smtClean="0"/>
              <a:t>6</a:t>
            </a:r>
            <a:r>
              <a:rPr lang="cs-CZ" sz="2800" dirty="0" smtClean="0"/>
              <a:t>,5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 = 0,9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Rezistory o odporech 2 k</a:t>
            </a:r>
            <a:r>
              <a:rPr lang="el-GR" sz="3200" dirty="0" smtClean="0"/>
              <a:t>Ω</a:t>
            </a:r>
            <a:r>
              <a:rPr lang="cs-CZ" sz="3200" dirty="0" smtClean="0"/>
              <a:t> a 1,6 k</a:t>
            </a:r>
            <a:r>
              <a:rPr lang="el-GR" sz="3200" dirty="0" smtClean="0"/>
              <a:t>Ω</a:t>
            </a:r>
            <a:r>
              <a:rPr lang="cs-CZ" sz="3200" dirty="0" smtClean="0"/>
              <a:t> jsou zapojeny paralelně. Prvním rezistorem prochází proud 4 </a:t>
            </a:r>
            <a:r>
              <a:rPr lang="cs-CZ" sz="3200" dirty="0" err="1" smtClean="0"/>
              <a:t>mA</a:t>
            </a:r>
            <a:r>
              <a:rPr lang="cs-CZ" sz="3200" dirty="0" smtClean="0"/>
              <a:t>. Vypočítej U, I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I, R.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34890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2 k</a:t>
            </a:r>
            <a:r>
              <a:rPr lang="el-GR" sz="2800" dirty="0" smtClean="0"/>
              <a:t>Ω</a:t>
            </a:r>
            <a:r>
              <a:rPr lang="cs-CZ" sz="2800" dirty="0" smtClean="0"/>
              <a:t> = 2 000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1,6 k</a:t>
            </a:r>
            <a:r>
              <a:rPr lang="el-GR" sz="2800" dirty="0" smtClean="0"/>
              <a:t>Ω</a:t>
            </a:r>
            <a:r>
              <a:rPr lang="cs-CZ" sz="2800" dirty="0" smtClean="0"/>
              <a:t> = 1 600 </a:t>
            </a:r>
            <a:r>
              <a:rPr lang="el-GR" sz="2800" dirty="0" smtClean="0"/>
              <a:t>Ω</a:t>
            </a:r>
            <a:r>
              <a:rPr lang="cs-CZ" sz="2800" dirty="0" smtClean="0"/>
              <a:t> </a:t>
            </a:r>
          </a:p>
          <a:p>
            <a:r>
              <a:rPr lang="cs-CZ" sz="2800" u="sng" dirty="0" smtClean="0"/>
              <a:t>I</a:t>
            </a:r>
            <a:r>
              <a:rPr lang="cs-CZ" sz="2800" u="sng" baseline="-25000" dirty="0" smtClean="0"/>
              <a:t>1</a:t>
            </a:r>
            <a:r>
              <a:rPr lang="cs-CZ" sz="2800" u="sng" dirty="0" smtClean="0"/>
              <a:t> = 4 </a:t>
            </a:r>
            <a:r>
              <a:rPr lang="cs-CZ" sz="2800" u="sng" dirty="0" err="1" smtClean="0"/>
              <a:t>mA</a:t>
            </a:r>
            <a:r>
              <a:rPr lang="cs-CZ" sz="2800" u="sng" dirty="0" smtClean="0"/>
              <a:t> = 0,004 A 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293096"/>
            <a:ext cx="3131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R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.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2 000 . 0,004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8 V 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95736" y="3214686"/>
            <a:ext cx="2376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8 : 1 600 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0,005 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6016" y="4539318"/>
            <a:ext cx="30963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I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endParaRPr lang="cs-CZ" sz="2800" baseline="-25000" dirty="0" smtClean="0"/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(0,004 </a:t>
            </a:r>
            <a:r>
              <a:rPr lang="cs-CZ" sz="2800" dirty="0" smtClean="0"/>
              <a:t>+ </a:t>
            </a:r>
            <a:r>
              <a:rPr lang="cs-CZ" sz="2800" dirty="0" smtClean="0"/>
              <a:t>0,005) </a:t>
            </a:r>
            <a:r>
              <a:rPr lang="cs-CZ" sz="2800" dirty="0" smtClean="0"/>
              <a:t>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0,009 A = 9 </a:t>
            </a:r>
            <a:r>
              <a:rPr lang="cs-CZ" sz="2800" dirty="0" err="1" smtClean="0"/>
              <a:t>mA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143248"/>
            <a:ext cx="2339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U : I</a:t>
            </a:r>
          </a:p>
          <a:p>
            <a:r>
              <a:rPr lang="cs-CZ" sz="2800" dirty="0" smtClean="0"/>
              <a:t>R = 8 : 0,009 </a:t>
            </a:r>
          </a:p>
          <a:p>
            <a:r>
              <a:rPr lang="cs-CZ" sz="2800" dirty="0" smtClean="0"/>
              <a:t>R = 889 </a:t>
            </a:r>
            <a:r>
              <a:rPr lang="el-GR" sz="2800" dirty="0" smtClean="0"/>
              <a:t>Ω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U = 200 V</a:t>
            </a:r>
          </a:p>
          <a:p>
            <a:r>
              <a:rPr lang="cs-CZ" sz="3200" dirty="0" smtClean="0"/>
              <a:t>R = 1 000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u="sng" dirty="0" smtClean="0"/>
              <a:t>I</a:t>
            </a:r>
            <a:r>
              <a:rPr lang="cs-CZ" sz="3200" u="sng" baseline="-25000" dirty="0" smtClean="0"/>
              <a:t>1</a:t>
            </a:r>
            <a:r>
              <a:rPr lang="cs-CZ" sz="3200" u="sng" dirty="0" smtClean="0"/>
              <a:t> = 0,1 A</a:t>
            </a:r>
          </a:p>
          <a:p>
            <a:r>
              <a:rPr lang="cs-CZ" sz="3200" dirty="0" smtClean="0"/>
              <a:t>I, R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I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R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295903"/>
            <a:ext cx="2843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U : R</a:t>
            </a:r>
            <a:endParaRPr lang="cs-CZ" sz="2800" baseline="-25000" dirty="0" smtClean="0"/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200 : 1000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0,2 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2500306"/>
            <a:ext cx="24482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: I</a:t>
            </a:r>
            <a:r>
              <a:rPr lang="cs-CZ" sz="2800" baseline="-25000" dirty="0" smtClean="0"/>
              <a:t>1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200 : 0,1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2 000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419014"/>
            <a:ext cx="26642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I –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</a:t>
            </a:r>
            <a:r>
              <a:rPr lang="cs-CZ" sz="2800" dirty="0" smtClean="0"/>
              <a:t>(0,2 </a:t>
            </a:r>
            <a:r>
              <a:rPr lang="cs-CZ" sz="2800" dirty="0" smtClean="0"/>
              <a:t>– </a:t>
            </a:r>
            <a:r>
              <a:rPr lang="cs-CZ" sz="2800" dirty="0" smtClean="0"/>
              <a:t>0,1) </a:t>
            </a:r>
            <a:r>
              <a:rPr lang="cs-CZ" sz="2800" dirty="0" smtClean="0"/>
              <a:t>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 </a:t>
            </a:r>
            <a:r>
              <a:rPr lang="cs-CZ" sz="2800" b="1" dirty="0" smtClean="0">
                <a:solidFill>
                  <a:srgbClr val="FF0000"/>
                </a:solidFill>
              </a:rPr>
              <a:t>= 0,1 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492896"/>
            <a:ext cx="24482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I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200 : 0,1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2 000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I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= 0,8 A</a:t>
            </a:r>
          </a:p>
          <a:p>
            <a:r>
              <a:rPr lang="cs-CZ" sz="3200" dirty="0" smtClean="0"/>
              <a:t>R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800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u="sng" dirty="0" smtClean="0"/>
              <a:t>I</a:t>
            </a:r>
            <a:r>
              <a:rPr lang="cs-CZ" sz="3200" u="sng" baseline="-25000" dirty="0" smtClean="0"/>
              <a:t>1</a:t>
            </a:r>
            <a:r>
              <a:rPr lang="cs-CZ" sz="3200" u="sng" dirty="0" smtClean="0"/>
              <a:t> = 0,2 A</a:t>
            </a:r>
          </a:p>
          <a:p>
            <a:r>
              <a:rPr lang="cs-CZ" sz="3200" dirty="0" smtClean="0"/>
              <a:t>I, U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, R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R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181581"/>
            <a:ext cx="2555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I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endParaRPr lang="cs-CZ" sz="2800" baseline="-25000" dirty="0" smtClean="0"/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(0,2 </a:t>
            </a:r>
            <a:r>
              <a:rPr lang="cs-CZ" sz="2800" dirty="0" smtClean="0"/>
              <a:t>+ </a:t>
            </a:r>
            <a:r>
              <a:rPr lang="cs-CZ" sz="2800" dirty="0" smtClean="0"/>
              <a:t>0,8) </a:t>
            </a:r>
            <a:r>
              <a:rPr lang="cs-CZ" sz="2800" dirty="0" smtClean="0"/>
              <a:t>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1 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48880"/>
            <a:ext cx="30963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R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.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800 . 0,2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 </a:t>
            </a:r>
            <a:r>
              <a:rPr lang="cs-CZ" sz="2800" b="1" dirty="0" smtClean="0">
                <a:solidFill>
                  <a:srgbClr val="FF0000"/>
                </a:solidFill>
              </a:rPr>
              <a:t>= 160 V </a:t>
            </a:r>
            <a:r>
              <a:rPr lang="cs-CZ" sz="2800" dirty="0" smtClean="0"/>
              <a:t>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82228" y="4164762"/>
            <a:ext cx="26289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I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160 : 0,8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200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7492" y="2348880"/>
            <a:ext cx="21602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 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U : I</a:t>
            </a:r>
          </a:p>
          <a:p>
            <a:r>
              <a:rPr lang="cs-CZ" sz="2800" dirty="0" smtClean="0"/>
              <a:t>R = 160 : 1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 = 160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allAtOnce"/>
      <p:bldP spid="6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710</Words>
  <Application>Microsoft Office PowerPoint</Application>
  <PresentationFormat>Předvádění na obrazovce (4:3)</PresentationFormat>
  <Paragraphs>119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38</cp:revision>
  <dcterms:modified xsi:type="dcterms:W3CDTF">2012-06-20T20:00:13Z</dcterms:modified>
</cp:coreProperties>
</file>