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9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3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777DD91-64EB-43C9-93F5-445CDA33BEC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66E6344-B274-4DD0-A092-1D7ED17A8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3CE9A6-9A19-4260-BD9F-E56526CE2F2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7B7FB-9003-4E29-AC84-FD1A3C78E3FF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575C65-CDA0-480B-A5E4-F668B83536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A3614-72C1-434A-B368-2B13690E0186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48F48-8BC3-434F-B4E5-C1318C6DEF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D726F-0DBF-41D0-AAA0-F8265830F1A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8AA65-C3E2-4E55-829A-1BB2176BC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A56F3-F3EB-4967-BA6C-4CC85B6A6E4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666B0-DFC6-4010-95FE-2AE442702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28D26-F94F-4D91-8606-B4AF29009B77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C3C5B-3B34-4490-B5A5-755AAE6945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71145-AE8F-495B-BFAD-F5852D352BC6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C8ECB-327E-4A98-9035-E133E803E9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C8644-E177-4F00-B556-CAA3296EE66E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D2227-4AE9-4F65-8D66-F566A6B089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6BB26-C225-4E1A-B89B-D4681CFD0701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96255-87CB-42DA-A7D2-6DE6A2D109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EAC53-A01C-493C-80F1-400BB830B1A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B96E2D-B87B-429E-85FB-5FD865CA4C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06EED-2F8B-4EC7-A1DC-1B4ECD718B8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63908-FB4D-43CF-8519-325C6A7AAB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1BC92-8998-43DE-A216-D1E412D4135F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15AD2-A058-4913-9BDC-59091A5725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A088497-1E34-4ED7-A123-FD4B91F699AA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2E58486-C4C7-4E21-B907-022F0A39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alagn&#225;t" TargetMode="External"/><Relationship Id="rId2" Type="http://schemas.openxmlformats.org/officeDocument/2006/relationships/hyperlink" Target="http://cs.wikipedia.org/wiki/Kr%C3%A1pn%C3%AD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773238"/>
            <a:ext cx="9144000" cy="5084762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Název DUMu:  VY_52_INOVACE_16_3_HYDROGENSOLI, HYDRÁTY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Číslo skupiny:  3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Autor: Ing. Stanislava Kolářová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Vzdělávací oblast/Předmět/Téma: ČLOVĚK A PŘÍRODA / CHEMIE /SOLI</a:t>
            </a:r>
            <a:endParaRPr lang="cs-CZ" sz="120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Druh učebního materiálu: PREZENTACE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Metodický list:	 NE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Anotace: Pomocí prezentace seznámení žáků s hydrogensolemi. s nimi souvisejícími krasovými jevy a s názvoslovím hydrogensolí a hydrátů. Prezentace slouží i jako podklad pro zápis nové látky do sešitu.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Ověřeno ve třídě: 9. 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Datum ověření: 25. 11. 2011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Datum:	 25. 11. 2011 		Podpis: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 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0" y="0"/>
            <a:ext cx="36972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</a:t>
            </a: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23528" y="548680"/>
            <a:ext cx="8686800" cy="8382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err="1" smtClean="0">
                <a:ea typeface="Calibri" pitchFamily="34" charset="0"/>
                <a:cs typeface="Times New Roman" pitchFamily="18" charset="0"/>
              </a:rPr>
              <a:t>Hydrogensoli</a:t>
            </a:r>
            <a:r>
              <a:rPr lang="cs-CZ" b="1" dirty="0" smtClean="0">
                <a:ea typeface="Calibri" pitchFamily="34" charset="0"/>
                <a:cs typeface="Times New Roman" pitchFamily="18" charset="0"/>
              </a:rPr>
              <a:t/>
            </a:r>
            <a:br>
              <a:rPr lang="cs-CZ" b="1" dirty="0" smtClean="0">
                <a:ea typeface="Calibri" pitchFamily="34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79388" y="1484313"/>
            <a:ext cx="8686800" cy="4525962"/>
          </a:xfrm>
        </p:spPr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tabLst>
                <a:tab pos="450850" algn="ctr"/>
              </a:tabLst>
              <a:defRPr/>
            </a:pPr>
            <a:r>
              <a:rPr lang="cs-CZ" b="1" dirty="0" smtClean="0">
                <a:ea typeface="Calibri" pitchFamily="34" charset="0"/>
                <a:cs typeface="Times New Roman" pitchFamily="18" charset="0"/>
              </a:rPr>
              <a:t>odtržením vodíku z kyseliny vznikne anion, který </a:t>
            </a:r>
            <a:r>
              <a:rPr lang="cs-CZ" b="1" dirty="0" err="1" smtClean="0">
                <a:ea typeface="Calibri" pitchFamily="34" charset="0"/>
                <a:cs typeface="Times New Roman" pitchFamily="18" charset="0"/>
              </a:rPr>
              <a:t>zreaguje</a:t>
            </a:r>
            <a:r>
              <a:rPr lang="cs-CZ" b="1" dirty="0" smtClean="0">
                <a:ea typeface="Calibri" pitchFamily="34" charset="0"/>
                <a:cs typeface="Times New Roman" pitchFamily="18" charset="0"/>
              </a:rPr>
              <a:t> s jiným prvkem za vzniku </a:t>
            </a:r>
            <a:r>
              <a:rPr lang="cs-CZ" b="1" dirty="0" err="1" smtClean="0">
                <a:ea typeface="Calibri" pitchFamily="34" charset="0"/>
                <a:cs typeface="Times New Roman" pitchFamily="18" charset="0"/>
              </a:rPr>
              <a:t>hydrogensolí</a:t>
            </a:r>
            <a:endParaRPr lang="cs-CZ" b="1" dirty="0" smtClean="0">
              <a:ea typeface="Calibri" pitchFamily="34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tabLst>
                <a:tab pos="450850" algn="ctr"/>
              </a:tabLst>
              <a:defRPr/>
            </a:pPr>
            <a:endParaRPr lang="cs-CZ" b="1" dirty="0" smtClean="0">
              <a:ea typeface="Calibri" pitchFamily="34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tabLst>
                <a:tab pos="450850" algn="ctr"/>
              </a:tabLst>
              <a:defRPr/>
            </a:pPr>
            <a:r>
              <a:rPr lang="cs-CZ" b="1" dirty="0" smtClean="0">
                <a:ea typeface="Calibri" pitchFamily="34" charset="0"/>
                <a:cs typeface="Times New Roman" pitchFamily="18" charset="0"/>
              </a:rPr>
              <a:t>fosforečnany </a:t>
            </a:r>
            <a:r>
              <a:rPr lang="cs-CZ" dirty="0" smtClean="0">
                <a:ea typeface="Calibri" pitchFamily="34" charset="0"/>
                <a:cs typeface="Times New Roman" pitchFamily="18" charset="0"/>
              </a:rPr>
              <a:t>PO</a:t>
            </a:r>
            <a:r>
              <a:rPr lang="cs-CZ" baseline="-30000" dirty="0" smtClean="0">
                <a:ea typeface="Calibri" pitchFamily="34" charset="0"/>
                <a:cs typeface="Times New Roman" pitchFamily="18" charset="0"/>
              </a:rPr>
              <a:t>4</a:t>
            </a:r>
            <a:r>
              <a:rPr lang="cs-CZ" baseline="30000" dirty="0" smtClean="0">
                <a:ea typeface="Calibri" pitchFamily="34" charset="0"/>
                <a:cs typeface="Times New Roman" pitchFamily="18" charset="0"/>
              </a:rPr>
              <a:t>III-</a:t>
            </a:r>
            <a:endParaRPr lang="cs-CZ" b="1" dirty="0" smtClean="0">
              <a:ea typeface="Calibri" pitchFamily="34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tabLst>
                <a:tab pos="450850" algn="ctr"/>
              </a:tabLst>
              <a:defRPr/>
            </a:pPr>
            <a:r>
              <a:rPr lang="cs-CZ" dirty="0" smtClean="0">
                <a:ea typeface="Calibri" pitchFamily="34" charset="0"/>
                <a:cs typeface="Times New Roman" pitchFamily="18" charset="0"/>
              </a:rPr>
              <a:t>			</a:t>
            </a:r>
            <a:endParaRPr lang="cs-CZ" b="1" dirty="0" smtClean="0">
              <a:ea typeface="Calibri" pitchFamily="34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tabLst>
                <a:tab pos="450850" algn="ctr"/>
              </a:tabLst>
              <a:defRPr/>
            </a:pPr>
            <a:r>
              <a:rPr lang="cs-CZ" b="1" dirty="0" err="1" smtClean="0">
                <a:ea typeface="Calibri" pitchFamily="34" charset="0"/>
                <a:cs typeface="Times New Roman" pitchFamily="18" charset="0"/>
              </a:rPr>
              <a:t>hydrogenfosforečnany</a:t>
            </a:r>
            <a:r>
              <a:rPr lang="cs-CZ" b="1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ea typeface="Calibri" pitchFamily="34" charset="0"/>
                <a:cs typeface="Times New Roman" pitchFamily="18" charset="0"/>
              </a:rPr>
              <a:t>HPO</a:t>
            </a:r>
            <a:r>
              <a:rPr lang="cs-CZ" baseline="-30000" dirty="0" smtClean="0">
                <a:ea typeface="Calibri" pitchFamily="34" charset="0"/>
                <a:cs typeface="Times New Roman" pitchFamily="18" charset="0"/>
              </a:rPr>
              <a:t>4</a:t>
            </a:r>
            <a:r>
              <a:rPr lang="cs-CZ" baseline="30000" dirty="0" smtClean="0">
                <a:ea typeface="Calibri" pitchFamily="34" charset="0"/>
                <a:cs typeface="Times New Roman" pitchFamily="18" charset="0"/>
              </a:rPr>
              <a:t>II-</a:t>
            </a:r>
            <a:endParaRPr lang="cs-CZ" b="1" dirty="0" smtClean="0">
              <a:ea typeface="Calibri" pitchFamily="34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tabLst>
                <a:tab pos="450850" algn="ctr"/>
              </a:tabLst>
              <a:defRPr/>
            </a:pPr>
            <a:r>
              <a:rPr lang="cs-CZ" dirty="0" smtClean="0">
                <a:ea typeface="Calibri" pitchFamily="34" charset="0"/>
                <a:cs typeface="Times New Roman" pitchFamily="18" charset="0"/>
              </a:rPr>
              <a:t>			</a:t>
            </a:r>
            <a:endParaRPr lang="cs-CZ" b="1" dirty="0" smtClean="0">
              <a:ea typeface="Calibri" pitchFamily="34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tabLst>
                <a:tab pos="450850" algn="ctr"/>
              </a:tabLst>
              <a:defRPr/>
            </a:pPr>
            <a:r>
              <a:rPr lang="cs-CZ" b="1" dirty="0" err="1" smtClean="0">
                <a:ea typeface="Calibri" pitchFamily="34" charset="0"/>
                <a:cs typeface="Times New Roman" pitchFamily="18" charset="0"/>
              </a:rPr>
              <a:t>dihydrogenfosforečnany</a:t>
            </a:r>
            <a:r>
              <a:rPr lang="cs-CZ" dirty="0" smtClean="0">
                <a:ea typeface="Calibri" pitchFamily="34" charset="0"/>
                <a:cs typeface="Times New Roman" pitchFamily="18" charset="0"/>
              </a:rPr>
              <a:t> H</a:t>
            </a:r>
            <a:r>
              <a:rPr lang="cs-CZ" baseline="-30000" dirty="0" smtClean="0">
                <a:ea typeface="Calibri" pitchFamily="34" charset="0"/>
                <a:cs typeface="Times New Roman" pitchFamily="18" charset="0"/>
              </a:rPr>
              <a:t>2</a:t>
            </a:r>
            <a:r>
              <a:rPr lang="cs-CZ" dirty="0" smtClean="0">
                <a:ea typeface="Calibri" pitchFamily="34" charset="0"/>
                <a:cs typeface="Times New Roman" pitchFamily="18" charset="0"/>
              </a:rPr>
              <a:t>PO</a:t>
            </a:r>
            <a:r>
              <a:rPr lang="cs-CZ" baseline="-30000" dirty="0" smtClean="0">
                <a:ea typeface="Calibri" pitchFamily="34" charset="0"/>
                <a:cs typeface="Times New Roman" pitchFamily="18" charset="0"/>
              </a:rPr>
              <a:t>4</a:t>
            </a:r>
            <a:r>
              <a:rPr lang="cs-CZ" baseline="30000" dirty="0" smtClean="0">
                <a:ea typeface="Calibri" pitchFamily="34" charset="0"/>
                <a:cs typeface="Times New Roman" pitchFamily="18" charset="0"/>
              </a:rPr>
              <a:t>-</a:t>
            </a:r>
            <a:endParaRPr lang="cs-CZ" b="1" dirty="0" smtClean="0">
              <a:ea typeface="Calibri" pitchFamily="34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tabLst>
                <a:tab pos="450850" algn="ctr"/>
              </a:tabLst>
              <a:defRPr/>
            </a:pPr>
            <a:r>
              <a:rPr lang="cs-CZ" dirty="0" smtClean="0">
                <a:ea typeface="Calibri" pitchFamily="34" charset="0"/>
                <a:cs typeface="Times New Roman" pitchFamily="18" charset="0"/>
              </a:rPr>
              <a:t>			</a:t>
            </a:r>
            <a:endParaRPr lang="cs-CZ" b="1" dirty="0" smtClean="0">
              <a:ea typeface="Calibri" pitchFamily="34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tabLst>
                <a:tab pos="450850" algn="ctr"/>
              </a:tabLst>
              <a:defRPr/>
            </a:pPr>
            <a:r>
              <a:rPr lang="cs-CZ" dirty="0" smtClean="0">
                <a:ea typeface="Calibri" pitchFamily="34" charset="0"/>
                <a:cs typeface="Times New Roman" pitchFamily="18" charset="0"/>
              </a:rPr>
              <a:t>			                   				</a:t>
            </a:r>
            <a:endParaRPr lang="cs-CZ" baseline="30000" dirty="0" smtClean="0">
              <a:ea typeface="Calibri" pitchFamily="34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tabLst>
                <a:tab pos="450850" algn="ctr"/>
              </a:tabLst>
              <a:defRPr/>
            </a:pPr>
            <a:endParaRPr lang="cs-CZ" dirty="0" smtClean="0">
              <a:ea typeface="Calibri" pitchFamily="34" charset="0"/>
              <a:cs typeface="Times New Roman" pitchFamily="18" charset="0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ea typeface="Calibri" pitchFamily="34" charset="0"/>
                <a:cs typeface="Times New Roman" pitchFamily="18" charset="0"/>
              </a:rPr>
              <a:t>např. kyselina fosforečná tedy vytváří 3 různé skupiny hydrogensolí</a:t>
            </a:r>
          </a:p>
          <a:p>
            <a:pPr eaLnBrk="1" hangingPunct="1">
              <a:buFont typeface="Wingdings 2" pitchFamily="18" charset="2"/>
              <a:buNone/>
            </a:pPr>
            <a:endParaRPr lang="cs-CZ" b="1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ea typeface="Calibri" pitchFamily="34" charset="0"/>
                <a:cs typeface="Times New Roman" pitchFamily="18" charset="0"/>
              </a:rPr>
              <a:t>příklady hydrogensolí od kyseliny foforečné:</a:t>
            </a:r>
          </a:p>
          <a:p>
            <a:pPr eaLnBrk="1" hangingPunct="1">
              <a:buFont typeface="Wingdings 2" pitchFamily="18" charset="2"/>
              <a:buNone/>
            </a:pPr>
            <a:endParaRPr lang="cs-CZ" b="1" smtClean="0">
              <a:ea typeface="Calibri" pitchFamily="34" charset="0"/>
              <a:cs typeface="Times New Roman" pitchFamily="18" charset="0"/>
            </a:endParaRPr>
          </a:p>
          <a:p>
            <a:r>
              <a:rPr lang="cs-CZ" smtClean="0">
                <a:ea typeface="Calibri" pitchFamily="34" charset="0"/>
                <a:cs typeface="Times New Roman" pitchFamily="18" charset="0"/>
              </a:rPr>
              <a:t>CaHPO</a:t>
            </a:r>
            <a:r>
              <a:rPr lang="cs-CZ" baseline="-30000" smtClean="0">
                <a:ea typeface="Calibri" pitchFamily="34" charset="0"/>
                <a:cs typeface="Times New Roman" pitchFamily="18" charset="0"/>
              </a:rPr>
              <a:t>4</a:t>
            </a:r>
            <a:r>
              <a:rPr lang="cs-CZ" smtClean="0">
                <a:ea typeface="Calibri" pitchFamily="34" charset="0"/>
                <a:cs typeface="Times New Roman" pitchFamily="18" charset="0"/>
              </a:rPr>
              <a:t> hydrogenfosforečnan vápenatý</a:t>
            </a:r>
          </a:p>
          <a:p>
            <a:r>
              <a:rPr lang="cs-CZ" smtClean="0">
                <a:ea typeface="Calibri" pitchFamily="34" charset="0"/>
                <a:cs typeface="Times New Roman" pitchFamily="18" charset="0"/>
              </a:rPr>
              <a:t>Ca(H</a:t>
            </a:r>
            <a:r>
              <a:rPr lang="cs-CZ" baseline="-30000" smtClean="0">
                <a:ea typeface="Calibri" pitchFamily="34" charset="0"/>
                <a:cs typeface="Times New Roman" pitchFamily="18" charset="0"/>
              </a:rPr>
              <a:t>2</a:t>
            </a:r>
            <a:r>
              <a:rPr lang="cs-CZ" smtClean="0">
                <a:ea typeface="Calibri" pitchFamily="34" charset="0"/>
                <a:cs typeface="Times New Roman" pitchFamily="18" charset="0"/>
              </a:rPr>
              <a:t>PO</a:t>
            </a:r>
            <a:r>
              <a:rPr lang="cs-CZ" baseline="-30000" smtClean="0">
                <a:ea typeface="Calibri" pitchFamily="34" charset="0"/>
                <a:cs typeface="Times New Roman" pitchFamily="18" charset="0"/>
              </a:rPr>
              <a:t>4</a:t>
            </a:r>
            <a:r>
              <a:rPr lang="cs-CZ" smtClean="0">
                <a:ea typeface="Calibri" pitchFamily="34" charset="0"/>
                <a:cs typeface="Times New Roman" pitchFamily="18" charset="0"/>
              </a:rPr>
              <a:t>)</a:t>
            </a:r>
            <a:r>
              <a:rPr lang="cs-CZ" baseline="-30000" smtClean="0">
                <a:ea typeface="Calibri" pitchFamily="34" charset="0"/>
                <a:cs typeface="Times New Roman" pitchFamily="18" charset="0"/>
              </a:rPr>
              <a:t>2</a:t>
            </a:r>
            <a:r>
              <a:rPr lang="cs-CZ" smtClean="0">
                <a:ea typeface="Calibri" pitchFamily="34" charset="0"/>
                <a:cs typeface="Times New Roman" pitchFamily="18" charset="0"/>
              </a:rPr>
              <a:t> dihydrogenfosforečnan vápenatý</a:t>
            </a:r>
          </a:p>
          <a:p>
            <a:pPr eaLnBrk="1" hangingPunct="1"/>
            <a:endParaRPr lang="cs-CZ" smtClean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148263" y="5876925"/>
            <a:ext cx="33845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Franklin Gothic Book"/>
              </a:rPr>
              <a:t>odůvodni počty atomů</a:t>
            </a:r>
          </a:p>
          <a:p>
            <a:r>
              <a:rPr lang="cs-CZ" sz="2400">
                <a:solidFill>
                  <a:srgbClr val="FF0000"/>
                </a:solidFill>
                <a:latin typeface="Franklin Gothic Book"/>
              </a:rPr>
              <a:t>(doplň oxidační čísla)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3"/>
          <p:cNvSpPr>
            <a:spLocks noGrp="1" noChangeArrowheads="1"/>
          </p:cNvSpPr>
          <p:nvPr>
            <p:ph idx="1"/>
          </p:nvPr>
        </p:nvSpPr>
        <p:spPr>
          <a:xfrm>
            <a:off x="250825" y="1341438"/>
            <a:ext cx="8686800" cy="5130800"/>
          </a:xfrm>
        </p:spPr>
        <p:txBody>
          <a:bodyPr>
            <a:spAutoFit/>
          </a:bodyPr>
          <a:lstStyle/>
          <a:p>
            <a:pPr eaLnBrk="1" hangingPunct="1">
              <a:tabLst>
                <a:tab pos="450850" algn="ctr"/>
              </a:tabLst>
            </a:pPr>
            <a:endParaRPr lang="cs-CZ" sz="2400" b="1" smtClean="0">
              <a:ea typeface="Calibri" pitchFamily="34" charset="0"/>
              <a:cs typeface="Times New Roman" pitchFamily="18" charset="0"/>
            </a:endParaRPr>
          </a:p>
          <a:p>
            <a:pPr>
              <a:tabLst>
                <a:tab pos="450850" algn="ctr"/>
              </a:tabLst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H</a:t>
            </a:r>
            <a:r>
              <a:rPr lang="cs-CZ" baseline="-30000" smtClean="0">
                <a:ea typeface="Calibri" pitchFamily="34" charset="0"/>
                <a:cs typeface="Times New Roman" pitchFamily="18" charset="0"/>
              </a:rPr>
              <a:t>2</a:t>
            </a:r>
            <a:r>
              <a:rPr lang="cs-CZ" smtClean="0">
                <a:ea typeface="Calibri" pitchFamily="34" charset="0"/>
                <a:cs typeface="Times New Roman" pitchFamily="18" charset="0"/>
              </a:rPr>
              <a:t>CO</a:t>
            </a:r>
            <a:r>
              <a:rPr lang="cs-CZ" baseline="-30000" smtClean="0">
                <a:ea typeface="Calibri" pitchFamily="34" charset="0"/>
                <a:cs typeface="Times New Roman" pitchFamily="18" charset="0"/>
              </a:rPr>
              <a:t>3</a:t>
            </a:r>
            <a:r>
              <a:rPr lang="cs-CZ" smtClean="0">
                <a:ea typeface="Calibri" pitchFamily="34" charset="0"/>
                <a:cs typeface="Times New Roman" pitchFamily="18" charset="0"/>
              </a:rPr>
              <a:t>    …(HCO</a:t>
            </a:r>
            <a:r>
              <a:rPr lang="cs-CZ" baseline="-30000" smtClean="0">
                <a:ea typeface="Calibri" pitchFamily="34" charset="0"/>
                <a:cs typeface="Times New Roman" pitchFamily="18" charset="0"/>
              </a:rPr>
              <a:t>3</a:t>
            </a:r>
            <a:r>
              <a:rPr lang="cs-CZ" smtClean="0">
                <a:cs typeface="Times New Roman" pitchFamily="18" charset="0"/>
              </a:rPr>
              <a:t>)</a:t>
            </a:r>
            <a:r>
              <a:rPr lang="cs-CZ" sz="4800" baseline="30000" smtClean="0">
                <a:ea typeface="Calibri" pitchFamily="34" charset="0"/>
                <a:cs typeface="Calibri" pitchFamily="34" charset="0"/>
              </a:rPr>
              <a:t>-</a:t>
            </a:r>
          </a:p>
          <a:p>
            <a:pPr>
              <a:tabLst>
                <a:tab pos="450850" algn="ctr"/>
              </a:tabLst>
            </a:pPr>
            <a:endParaRPr lang="cs-CZ" smtClean="0">
              <a:ea typeface="Calibri" pitchFamily="34" charset="0"/>
              <a:cs typeface="Calibri" pitchFamily="34" charset="0"/>
            </a:endParaRPr>
          </a:p>
          <a:p>
            <a:pPr>
              <a:tabLst>
                <a:tab pos="450850" algn="ctr"/>
              </a:tabLst>
            </a:pPr>
            <a:r>
              <a:rPr lang="cs-CZ" smtClean="0">
                <a:ea typeface="Calibri" pitchFamily="34" charset="0"/>
                <a:cs typeface="Calibri" pitchFamily="34" charset="0"/>
              </a:rPr>
              <a:t>Hydrogenuhličitan sodný </a:t>
            </a:r>
            <a:r>
              <a:rPr lang="cs-CZ" b="1" smtClean="0">
                <a:ea typeface="Calibri" pitchFamily="34" charset="0"/>
                <a:cs typeface="Calibri" pitchFamily="34" charset="0"/>
              </a:rPr>
              <a:t>(soda) </a:t>
            </a:r>
            <a:r>
              <a:rPr lang="cs-CZ" smtClean="0">
                <a:ea typeface="Calibri" pitchFamily="34" charset="0"/>
                <a:cs typeface="Calibri" pitchFamily="34" charset="0"/>
              </a:rPr>
              <a:t>…NaHCO</a:t>
            </a:r>
            <a:r>
              <a:rPr lang="cs-CZ" baseline="-30000" smtClean="0">
                <a:ea typeface="Calibri" pitchFamily="34" charset="0"/>
                <a:cs typeface="Calibri" pitchFamily="34" charset="0"/>
              </a:rPr>
              <a:t>3</a:t>
            </a:r>
            <a:endParaRPr lang="cs-CZ" smtClean="0">
              <a:ea typeface="Calibri" pitchFamily="34" charset="0"/>
              <a:cs typeface="Calibri" pitchFamily="34" charset="0"/>
            </a:endParaRPr>
          </a:p>
          <a:p>
            <a:pPr>
              <a:tabLst>
                <a:tab pos="450850" algn="ctr"/>
              </a:tabLst>
            </a:pPr>
            <a:r>
              <a:rPr lang="cs-CZ" smtClean="0">
                <a:ea typeface="Calibri" pitchFamily="34" charset="0"/>
                <a:cs typeface="Calibri" pitchFamily="34" charset="0"/>
              </a:rPr>
              <a:t>Hydrogenuhličitan vápenatý …Ca(HCO</a:t>
            </a:r>
            <a:r>
              <a:rPr lang="cs-CZ" baseline="-30000" smtClean="0">
                <a:ea typeface="Calibri" pitchFamily="34" charset="0"/>
                <a:cs typeface="Calibri" pitchFamily="34" charset="0"/>
              </a:rPr>
              <a:t>3</a:t>
            </a:r>
            <a:r>
              <a:rPr lang="cs-CZ" smtClean="0">
                <a:ea typeface="Calibri" pitchFamily="34" charset="0"/>
                <a:cs typeface="Calibri" pitchFamily="34" charset="0"/>
              </a:rPr>
              <a:t>)</a:t>
            </a:r>
            <a:r>
              <a:rPr lang="cs-CZ" baseline="-30000" smtClean="0">
                <a:ea typeface="Calibri" pitchFamily="34" charset="0"/>
                <a:cs typeface="Calibri" pitchFamily="34" charset="0"/>
              </a:rPr>
              <a:t>2</a:t>
            </a:r>
          </a:p>
          <a:p>
            <a:pPr>
              <a:tabLst>
                <a:tab pos="450850" algn="ctr"/>
              </a:tabLst>
            </a:pPr>
            <a:endParaRPr lang="cs-CZ" smtClean="0">
              <a:ea typeface="Calibri" pitchFamily="34" charset="0"/>
              <a:cs typeface="Calibri" pitchFamily="34" charset="0"/>
            </a:endParaRPr>
          </a:p>
          <a:p>
            <a:pPr>
              <a:buFont typeface="Wingdings 2" pitchFamily="18" charset="2"/>
              <a:buNone/>
              <a:tabLst>
                <a:tab pos="450850" algn="ctr"/>
              </a:tabLst>
            </a:pPr>
            <a:r>
              <a:rPr lang="cs-CZ" u="sng" smtClean="0">
                <a:ea typeface="Calibri" pitchFamily="34" charset="0"/>
                <a:cs typeface="Calibri" pitchFamily="34" charset="0"/>
              </a:rPr>
              <a:t>krasové jevy</a:t>
            </a:r>
          </a:p>
          <a:p>
            <a:pPr>
              <a:tabLst>
                <a:tab pos="450850" algn="ctr"/>
              </a:tabLst>
            </a:pPr>
            <a:r>
              <a:rPr lang="cs-CZ" smtClean="0">
                <a:ea typeface="Calibri" pitchFamily="34" charset="0"/>
                <a:cs typeface="Calibri" pitchFamily="34" charset="0"/>
              </a:rPr>
              <a:t>Voda s rozpuštěným CO</a:t>
            </a:r>
            <a:r>
              <a:rPr lang="cs-CZ" baseline="-30000" smtClean="0">
                <a:ea typeface="Calibri" pitchFamily="34" charset="0"/>
                <a:cs typeface="Calibri" pitchFamily="34" charset="0"/>
              </a:rPr>
              <a:t>2</a:t>
            </a:r>
            <a:endParaRPr lang="cs-CZ" smtClean="0">
              <a:ea typeface="Calibri" pitchFamily="34" charset="0"/>
              <a:cs typeface="Calibri" pitchFamily="34" charset="0"/>
            </a:endParaRPr>
          </a:p>
          <a:p>
            <a:pPr>
              <a:tabLst>
                <a:tab pos="450850" algn="ctr"/>
              </a:tabLst>
            </a:pPr>
            <a:r>
              <a:rPr lang="cs-CZ" smtClean="0">
                <a:ea typeface="Calibri" pitchFamily="34" charset="0"/>
                <a:cs typeface="Calibri" pitchFamily="34" charset="0"/>
              </a:rPr>
              <a:t>CaCO</a:t>
            </a:r>
            <a:r>
              <a:rPr lang="cs-CZ" baseline="-30000" smtClean="0">
                <a:ea typeface="Calibri" pitchFamily="34" charset="0"/>
                <a:cs typeface="Calibri" pitchFamily="34" charset="0"/>
              </a:rPr>
              <a:t>3</a:t>
            </a:r>
            <a:r>
              <a:rPr lang="cs-CZ" smtClean="0">
                <a:ea typeface="Calibri" pitchFamily="34" charset="0"/>
                <a:cs typeface="Calibri" pitchFamily="34" charset="0"/>
              </a:rPr>
              <a:t> + H</a:t>
            </a:r>
            <a:r>
              <a:rPr lang="cs-CZ" baseline="-30000" smtClean="0">
                <a:ea typeface="Calibri" pitchFamily="34" charset="0"/>
                <a:cs typeface="Calibri" pitchFamily="34" charset="0"/>
              </a:rPr>
              <a:t>2</a:t>
            </a:r>
            <a:r>
              <a:rPr lang="cs-CZ" smtClean="0">
                <a:ea typeface="Calibri" pitchFamily="34" charset="0"/>
                <a:cs typeface="Calibri" pitchFamily="34" charset="0"/>
              </a:rPr>
              <a:t>O </a:t>
            </a:r>
            <a:r>
              <a:rPr lang="cs-CZ" smtClean="0">
                <a:ea typeface="Calibri" pitchFamily="34" charset="0"/>
                <a:cs typeface="Calibri" pitchFamily="34" charset="0"/>
                <a:sym typeface="Wingdings" pitchFamily="2" charset="2"/>
              </a:rPr>
              <a:t> </a:t>
            </a:r>
            <a:r>
              <a:rPr lang="cs-CZ" smtClean="0">
                <a:ea typeface="Calibri" pitchFamily="34" charset="0"/>
                <a:cs typeface="Calibri" pitchFamily="34" charset="0"/>
              </a:rPr>
              <a:t>Ca(HCO</a:t>
            </a:r>
            <a:r>
              <a:rPr lang="cs-CZ" baseline="-30000" smtClean="0">
                <a:ea typeface="Calibri" pitchFamily="34" charset="0"/>
                <a:cs typeface="Calibri" pitchFamily="34" charset="0"/>
              </a:rPr>
              <a:t>3</a:t>
            </a:r>
            <a:r>
              <a:rPr lang="cs-CZ" smtClean="0">
                <a:ea typeface="Calibri" pitchFamily="34" charset="0"/>
                <a:cs typeface="Calibri" pitchFamily="34" charset="0"/>
              </a:rPr>
              <a:t>)</a:t>
            </a:r>
            <a:r>
              <a:rPr lang="cs-CZ" baseline="-30000" smtClean="0">
                <a:ea typeface="Calibri" pitchFamily="34" charset="0"/>
                <a:cs typeface="Calibri" pitchFamily="34" charset="0"/>
              </a:rPr>
              <a:t>2</a:t>
            </a:r>
            <a:endParaRPr lang="cs-CZ" smtClean="0">
              <a:ea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KRASOVÉ JEVY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Krápníky většinou vznikají usazováním rozpuštěné látky z nasyceného vodního roztoku při změnách okolní teploty a tlaku. </a:t>
            </a:r>
          </a:p>
          <a:p>
            <a:pPr eaLnBrk="1" hangingPunct="1"/>
            <a:r>
              <a:rPr lang="cs-CZ" smtClean="0"/>
              <a:t>Vlivem změny teplotně-tlakových podmínek dochází (převážně u vápencových krasů) k úniku rozpuštěného CO</a:t>
            </a:r>
            <a:r>
              <a:rPr lang="cs-CZ" baseline="-25000" smtClean="0"/>
              <a:t>2</a:t>
            </a:r>
            <a:r>
              <a:rPr lang="cs-CZ" smtClean="0"/>
              <a:t>, což má za následek srážení rozpuštěné látky ve vodním roztoku. 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Postupným srážením začíná vznikat na stropě jeskyně útvar, který se vlivem gravitace začíná prodlužovat směrem dolů. </a:t>
            </a:r>
          </a:p>
          <a:p>
            <a:pPr eaLnBrk="1" hangingPunct="1"/>
            <a:r>
              <a:rPr lang="cs-CZ" smtClean="0"/>
              <a:t>Tento prvotní dlouhý a úzký krápník se nazývá </a:t>
            </a:r>
            <a:r>
              <a:rPr lang="cs-CZ" b="1" smtClean="0"/>
              <a:t>brčko</a:t>
            </a:r>
            <a:r>
              <a:rPr lang="cs-CZ" smtClean="0"/>
              <a:t>. </a:t>
            </a:r>
          </a:p>
          <a:p>
            <a:pPr eaLnBrk="1" hangingPunct="1"/>
            <a:r>
              <a:rPr lang="cs-CZ" smtClean="0"/>
              <a:t>Následné další srážení má za následek vznik útvaru, který se prodlužuje a zesiluje, čímž postupně vzniká </a:t>
            </a:r>
            <a:r>
              <a:rPr lang="cs-CZ" b="1" smtClean="0"/>
              <a:t>stalaktit</a:t>
            </a:r>
            <a:r>
              <a:rPr lang="cs-CZ" smtClean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125538"/>
            <a:ext cx="5275263" cy="4524375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Jelikož odkapávající voda ze stalaktitu je stále obohacena o rozpuštěné látky, dochází k tomu, že část rozpuštěných látek se sráží při styku s podlahou jeskyně.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Od spodku jeskyně tak začíná směrem vzhůru vyrůstat </a:t>
            </a:r>
            <a:r>
              <a:rPr lang="cs-CZ" b="1" dirty="0" smtClean="0"/>
              <a:t>stalagmit</a:t>
            </a:r>
            <a:r>
              <a:rPr lang="cs-CZ" dirty="0" smtClean="0"/>
              <a:t>.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1700213"/>
            <a:ext cx="3260725" cy="434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7596188" y="6237288"/>
            <a:ext cx="8778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obr.č.1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Při delším časovém působení dochází ke spojení těchto dvou krápníků. Vzniklému útvaru se říká </a:t>
            </a:r>
            <a:r>
              <a:rPr lang="cs-CZ" b="1" smtClean="0"/>
              <a:t>stalagnát</a:t>
            </a:r>
            <a:r>
              <a:rPr lang="cs-CZ" smtClean="0"/>
              <a:t>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3068638"/>
            <a:ext cx="5018088" cy="332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Obdélník 4"/>
          <p:cNvSpPr>
            <a:spLocks noChangeArrowheads="1"/>
          </p:cNvSpPr>
          <p:nvPr/>
        </p:nvSpPr>
        <p:spPr bwMode="auto">
          <a:xfrm>
            <a:off x="4643438" y="6488113"/>
            <a:ext cx="4298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it-IT">
                <a:latin typeface="Franklin Gothic Book"/>
              </a:rPr>
              <a:t>Obří stalagnát v Grotta di Ispinigoli, Itálie</a:t>
            </a:r>
            <a:endParaRPr lang="cs-CZ">
              <a:latin typeface="Franklin Gothic Book"/>
            </a:endParaRPr>
          </a:p>
        </p:txBody>
      </p:sp>
      <p:sp>
        <p:nvSpPr>
          <p:cNvPr id="21509" name="TextovéPole 5"/>
          <p:cNvSpPr txBox="1">
            <a:spLocks noChangeArrowheads="1"/>
          </p:cNvSpPr>
          <p:nvPr/>
        </p:nvSpPr>
        <p:spPr bwMode="auto">
          <a:xfrm>
            <a:off x="3708400" y="6488113"/>
            <a:ext cx="1009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250825" y="1844675"/>
            <a:ext cx="8686800" cy="4525963"/>
          </a:xfrm>
        </p:spPr>
        <p:txBody>
          <a:bodyPr/>
          <a:lstStyle/>
          <a:p>
            <a:pPr eaLnBrk="1" hangingPunct="1"/>
            <a:r>
              <a:rPr lang="cs-CZ" smtClean="0"/>
              <a:t>Vznik dalších druhů krápníků je spojen se složitějším působením dalších jevů.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Zvláštním případem jsou tzv. lávové krápníky, které vznikají odkapáváním žhavé lávy a následným tuhnutím jejich částí na stropech jeskyně.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Obdélník 3"/>
          <p:cNvSpPr>
            <a:spLocks noChangeArrowheads="1"/>
          </p:cNvSpPr>
          <p:nvPr/>
        </p:nvSpPr>
        <p:spPr bwMode="auto">
          <a:xfrm>
            <a:off x="323850" y="549275"/>
            <a:ext cx="8820150" cy="642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tabLst>
                <a:tab pos="450850" algn="ctr"/>
              </a:tabLst>
            </a:pPr>
            <a:r>
              <a:rPr lang="cs-CZ" sz="3200" b="1">
                <a:latin typeface="Franklin Gothic Book"/>
                <a:ea typeface="Calibri" pitchFamily="34" charset="0"/>
                <a:cs typeface="Times New Roman" pitchFamily="18" charset="0"/>
              </a:rPr>
              <a:t>Hydráty</a:t>
            </a:r>
          </a:p>
          <a:p>
            <a:pPr eaLnBrk="0" hangingPunct="0">
              <a:tabLst>
                <a:tab pos="450850" algn="ctr"/>
              </a:tabLst>
            </a:pPr>
            <a:endParaRPr lang="cs-CZ" sz="3200" b="1">
              <a:latin typeface="Franklin Gothic Book"/>
              <a:ea typeface="Calibri" pitchFamily="34" charset="0"/>
              <a:cs typeface="Times New Roman" pitchFamily="18" charset="0"/>
            </a:endParaRPr>
          </a:p>
          <a:p>
            <a:pPr eaLnBrk="0" hangingPunct="0">
              <a:buFontTx/>
              <a:buChar char="•"/>
              <a:tabLst>
                <a:tab pos="450850" algn="ctr"/>
              </a:tabLst>
            </a:pPr>
            <a:r>
              <a:rPr lang="cs-CZ" sz="3200">
                <a:latin typeface="Franklin Gothic Book"/>
                <a:ea typeface="Calibri" pitchFamily="34" charset="0"/>
                <a:cs typeface="Times New Roman" pitchFamily="18" charset="0"/>
              </a:rPr>
              <a:t> látky, kter</a:t>
            </a:r>
            <a:r>
              <a:rPr lang="cs-CZ" sz="3200">
                <a:latin typeface="Franklin Gothic Book"/>
                <a:cs typeface="Times New Roman" pitchFamily="18" charset="0"/>
              </a:rPr>
              <a:t>é</a:t>
            </a:r>
            <a:r>
              <a:rPr lang="cs-CZ" sz="3200">
                <a:latin typeface="Franklin Gothic Book"/>
                <a:ea typeface="Calibri" pitchFamily="34" charset="0"/>
                <a:cs typeface="Calibri" pitchFamily="34" charset="0"/>
              </a:rPr>
              <a:t> m</a:t>
            </a:r>
            <a:r>
              <a:rPr lang="cs-CZ" sz="3200">
                <a:latin typeface="Franklin Gothic Book"/>
                <a:cs typeface="Times New Roman" pitchFamily="18" charset="0"/>
              </a:rPr>
              <a:t>ají</a:t>
            </a:r>
            <a:r>
              <a:rPr lang="cs-CZ" sz="3200">
                <a:latin typeface="Franklin Gothic Book"/>
                <a:ea typeface="Calibri" pitchFamily="34" charset="0"/>
                <a:cs typeface="Calibri" pitchFamily="34" charset="0"/>
              </a:rPr>
              <a:t> ve svých molekulách obsaženu vodu</a:t>
            </a:r>
            <a:endParaRPr lang="cs-CZ" sz="3200">
              <a:latin typeface="Franklin Gothic Book"/>
              <a:cs typeface="Times New Roman" pitchFamily="18" charset="0"/>
            </a:endParaRPr>
          </a:p>
          <a:p>
            <a:pPr eaLnBrk="0" hangingPunct="0">
              <a:buFontTx/>
              <a:buChar char="•"/>
              <a:tabLst>
                <a:tab pos="450850" algn="ctr"/>
              </a:tabLst>
            </a:pPr>
            <a:r>
              <a:rPr lang="cs-CZ" sz="3200">
                <a:latin typeface="Franklin Gothic Book"/>
                <a:cs typeface="Times New Roman" pitchFamily="18" charset="0"/>
              </a:rPr>
              <a:t> v</a:t>
            </a:r>
            <a:r>
              <a:rPr lang="cs-CZ" sz="3200">
                <a:latin typeface="Franklin Gothic Book"/>
                <a:ea typeface="Calibri" pitchFamily="34" charset="0"/>
                <a:cs typeface="Calibri" pitchFamily="34" charset="0"/>
              </a:rPr>
              <a:t> anorganické chemii se jedná především o soli, u nichž je voda zabudována do krystalů</a:t>
            </a:r>
          </a:p>
          <a:p>
            <a:pPr eaLnBrk="0" hangingPunct="0">
              <a:buFontTx/>
              <a:buChar char="•"/>
              <a:tabLst>
                <a:tab pos="450850" algn="ctr"/>
              </a:tabLst>
            </a:pPr>
            <a:endParaRPr lang="cs-CZ" sz="3200">
              <a:latin typeface="Franklin Gothic Book"/>
              <a:ea typeface="Calibri" pitchFamily="34" charset="0"/>
              <a:cs typeface="Calibri" pitchFamily="34" charset="0"/>
            </a:endParaRPr>
          </a:p>
          <a:p>
            <a:pPr eaLnBrk="0" hangingPunct="0">
              <a:tabLst>
                <a:tab pos="450850" algn="ctr"/>
              </a:tabLst>
            </a:pPr>
            <a:r>
              <a:rPr lang="cs-CZ" sz="3200" u="sng">
                <a:latin typeface="Franklin Gothic Book"/>
                <a:ea typeface="Calibri" pitchFamily="34" charset="0"/>
                <a:cs typeface="Calibri" pitchFamily="34" charset="0"/>
              </a:rPr>
              <a:t>např. </a:t>
            </a:r>
          </a:p>
          <a:p>
            <a:pPr eaLnBrk="0" hangingPunct="0">
              <a:tabLst>
                <a:tab pos="450850" algn="ctr"/>
              </a:tabLst>
            </a:pPr>
            <a:r>
              <a:rPr lang="cs-CZ" sz="3200">
                <a:latin typeface="Franklin Gothic Book"/>
                <a:ea typeface="Calibri" pitchFamily="34" charset="0"/>
                <a:cs typeface="Calibri" pitchFamily="34" charset="0"/>
              </a:rPr>
              <a:t>CuSO</a:t>
            </a:r>
            <a:r>
              <a:rPr lang="cs-CZ" sz="3200" baseline="-30000">
                <a:latin typeface="Franklin Gothic Book"/>
                <a:ea typeface="Calibri" pitchFamily="34" charset="0"/>
                <a:cs typeface="Calibri" pitchFamily="34" charset="0"/>
              </a:rPr>
              <a:t>4</a:t>
            </a:r>
            <a:r>
              <a:rPr lang="cs-CZ" sz="3200">
                <a:latin typeface="Franklin Gothic Book"/>
                <a:ea typeface="Calibri" pitchFamily="34" charset="0"/>
                <a:cs typeface="Calibri" pitchFamily="34" charset="0"/>
              </a:rPr>
              <a:t> . 5H</a:t>
            </a:r>
            <a:r>
              <a:rPr lang="cs-CZ" sz="3200" baseline="-30000">
                <a:latin typeface="Franklin Gothic Book"/>
                <a:ea typeface="Calibri" pitchFamily="34" charset="0"/>
                <a:cs typeface="Calibri" pitchFamily="34" charset="0"/>
              </a:rPr>
              <a:t>2</a:t>
            </a:r>
            <a:r>
              <a:rPr lang="cs-CZ" sz="3200">
                <a:latin typeface="Franklin Gothic Book"/>
                <a:ea typeface="Calibri" pitchFamily="34" charset="0"/>
                <a:cs typeface="Calibri" pitchFamily="34" charset="0"/>
              </a:rPr>
              <a:t>O pentahydrát síranu mědnatého (modrá skalice)</a:t>
            </a:r>
          </a:p>
          <a:p>
            <a:pPr eaLnBrk="0" hangingPunct="0">
              <a:tabLst>
                <a:tab pos="450850" algn="ctr"/>
              </a:tabLst>
            </a:pPr>
            <a:r>
              <a:rPr lang="cs-CZ" sz="3200">
                <a:latin typeface="Franklin Gothic Book"/>
                <a:ea typeface="Calibri" pitchFamily="34" charset="0"/>
                <a:cs typeface="Calibri" pitchFamily="34" charset="0"/>
              </a:rPr>
              <a:t>CaSO</a:t>
            </a:r>
            <a:r>
              <a:rPr lang="cs-CZ" sz="3200" baseline="-30000">
                <a:latin typeface="Franklin Gothic Book"/>
                <a:ea typeface="Calibri" pitchFamily="34" charset="0"/>
                <a:cs typeface="Calibri" pitchFamily="34" charset="0"/>
              </a:rPr>
              <a:t>4</a:t>
            </a:r>
            <a:r>
              <a:rPr lang="cs-CZ" sz="3200">
                <a:latin typeface="Franklin Gothic Book"/>
                <a:ea typeface="Calibri" pitchFamily="34" charset="0"/>
                <a:cs typeface="Calibri" pitchFamily="34" charset="0"/>
              </a:rPr>
              <a:t> . 2 H</a:t>
            </a:r>
            <a:r>
              <a:rPr lang="cs-CZ" sz="3200" baseline="-30000">
                <a:latin typeface="Franklin Gothic Book"/>
                <a:ea typeface="Calibri" pitchFamily="34" charset="0"/>
                <a:cs typeface="Calibri" pitchFamily="34" charset="0"/>
              </a:rPr>
              <a:t>2</a:t>
            </a:r>
            <a:r>
              <a:rPr lang="cs-CZ" sz="3200">
                <a:latin typeface="Franklin Gothic Book"/>
                <a:ea typeface="Calibri" pitchFamily="34" charset="0"/>
                <a:cs typeface="Calibri" pitchFamily="34" charset="0"/>
              </a:rPr>
              <a:t>O dihydrát síranu vápenatého (sádrovec)</a:t>
            </a:r>
          </a:p>
          <a:p>
            <a:pPr eaLnBrk="0" hangingPunct="0">
              <a:tabLst>
                <a:tab pos="450850" algn="ctr"/>
              </a:tabLst>
            </a:pPr>
            <a:endParaRPr lang="cs-CZ" sz="3200">
              <a:latin typeface="Franklin Gothic Book"/>
              <a:ea typeface="Calibri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0" y="0"/>
            <a:ext cx="36972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686800" cy="8382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názvosloví se odvozuje od počtu vázaných molekul vody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250825" y="1700213"/>
            <a:ext cx="8686800" cy="4525962"/>
          </a:xfrm>
        </p:spPr>
        <p:txBody>
          <a:bodyPr/>
          <a:lstStyle/>
          <a:p>
            <a:pPr>
              <a:lnSpc>
                <a:spcPct val="80000"/>
              </a:lnSpc>
              <a:tabLst>
                <a:tab pos="450850" algn="ctr"/>
              </a:tabLst>
            </a:pPr>
            <a:r>
              <a:rPr lang="cs-CZ" sz="2700" smtClean="0">
                <a:ea typeface="Calibri" pitchFamily="34" charset="0"/>
                <a:cs typeface="Times New Roman" pitchFamily="18" charset="0"/>
              </a:rPr>
              <a:t>1 . mono (pouze „hydrát“)</a:t>
            </a:r>
          </a:p>
          <a:p>
            <a:pPr>
              <a:lnSpc>
                <a:spcPct val="80000"/>
              </a:lnSpc>
              <a:tabLst>
                <a:tab pos="450850" algn="ctr"/>
              </a:tabLst>
            </a:pPr>
            <a:r>
              <a:rPr lang="cs-CZ" sz="2700" smtClean="0">
                <a:ea typeface="Calibri" pitchFamily="34" charset="0"/>
                <a:cs typeface="Times New Roman" pitchFamily="18" charset="0"/>
              </a:rPr>
              <a:t>2. di</a:t>
            </a:r>
          </a:p>
          <a:p>
            <a:pPr>
              <a:lnSpc>
                <a:spcPct val="80000"/>
              </a:lnSpc>
              <a:tabLst>
                <a:tab pos="450850" algn="ctr"/>
              </a:tabLst>
            </a:pPr>
            <a:r>
              <a:rPr lang="cs-CZ" sz="2700" smtClean="0">
                <a:ea typeface="Calibri" pitchFamily="34" charset="0"/>
                <a:cs typeface="Times New Roman" pitchFamily="18" charset="0"/>
              </a:rPr>
              <a:t>3. tri</a:t>
            </a:r>
          </a:p>
          <a:p>
            <a:pPr>
              <a:lnSpc>
                <a:spcPct val="80000"/>
              </a:lnSpc>
              <a:tabLst>
                <a:tab pos="450850" algn="ctr"/>
              </a:tabLst>
            </a:pPr>
            <a:r>
              <a:rPr lang="cs-CZ" sz="2700" smtClean="0">
                <a:ea typeface="Calibri" pitchFamily="34" charset="0"/>
                <a:cs typeface="Times New Roman" pitchFamily="18" charset="0"/>
              </a:rPr>
              <a:t>4. tetra</a:t>
            </a:r>
          </a:p>
          <a:p>
            <a:pPr>
              <a:lnSpc>
                <a:spcPct val="80000"/>
              </a:lnSpc>
              <a:tabLst>
                <a:tab pos="450850" algn="ctr"/>
              </a:tabLst>
            </a:pPr>
            <a:r>
              <a:rPr lang="cs-CZ" sz="2700" smtClean="0">
                <a:ea typeface="Calibri" pitchFamily="34" charset="0"/>
                <a:cs typeface="Times New Roman" pitchFamily="18" charset="0"/>
              </a:rPr>
              <a:t>5. penta</a:t>
            </a:r>
          </a:p>
          <a:p>
            <a:pPr>
              <a:lnSpc>
                <a:spcPct val="80000"/>
              </a:lnSpc>
              <a:tabLst>
                <a:tab pos="450850" algn="ctr"/>
              </a:tabLst>
            </a:pPr>
            <a:r>
              <a:rPr lang="cs-CZ" sz="2700" smtClean="0">
                <a:ea typeface="Calibri" pitchFamily="34" charset="0"/>
                <a:cs typeface="Times New Roman" pitchFamily="18" charset="0"/>
              </a:rPr>
              <a:t>6. hexa</a:t>
            </a:r>
          </a:p>
          <a:p>
            <a:pPr>
              <a:lnSpc>
                <a:spcPct val="80000"/>
              </a:lnSpc>
              <a:tabLst>
                <a:tab pos="450850" algn="ctr"/>
              </a:tabLst>
            </a:pPr>
            <a:r>
              <a:rPr lang="cs-CZ" sz="2700" smtClean="0">
                <a:ea typeface="Calibri" pitchFamily="34" charset="0"/>
                <a:cs typeface="Times New Roman" pitchFamily="18" charset="0"/>
              </a:rPr>
              <a:t>7. hepta</a:t>
            </a:r>
          </a:p>
          <a:p>
            <a:pPr>
              <a:lnSpc>
                <a:spcPct val="80000"/>
              </a:lnSpc>
              <a:tabLst>
                <a:tab pos="450850" algn="ctr"/>
              </a:tabLst>
            </a:pPr>
            <a:r>
              <a:rPr lang="cs-CZ" sz="2700" smtClean="0">
                <a:ea typeface="Calibri" pitchFamily="34" charset="0"/>
                <a:cs typeface="Times New Roman" pitchFamily="18" charset="0"/>
              </a:rPr>
              <a:t>8. okta</a:t>
            </a:r>
          </a:p>
          <a:p>
            <a:pPr>
              <a:lnSpc>
                <a:spcPct val="80000"/>
              </a:lnSpc>
              <a:tabLst>
                <a:tab pos="450850" algn="ctr"/>
              </a:tabLst>
            </a:pPr>
            <a:r>
              <a:rPr lang="cs-CZ" sz="2700" smtClean="0">
                <a:ea typeface="Calibri" pitchFamily="34" charset="0"/>
                <a:cs typeface="Times New Roman" pitchFamily="18" charset="0"/>
              </a:rPr>
              <a:t>9. nona</a:t>
            </a:r>
          </a:p>
          <a:p>
            <a:pPr>
              <a:lnSpc>
                <a:spcPct val="80000"/>
              </a:lnSpc>
              <a:tabLst>
                <a:tab pos="450850" algn="ctr"/>
              </a:tabLst>
            </a:pPr>
            <a:r>
              <a:rPr lang="cs-CZ" sz="2700" smtClean="0">
                <a:ea typeface="Calibri" pitchFamily="34" charset="0"/>
                <a:cs typeface="Times New Roman" pitchFamily="18" charset="0"/>
              </a:rPr>
              <a:t>10. deka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chemeClr val="tx1"/>
                </a:solidFill>
              </a:rPr>
              <a:t>krasové jevy (text snímky 5 – 9), obr.č.1 - stalagmit</a:t>
            </a:r>
            <a:endParaRPr lang="cs-CZ" sz="2000" smtClean="0">
              <a:solidFill>
                <a:schemeClr val="tx1"/>
              </a:solidFill>
              <a:hlinkClick r:id="rId2"/>
            </a:endParaRPr>
          </a:p>
          <a:p>
            <a:pPr eaLnBrk="1" hangingPunct="1"/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9. 5. 2006, last modifakated on 2. 3. 2011 </a:t>
            </a:r>
            <a:r>
              <a:rPr lang="en-US" sz="2000" smtClean="0"/>
              <a:t>[</a:t>
            </a:r>
            <a:r>
              <a:rPr lang="cs-CZ" sz="2000" smtClean="0"/>
              <a:t>cit.15.1.2012</a:t>
            </a:r>
            <a:r>
              <a:rPr lang="en-US" sz="2000" smtClean="0"/>
              <a:t>]</a:t>
            </a:r>
            <a:r>
              <a:rPr lang="cs-CZ" sz="2000" smtClean="0"/>
              <a:t>.Dostupné z WWW: </a:t>
            </a:r>
            <a:r>
              <a:rPr lang="cs-CZ" sz="2000" smtClean="0">
                <a:hlinkClick r:id="rId2"/>
              </a:rPr>
              <a:t>http://cs.wikipedia.org/wiki/Kr%C3%A1pn%C3%ADk</a:t>
            </a:r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obr.č.2 - o</a:t>
            </a:r>
            <a:r>
              <a:rPr lang="it-IT" sz="2000" smtClean="0"/>
              <a:t>bří stalagnát v Grotta di Ispinigoli, Itálie</a:t>
            </a:r>
            <a:r>
              <a:rPr lang="cs-CZ" sz="2000" smtClean="0"/>
              <a:t>:</a:t>
            </a:r>
          </a:p>
          <a:p>
            <a:pPr eaLnBrk="1" hangingPunct="1"/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23. 7. 2006, last modifakated on 7. 11. 2011 </a:t>
            </a:r>
            <a:r>
              <a:rPr lang="en-US" sz="2000" smtClean="0"/>
              <a:t>[</a:t>
            </a:r>
            <a:r>
              <a:rPr lang="cs-CZ" sz="2000" smtClean="0"/>
              <a:t>cit.15.1.2012</a:t>
            </a:r>
            <a:r>
              <a:rPr lang="en-US" sz="2000" smtClean="0"/>
              <a:t>]</a:t>
            </a:r>
            <a:r>
              <a:rPr lang="cs-CZ" sz="2000" smtClean="0"/>
              <a:t>.Dostupné z WWW: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	</a:t>
            </a:r>
            <a:r>
              <a:rPr lang="cs-CZ" sz="2000" smtClean="0">
                <a:hlinkClick r:id="rId3"/>
              </a:rPr>
              <a:t>http://cs.wikipedia.org/wiki/Stalagnát</a:t>
            </a: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Autorem materiálu a všech jeho částí, není-li uvedeno jinak, je Ing. Stanislava Kolářová.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</TotalTime>
  <Words>561</Words>
  <Application>Microsoft Office PowerPoint</Application>
  <PresentationFormat>Předvádění na obrazovce (4:3)</PresentationFormat>
  <Paragraphs>93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12</vt:i4>
      </vt:variant>
    </vt:vector>
  </HeadingPairs>
  <TitlesOfParts>
    <vt:vector size="28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Jaroslav Pešek</cp:lastModifiedBy>
  <cp:revision>4</cp:revision>
  <dcterms:created xsi:type="dcterms:W3CDTF">2011-11-19T19:17:02Z</dcterms:created>
  <dcterms:modified xsi:type="dcterms:W3CDTF">2012-06-20T19:33:12Z</dcterms:modified>
</cp:coreProperties>
</file>