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3"/>
  </p:notesMasterIdLst>
  <p:sldIdLst>
    <p:sldId id="258" r:id="rId2"/>
    <p:sldId id="266" r:id="rId3"/>
    <p:sldId id="268" r:id="rId4"/>
    <p:sldId id="269" r:id="rId5"/>
    <p:sldId id="270" r:id="rId6"/>
    <p:sldId id="257" r:id="rId7"/>
    <p:sldId id="259" r:id="rId8"/>
    <p:sldId id="276" r:id="rId9"/>
    <p:sldId id="278" r:id="rId10"/>
    <p:sldId id="277" r:id="rId11"/>
    <p:sldId id="265" r:id="rId12"/>
    <p:sldId id="264" r:id="rId13"/>
    <p:sldId id="281" r:id="rId14"/>
    <p:sldId id="282" r:id="rId15"/>
    <p:sldId id="279" r:id="rId16"/>
    <p:sldId id="280" r:id="rId17"/>
    <p:sldId id="271" r:id="rId18"/>
    <p:sldId id="272" r:id="rId19"/>
    <p:sldId id="283" r:id="rId20"/>
    <p:sldId id="284" r:id="rId21"/>
    <p:sldId id="285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40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algn="l" rtl="0"/>
          <a:r>
            <a:rPr lang="cs-CZ" dirty="0" smtClean="0"/>
            <a:t>VY_32_INOVACE_06_VLASTIVĚDA 5.ROČNÍK_SEVERNÍ </a:t>
          </a:r>
          <a:r>
            <a:rPr lang="cs-CZ" dirty="0" smtClean="0"/>
            <a:t>ČECHY – POVRCH A PODNEBÍ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D1D4F407-5343-4D3F-B5B9-D407B03CAEB4}">
      <dgm:prSet/>
      <dgm:spPr/>
      <dgm:t>
        <a:bodyPr/>
        <a:lstStyle/>
        <a:p>
          <a:pPr algn="l"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D1B46980-6531-4606-95E6-44980827E919}">
      <dgm:prSet/>
      <dgm:spPr/>
      <dgm:t>
        <a:bodyPr/>
        <a:lstStyle/>
        <a:p>
          <a:pPr algn="l" rtl="0"/>
          <a:r>
            <a:rPr lang="cs-CZ" dirty="0" smtClean="0"/>
            <a:t>AUTOR: Alena Darebná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D8197B8C-B260-4A16-BDF4-0947B075E274}">
      <dgm:prSet/>
      <dgm:spPr/>
      <dgm:t>
        <a:bodyPr/>
        <a:lstStyle/>
        <a:p>
          <a:pPr algn="l" rtl="0"/>
          <a:r>
            <a:rPr lang="cs-CZ" dirty="0" smtClean="0"/>
            <a:t>Téma: SEVERNÍ ČECHY – POVRCH A PODNEBÍ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4C35D32F-0EAB-4CD7-82EE-45574DC2A586}">
      <dgm:prSet/>
      <dgm:spPr/>
      <dgm:t>
        <a:bodyPr/>
        <a:lstStyle/>
        <a:p>
          <a:pPr algn="l"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AD872612-80EC-49A4-A718-532E7B3E2F7F}">
      <dgm:prSet/>
      <dgm:spPr/>
      <dgm:t>
        <a:bodyPr/>
        <a:lstStyle/>
        <a:p>
          <a:pPr algn="l" rtl="0"/>
          <a:r>
            <a:rPr lang="cs-CZ" dirty="0" smtClean="0"/>
            <a:t>Vytvořeno: září 2011</a:t>
          </a:r>
          <a:endParaRPr lang="cs-CZ" dirty="0"/>
        </a:p>
      </dgm:t>
    </dgm:pt>
    <dgm:pt modelId="{AEA7772C-949F-4322-B190-BBF30519603B}" type="parTrans" cxnId="{9BA754E9-C286-4A1A-8B77-CF3A88D29F95}">
      <dgm:prSet/>
      <dgm:spPr/>
      <dgm:t>
        <a:bodyPr/>
        <a:lstStyle/>
        <a:p>
          <a:pPr algn="l"/>
          <a:endParaRPr lang="cs-CZ"/>
        </a:p>
      </dgm:t>
    </dgm:pt>
    <dgm:pt modelId="{C6466F8C-7124-4EE2-8583-B4FF5812E5BE}" type="sibTrans" cxnId="{9BA754E9-C286-4A1A-8B77-CF3A88D29F95}">
      <dgm:prSet/>
      <dgm:spPr/>
      <dgm:t>
        <a:bodyPr/>
        <a:lstStyle/>
        <a:p>
          <a:pPr algn="l"/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04C668A8-3206-4EFC-80E0-9CB8AED35F50}" type="pres">
      <dgm:prSet presAssocID="{AD872612-80EC-49A4-A718-532E7B3E2F7F}" presName="vertSpace5" presStyleLbl="node1" presStyleIdx="3" presStyleCnt="6"/>
      <dgm:spPr/>
      <dgm:t>
        <a:bodyPr/>
        <a:lstStyle/>
        <a:p>
          <a:endParaRPr lang="cs-CZ"/>
        </a:p>
      </dgm:t>
    </dgm:pt>
    <dgm:pt modelId="{32FC73BD-54AC-4055-9624-DDF9C2C83838}" type="pres">
      <dgm:prSet presAssocID="{AD872612-80EC-49A4-A718-532E7B3E2F7F}" presName="circle5" presStyleLbl="node1" presStyleIdx="4" presStyleCnt="6"/>
      <dgm:spPr/>
      <dgm:t>
        <a:bodyPr/>
        <a:lstStyle/>
        <a:p>
          <a:endParaRPr lang="cs-CZ"/>
        </a:p>
      </dgm:t>
    </dgm:pt>
    <dgm:pt modelId="{FF17A128-994E-4300-813A-35C2A8964C45}" type="pres">
      <dgm:prSet presAssocID="{AD872612-80EC-49A4-A718-532E7B3E2F7F}" presName="rect5" presStyleLbl="alignAcc1" presStyleIdx="4" presStyleCnt="6"/>
      <dgm:spPr/>
      <dgm:t>
        <a:bodyPr/>
        <a:lstStyle/>
        <a:p>
          <a:endParaRPr lang="cs-CZ"/>
        </a:p>
      </dgm:t>
    </dgm:pt>
    <dgm:pt modelId="{18F5A364-6EB9-4B7D-9CCF-612CCFFE6BFA}" type="pres">
      <dgm:prSet presAssocID="{4C35D32F-0EAB-4CD7-82EE-45574DC2A586}" presName="vertSpace6" presStyleLbl="node1" presStyleIdx="4" presStyleCnt="6"/>
      <dgm:spPr/>
      <dgm:t>
        <a:bodyPr/>
        <a:lstStyle/>
        <a:p>
          <a:endParaRPr lang="cs-CZ"/>
        </a:p>
      </dgm:t>
    </dgm:pt>
    <dgm:pt modelId="{EF6F8EC9-CA90-445D-A8EF-BFC14FF256EE}" type="pres">
      <dgm:prSet presAssocID="{4C35D32F-0EAB-4CD7-82EE-45574DC2A586}" presName="circle6" presStyleLbl="node1" presStyleIdx="5" presStyleCnt="6"/>
      <dgm:spPr/>
      <dgm:t>
        <a:bodyPr/>
        <a:lstStyle/>
        <a:p>
          <a:endParaRPr lang="cs-CZ"/>
        </a:p>
      </dgm:t>
    </dgm:pt>
    <dgm:pt modelId="{3B8B5662-B0F4-4FF7-A590-6E89DE5526AE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89A4388-09D8-489F-BDC6-762E442AEBA6}" type="pres">
      <dgm:prSet presAssocID="{AD872612-80EC-49A4-A718-532E7B3E2F7F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3651AC1-DE7A-4F74-847D-DB3CCFDE0800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3790405-0D3C-40D5-80AC-39817FC23C64}" type="presOf" srcId="{4C35D32F-0EAB-4CD7-82EE-45574DC2A586}" destId="{3B8B5662-B0F4-4FF7-A590-6E89DE5526AE}" srcOrd="0" destOrd="0" presId="urn:microsoft.com/office/officeart/2005/8/layout/target3"/>
    <dgm:cxn modelId="{BF42BEB1-578B-4F80-943F-7EA68A263D7C}" type="presOf" srcId="{B651F6E3-6281-48DB-9319-2AEAFDAE7572}" destId="{619D679B-A015-4ECF-8348-D1034C574F40}" srcOrd="0" destOrd="0" presId="urn:microsoft.com/office/officeart/2005/8/layout/target3"/>
    <dgm:cxn modelId="{BC569309-D3B4-4B39-8D4D-8B292A9A9CAC}" type="presOf" srcId="{D1B46980-6531-4606-95E6-44980827E919}" destId="{6140AFEC-043D-4C43-A2F9-D0F5331DF3A3}" srcOrd="0" destOrd="0" presId="urn:microsoft.com/office/officeart/2005/8/layout/target3"/>
    <dgm:cxn modelId="{51841821-3C88-41F4-955A-BB8CF855BA4C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6944976D-0BD4-4674-A351-0E5B3AAA19D9}" type="presOf" srcId="{D1D4F407-5343-4D3F-B5B9-D407B03CAEB4}" destId="{AED2198E-93D5-4001-81B4-73124B309672}" srcOrd="1" destOrd="0" presId="urn:microsoft.com/office/officeart/2005/8/layout/target3"/>
    <dgm:cxn modelId="{C049EE0E-C3A9-4A69-A1B5-003EC93BB48E}" type="presOf" srcId="{D1B46980-6531-4606-95E6-44980827E919}" destId="{2BE915AB-18AA-4053-B92C-3BFC9ED204BB}" srcOrd="1" destOrd="0" presId="urn:microsoft.com/office/officeart/2005/8/layout/target3"/>
    <dgm:cxn modelId="{3D32AB4F-42F2-4D2D-B4C9-662D05D337C0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04F3943-934D-46B9-A9F4-5BD1A0A10407}" type="presOf" srcId="{4C35D32F-0EAB-4CD7-82EE-45574DC2A586}" destId="{E3651AC1-DE7A-4F74-847D-DB3CCFDE0800}" srcOrd="1" destOrd="0" presId="urn:microsoft.com/office/officeart/2005/8/layout/target3"/>
    <dgm:cxn modelId="{689109D6-554E-445C-8A02-5A8FAC0BFAB6}" type="presOf" srcId="{D8197B8C-B260-4A16-BDF4-0947B075E274}" destId="{5A5FFA88-C948-4069-8E93-59FA12366E83}" srcOrd="1" destOrd="0" presId="urn:microsoft.com/office/officeart/2005/8/layout/target3"/>
    <dgm:cxn modelId="{8F96B66E-A989-47CD-A843-A35649AF1C78}" type="presOf" srcId="{AD872612-80EC-49A4-A718-532E7B3E2F7F}" destId="{989A4388-09D8-489F-BDC6-762E442AEBA6}" srcOrd="1" destOrd="0" presId="urn:microsoft.com/office/officeart/2005/8/layout/target3"/>
    <dgm:cxn modelId="{4BF09B37-14E8-4FCF-A6B8-12870B1366B9}" type="presOf" srcId="{757F3AB3-0718-4624-B441-E567A8F0AB56}" destId="{333A1088-737F-45CB-B68E-254E46348037}" srcOrd="0" destOrd="0" presId="urn:microsoft.com/office/officeart/2005/8/layout/target3"/>
    <dgm:cxn modelId="{B767FEDB-56AF-4DE7-A739-96B2B5FFB1DB}" type="presOf" srcId="{AD872612-80EC-49A4-A718-532E7B3E2F7F}" destId="{FF17A128-994E-4300-813A-35C2A8964C45}" srcOrd="0" destOrd="0" presId="urn:microsoft.com/office/officeart/2005/8/layout/target3"/>
    <dgm:cxn modelId="{9BA754E9-C286-4A1A-8B77-CF3A88D29F95}" srcId="{757F3AB3-0718-4624-B441-E567A8F0AB56}" destId="{AD872612-80EC-49A4-A718-532E7B3E2F7F}" srcOrd="4" destOrd="0" parTransId="{AEA7772C-949F-4322-B190-BBF30519603B}" sibTransId="{C6466F8C-7124-4EE2-8583-B4FF5812E5BE}"/>
    <dgm:cxn modelId="{602AD8DD-58C1-4D2A-BDED-D9BB086B2E3E}" type="presOf" srcId="{B651F6E3-6281-48DB-9319-2AEAFDAE7572}" destId="{6BB5E863-4638-4E1D-BFDE-399D028AC4ED}" srcOrd="1" destOrd="0" presId="urn:microsoft.com/office/officeart/2005/8/layout/target3"/>
    <dgm:cxn modelId="{5FE7F296-AFF9-4134-8BFD-8A201FED5EA0}" type="presParOf" srcId="{333A1088-737F-45CB-B68E-254E46348037}" destId="{F5ABB229-8D3B-4694-996A-96F23CF14429}" srcOrd="0" destOrd="0" presId="urn:microsoft.com/office/officeart/2005/8/layout/target3"/>
    <dgm:cxn modelId="{4D9CDD4B-55B7-498A-9203-09BBEE5308F0}" type="presParOf" srcId="{333A1088-737F-45CB-B68E-254E46348037}" destId="{F41139FD-01EE-4571-8B17-4FB00FC51163}" srcOrd="1" destOrd="0" presId="urn:microsoft.com/office/officeart/2005/8/layout/target3"/>
    <dgm:cxn modelId="{91B93993-F6A3-445F-A846-8C298A0C14C9}" type="presParOf" srcId="{333A1088-737F-45CB-B68E-254E46348037}" destId="{D005CE8C-CC26-4C3E-AC11-E15060ECD759}" srcOrd="2" destOrd="0" presId="urn:microsoft.com/office/officeart/2005/8/layout/target3"/>
    <dgm:cxn modelId="{6F699D0A-74A4-4ABB-B027-80C9E0250500}" type="presParOf" srcId="{333A1088-737F-45CB-B68E-254E46348037}" destId="{2C702D82-9B77-49B7-9568-BB8EB47C3372}" srcOrd="3" destOrd="0" presId="urn:microsoft.com/office/officeart/2005/8/layout/target3"/>
    <dgm:cxn modelId="{810E7881-869B-4EF3-A903-443E6B5312D2}" type="presParOf" srcId="{333A1088-737F-45CB-B68E-254E46348037}" destId="{A52A0455-90FF-4808-ABD0-F02540D31D5A}" srcOrd="4" destOrd="0" presId="urn:microsoft.com/office/officeart/2005/8/layout/target3"/>
    <dgm:cxn modelId="{E3B881A4-1074-4A84-B260-3F7AC94DBBAC}" type="presParOf" srcId="{333A1088-737F-45CB-B68E-254E46348037}" destId="{6140AFEC-043D-4C43-A2F9-D0F5331DF3A3}" srcOrd="5" destOrd="0" presId="urn:microsoft.com/office/officeart/2005/8/layout/target3"/>
    <dgm:cxn modelId="{B728056E-5A25-45FB-8868-96B046524671}" type="presParOf" srcId="{333A1088-737F-45CB-B68E-254E46348037}" destId="{9358AC05-5D7D-4327-9F80-1AD486AEA664}" srcOrd="6" destOrd="0" presId="urn:microsoft.com/office/officeart/2005/8/layout/target3"/>
    <dgm:cxn modelId="{0B1754B1-08CE-46C5-9B5A-FB82C532F090}" type="presParOf" srcId="{333A1088-737F-45CB-B68E-254E46348037}" destId="{313FC574-E1CD-4FB4-B054-0B805CE0447D}" srcOrd="7" destOrd="0" presId="urn:microsoft.com/office/officeart/2005/8/layout/target3"/>
    <dgm:cxn modelId="{0FB4B6F0-0D80-4E9A-9607-B2729459BF85}" type="presParOf" srcId="{333A1088-737F-45CB-B68E-254E46348037}" destId="{619D679B-A015-4ECF-8348-D1034C574F40}" srcOrd="8" destOrd="0" presId="urn:microsoft.com/office/officeart/2005/8/layout/target3"/>
    <dgm:cxn modelId="{B0F38C59-6E35-4068-929C-0A21B4107C86}" type="presParOf" srcId="{333A1088-737F-45CB-B68E-254E46348037}" destId="{322283A8-4A27-4CDA-BAE3-F381106A9174}" srcOrd="9" destOrd="0" presId="urn:microsoft.com/office/officeart/2005/8/layout/target3"/>
    <dgm:cxn modelId="{3A6A253B-8AC0-4954-AFAE-40ECE154384F}" type="presParOf" srcId="{333A1088-737F-45CB-B68E-254E46348037}" destId="{FFC9F71D-1B4F-4AD9-A4A6-86ADEFC8AF5C}" srcOrd="10" destOrd="0" presId="urn:microsoft.com/office/officeart/2005/8/layout/target3"/>
    <dgm:cxn modelId="{5BFB004F-C845-4C7C-9645-74F3996EDD28}" type="presParOf" srcId="{333A1088-737F-45CB-B68E-254E46348037}" destId="{25B08C86-7E15-44DC-BE7F-FFB55DD49D12}" srcOrd="11" destOrd="0" presId="urn:microsoft.com/office/officeart/2005/8/layout/target3"/>
    <dgm:cxn modelId="{DBBFD006-9772-49BE-9EBA-6B2B9777257F}" type="presParOf" srcId="{333A1088-737F-45CB-B68E-254E46348037}" destId="{04C668A8-3206-4EFC-80E0-9CB8AED35F50}" srcOrd="12" destOrd="0" presId="urn:microsoft.com/office/officeart/2005/8/layout/target3"/>
    <dgm:cxn modelId="{AFB43BF1-B710-4159-A00A-AAD592B47FD2}" type="presParOf" srcId="{333A1088-737F-45CB-B68E-254E46348037}" destId="{32FC73BD-54AC-4055-9624-DDF9C2C83838}" srcOrd="13" destOrd="0" presId="urn:microsoft.com/office/officeart/2005/8/layout/target3"/>
    <dgm:cxn modelId="{A4CC9E1B-8263-499A-8270-64407E0EED62}" type="presParOf" srcId="{333A1088-737F-45CB-B68E-254E46348037}" destId="{FF17A128-994E-4300-813A-35C2A8964C45}" srcOrd="14" destOrd="0" presId="urn:microsoft.com/office/officeart/2005/8/layout/target3"/>
    <dgm:cxn modelId="{894F27C7-DC7C-4604-939C-3E19962C34C0}" type="presParOf" srcId="{333A1088-737F-45CB-B68E-254E46348037}" destId="{18F5A364-6EB9-4B7D-9CCF-612CCFFE6BFA}" srcOrd="15" destOrd="0" presId="urn:microsoft.com/office/officeart/2005/8/layout/target3"/>
    <dgm:cxn modelId="{F665EC2F-9FF6-4FF0-8730-EF99CA55F841}" type="presParOf" srcId="{333A1088-737F-45CB-B68E-254E46348037}" destId="{EF6F8EC9-CA90-445D-A8EF-BFC14FF256EE}" srcOrd="16" destOrd="0" presId="urn:microsoft.com/office/officeart/2005/8/layout/target3"/>
    <dgm:cxn modelId="{CE9CB4CE-FF0C-47FB-9025-66F9B64DC5FF}" type="presParOf" srcId="{333A1088-737F-45CB-B68E-254E46348037}" destId="{3B8B5662-B0F4-4FF7-A590-6E89DE5526AE}" srcOrd="17" destOrd="0" presId="urn:microsoft.com/office/officeart/2005/8/layout/target3"/>
    <dgm:cxn modelId="{9531B0C5-C092-4731-8AFA-B84164C4E49C}" type="presParOf" srcId="{333A1088-737F-45CB-B68E-254E46348037}" destId="{AED2198E-93D5-4001-81B4-73124B309672}" srcOrd="18" destOrd="0" presId="urn:microsoft.com/office/officeart/2005/8/layout/target3"/>
    <dgm:cxn modelId="{773ADD77-630B-4CF2-8B2A-6C9FA57775B2}" type="presParOf" srcId="{333A1088-737F-45CB-B68E-254E46348037}" destId="{2BE915AB-18AA-4053-B92C-3BFC9ED204BB}" srcOrd="19" destOrd="0" presId="urn:microsoft.com/office/officeart/2005/8/layout/target3"/>
    <dgm:cxn modelId="{420FA07A-E54B-4EBB-8EC2-97785473D6CD}" type="presParOf" srcId="{333A1088-737F-45CB-B68E-254E46348037}" destId="{6BB5E863-4638-4E1D-BFDE-399D028AC4ED}" srcOrd="20" destOrd="0" presId="urn:microsoft.com/office/officeart/2005/8/layout/target3"/>
    <dgm:cxn modelId="{52612D8F-516E-401F-9CE6-78DED3828D59}" type="presParOf" srcId="{333A1088-737F-45CB-B68E-254E46348037}" destId="{5A5FFA88-C948-4069-8E93-59FA12366E83}" srcOrd="21" destOrd="0" presId="urn:microsoft.com/office/officeart/2005/8/layout/target3"/>
    <dgm:cxn modelId="{2D95C01F-9C56-419A-AD36-90F5B720FF31}" type="presParOf" srcId="{333A1088-737F-45CB-B68E-254E46348037}" destId="{989A4388-09D8-489F-BDC6-762E442AEBA6}" srcOrd="22" destOrd="0" presId="urn:microsoft.com/office/officeart/2005/8/layout/target3"/>
    <dgm:cxn modelId="{206B3CE9-8BA9-4C4B-A473-BB1B19516466}" type="presParOf" srcId="{333A1088-737F-45CB-B68E-254E46348037}" destId="{E3651AC1-DE7A-4F74-847D-DB3CCFDE080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ZŠ Týnec nad Labem</a:t>
          </a:r>
          <a:endParaRPr lang="cs-CZ" sz="10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AUTOR: Alena Darebná</a:t>
          </a:r>
          <a:endParaRPr lang="cs-CZ" sz="10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VY_32_INOVACE_06_VLASTIVĚDA 5.ROČNÍK_SEVERNÍ </a:t>
          </a:r>
          <a:r>
            <a:rPr lang="cs-CZ" sz="1000" kern="1200" dirty="0" smtClean="0"/>
            <a:t>ČECHY – POVRCH A PODNEBÍ</a:t>
          </a:r>
          <a:endParaRPr lang="cs-CZ" sz="10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Téma: SEVERNÍ ČECHY – POVRCH A PODNEBÍ</a:t>
          </a:r>
          <a:endParaRPr lang="cs-CZ" sz="1000" kern="1200" dirty="0"/>
        </a:p>
      </dsp:txBody>
      <dsp:txXfrm>
        <a:off x="1273857" y="955392"/>
        <a:ext cx="5350878" cy="318465"/>
      </dsp:txXfrm>
    </dsp:sp>
    <dsp:sp modelId="{32FC73BD-54AC-4055-9624-DDF9C2C83838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F17A128-994E-4300-813A-35C2A8964C4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Vytvořeno: září 2011</a:t>
          </a:r>
          <a:endParaRPr lang="cs-CZ" sz="1000" kern="1200" dirty="0"/>
        </a:p>
      </dsp:txBody>
      <dsp:txXfrm>
        <a:off x="1273857" y="1273857"/>
        <a:ext cx="5350878" cy="318465"/>
      </dsp:txXfrm>
    </dsp:sp>
    <dsp:sp modelId="{EF6F8EC9-CA90-445D-A8EF-BFC14FF256EE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B8B5662-B0F4-4FF7-A590-6E89DE5526AE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CZ.1.07/1.4.00/21.1921</a:t>
          </a:r>
          <a:endParaRPr lang="cs-CZ" sz="10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EB7EC7C-845A-4BFB-A77D-7D5C93349506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D41742-D521-4C14-8116-894FF117DFC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Hypertextový</a:t>
            </a:r>
            <a:r>
              <a:rPr lang="cs-CZ" baseline="0" dirty="0" smtClean="0"/>
              <a:t> odkaz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E786E5-93A6-4CD3-9EC2-30ED8EE538B7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D41742-D521-4C14-8116-894FF117DFCD}" type="slidenum">
              <a:rPr lang="cs-CZ" smtClean="0"/>
              <a:pPr/>
              <a:t>21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C4E97-8F53-42E8-9475-BC5F5778D730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4957D0F4-00D7-4A03-8B59-A7E38CE7BD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C4E97-8F53-42E8-9475-BC5F5778D730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4957D0F4-00D7-4A03-8B59-A7E38CE7BD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C4E97-8F53-42E8-9475-BC5F5778D730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57D0F4-00D7-4A03-8B59-A7E38CE7BD0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C4E97-8F53-42E8-9475-BC5F5778D730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57D0F4-00D7-4A03-8B59-A7E38CE7BD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C4E97-8F53-42E8-9475-BC5F5778D730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4957D0F4-00D7-4A03-8B59-A7E38CE7BD0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C4E97-8F53-42E8-9475-BC5F5778D730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57D0F4-00D7-4A03-8B59-A7E38CE7BD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C4E97-8F53-42E8-9475-BC5F5778D730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57D0F4-00D7-4A03-8B59-A7E38CE7BD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C4E97-8F53-42E8-9475-BC5F5778D730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57D0F4-00D7-4A03-8B59-A7E38CE7BD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C4E97-8F53-42E8-9475-BC5F5778D730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57D0F4-00D7-4A03-8B59-A7E38CE7BD0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C4E97-8F53-42E8-9475-BC5F5778D730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57D0F4-00D7-4A03-8B59-A7E38CE7BD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C4E97-8F53-42E8-9475-BC5F5778D730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57D0F4-00D7-4A03-8B59-A7E38CE7BD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50C4E97-8F53-42E8-9475-BC5F5778D730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957D0F4-00D7-4A03-8B59-A7E38CE7BD0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zemepis.com/images/mapycr/krajecr.jpg" TargetMode="Externa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3/3f/Jested.jpg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turistik.cz/cz/kraje/kategorie/krajina/prirodni-zajimavosti/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thumb/4/4f/M%C3%A1chovo_jezero.JPG/800px-M%C3%A1chovo_jezero.JPG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826360072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žákům 5.tříd.</a:t>
            </a:r>
          </a:p>
          <a:p>
            <a:r>
              <a:rPr lang="cs-CZ" dirty="0" smtClean="0"/>
              <a:t>Seznámí je se základními údaji o </a:t>
            </a:r>
            <a:r>
              <a:rPr lang="cs-CZ" b="1" dirty="0" smtClean="0"/>
              <a:t>povrchu a podnebí severních Čech.</a:t>
            </a:r>
          </a:p>
          <a:p>
            <a:r>
              <a:rPr lang="cs-CZ" dirty="0" smtClean="0"/>
              <a:t>Prezentace je obohacena o aktuální informace z internetových zdrojů.</a:t>
            </a:r>
          </a:p>
          <a:p>
            <a:r>
              <a:rPr lang="cs-CZ" dirty="0" smtClean="0"/>
              <a:t>Prezentace je zpracována jako doplňkový materiál k učebnici Vlastivědy – Putování po České republice (Alter)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81000" y="4797152"/>
            <a:ext cx="8458200" cy="1278634"/>
          </a:xfrm>
        </p:spPr>
        <p:txBody>
          <a:bodyPr/>
          <a:lstStyle/>
          <a:p>
            <a:r>
              <a:rPr lang="cs-CZ" dirty="0" smtClean="0">
                <a:hlinkClick r:id="rId2"/>
              </a:rPr>
              <a:t>Mapa ČR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55576" y="5229200"/>
            <a:ext cx="3672408" cy="57606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Krajina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Severní Čechy 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Jizerské hory (</a:t>
            </a:r>
            <a:r>
              <a:rPr lang="cs-CZ" i="1" dirty="0" smtClean="0">
                <a:solidFill>
                  <a:srgbClr val="C00000"/>
                </a:solidFill>
                <a:hlinkClick r:id="rId3"/>
              </a:rPr>
              <a:t>Ještěd</a:t>
            </a:r>
            <a:r>
              <a:rPr lang="cs-CZ" dirty="0" smtClean="0">
                <a:solidFill>
                  <a:srgbClr val="C00000"/>
                </a:solidFill>
              </a:rPr>
              <a:t>)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Lužické hory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České středohoří (</a:t>
            </a:r>
            <a:r>
              <a:rPr lang="cs-CZ" i="1" dirty="0" smtClean="0">
                <a:solidFill>
                  <a:srgbClr val="C00000"/>
                </a:solidFill>
              </a:rPr>
              <a:t>Milešovka</a:t>
            </a:r>
            <a:r>
              <a:rPr lang="cs-CZ" dirty="0" smtClean="0">
                <a:solidFill>
                  <a:srgbClr val="C00000"/>
                </a:solidFill>
              </a:rPr>
              <a:t>) - </a:t>
            </a:r>
            <a:r>
              <a:rPr lang="cs-CZ" dirty="0" smtClean="0">
                <a:solidFill>
                  <a:schemeClr val="tx1"/>
                </a:solidFill>
              </a:rPr>
              <a:t>sopečného původu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Krušné hory (</a:t>
            </a:r>
            <a:r>
              <a:rPr lang="cs-CZ" i="1" dirty="0" smtClean="0">
                <a:solidFill>
                  <a:srgbClr val="C00000"/>
                </a:solidFill>
              </a:rPr>
              <a:t>Klínovec</a:t>
            </a:r>
            <a:r>
              <a:rPr lang="cs-CZ" dirty="0" smtClean="0">
                <a:solidFill>
                  <a:srgbClr val="C00000"/>
                </a:solidFill>
              </a:rPr>
              <a:t>) –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Boží Dar </a:t>
            </a:r>
            <a:r>
              <a:rPr lang="cs-CZ" dirty="0" smtClean="0">
                <a:solidFill>
                  <a:schemeClr val="tx1"/>
                </a:solidFill>
              </a:rPr>
              <a:t>(hraniční přechod do Německa</a:t>
            </a:r>
          </a:p>
          <a:p>
            <a:endParaRPr lang="cs-CZ" dirty="0" smtClean="0">
              <a:hlinkClick r:id="rId4"/>
            </a:endParaRPr>
          </a:p>
          <a:p>
            <a:r>
              <a:rPr lang="cs-CZ" dirty="0" smtClean="0">
                <a:hlinkClick r:id="rId4"/>
              </a:rPr>
              <a:t>přírodní zajímavosti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grpSp>
        <p:nvGrpSpPr>
          <p:cNvPr id="8" name="Skupina 7"/>
          <p:cNvGrpSpPr/>
          <p:nvPr/>
        </p:nvGrpSpPr>
        <p:grpSpPr>
          <a:xfrm>
            <a:off x="4572000" y="5013176"/>
            <a:ext cx="914400" cy="914400"/>
            <a:chOff x="4499992" y="3140968"/>
            <a:chExt cx="914400" cy="914400"/>
          </a:xfrm>
        </p:grpSpPr>
        <p:sp>
          <p:nvSpPr>
            <p:cNvPr id="6" name="Pěticípá hvězda 5"/>
            <p:cNvSpPr/>
            <p:nvPr/>
          </p:nvSpPr>
          <p:spPr>
            <a:xfrm rot="19182432">
              <a:off x="4499992" y="3140968"/>
              <a:ext cx="914400" cy="914400"/>
            </a:xfrm>
            <a:prstGeom prst="star5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Pěticípá hvězda 6"/>
            <p:cNvSpPr/>
            <p:nvPr/>
          </p:nvSpPr>
          <p:spPr>
            <a:xfrm>
              <a:off x="4499992" y="3140968"/>
              <a:ext cx="914400" cy="914400"/>
            </a:xfrm>
            <a:prstGeom prst="star5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Tlačítko akce: Informace 4">
              <a:hlinkClick r:id="" action="ppaction://noaction" highlightClick="1"/>
            </p:cNvPr>
            <p:cNvSpPr/>
            <p:nvPr/>
          </p:nvSpPr>
          <p:spPr>
            <a:xfrm>
              <a:off x="4788024" y="3501008"/>
              <a:ext cx="360040" cy="360040"/>
            </a:xfrm>
            <a:prstGeom prst="actionButtonInformation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České středohoří </a:t>
            </a:r>
            <a:r>
              <a:rPr lang="cs-CZ" dirty="0" smtClean="0">
                <a:solidFill>
                  <a:srgbClr val="002060"/>
                </a:solidFill>
              </a:rPr>
              <a:t>- </a:t>
            </a:r>
            <a:r>
              <a:rPr lang="cs-CZ" sz="3100" dirty="0" smtClean="0">
                <a:solidFill>
                  <a:srgbClr val="002060"/>
                </a:solidFill>
              </a:rPr>
              <a:t>pohled z Milešovky</a:t>
            </a:r>
            <a:endParaRPr lang="cs-CZ" sz="3100" dirty="0">
              <a:solidFill>
                <a:srgbClr val="002060"/>
              </a:solidFill>
            </a:endParaRPr>
          </a:p>
        </p:txBody>
      </p:sp>
      <p:pic>
        <p:nvPicPr>
          <p:cNvPr id="6" name="Zástupný symbol pro obsah 5" descr="IMG_1930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630892" y="1554163"/>
            <a:ext cx="6034616" cy="452596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Milešovka</a:t>
            </a:r>
            <a:r>
              <a:rPr lang="cs-CZ" dirty="0" smtClean="0">
                <a:solidFill>
                  <a:srgbClr val="002060"/>
                </a:solidFill>
              </a:rPr>
              <a:t> – </a:t>
            </a:r>
            <a:r>
              <a:rPr lang="cs-CZ" sz="3100" dirty="0" smtClean="0">
                <a:solidFill>
                  <a:srgbClr val="002060"/>
                </a:solidFill>
              </a:rPr>
              <a:t>na vrcholu  meteorologická stanice</a:t>
            </a:r>
            <a:endParaRPr lang="cs-CZ" sz="3100" dirty="0">
              <a:solidFill>
                <a:srgbClr val="002060"/>
              </a:solidFill>
            </a:endParaRPr>
          </a:p>
        </p:txBody>
      </p:sp>
      <p:pic>
        <p:nvPicPr>
          <p:cNvPr id="4" name="Zástupný symbol pro obsah 3" descr="IMG_194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630892" y="1554163"/>
            <a:ext cx="6034616" cy="452596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dirty="0" smtClean="0">
                <a:solidFill>
                  <a:srgbClr val="C00000"/>
                </a:solidFill>
              </a:rPr>
              <a:t>Milešovka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3100" dirty="0" smtClean="0"/>
              <a:t>vrchol</a:t>
            </a:r>
            <a:endParaRPr lang="cs-CZ" sz="3100" dirty="0"/>
          </a:p>
        </p:txBody>
      </p:sp>
      <p:pic>
        <p:nvPicPr>
          <p:cNvPr id="4" name="Zástupný symbol pro obsah 3" descr="IMG_1940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 rot="5400000">
            <a:off x="2941575" y="989645"/>
            <a:ext cx="6706692" cy="5030019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Popis krajiny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Jizerské </a:t>
            </a:r>
            <a:r>
              <a:rPr lang="cs-CZ" dirty="0" smtClean="0"/>
              <a:t>a </a:t>
            </a:r>
            <a:r>
              <a:rPr lang="cs-CZ" dirty="0" smtClean="0">
                <a:solidFill>
                  <a:srgbClr val="C00000"/>
                </a:solidFill>
              </a:rPr>
              <a:t>Lužické hory</a:t>
            </a:r>
            <a:r>
              <a:rPr lang="cs-CZ" dirty="0" smtClean="0"/>
              <a:t> – </a:t>
            </a:r>
            <a:r>
              <a:rPr lang="cs-CZ" dirty="0" smtClean="0">
                <a:solidFill>
                  <a:srgbClr val="00B050"/>
                </a:solidFill>
              </a:rPr>
              <a:t>hustě zalesněné </a:t>
            </a:r>
            <a:r>
              <a:rPr lang="cs-CZ" dirty="0" smtClean="0"/>
              <a:t>(vlivem průmyslu poškozeny smrkové porosty – nová výsadba)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Pohled na </a:t>
            </a:r>
            <a:r>
              <a:rPr lang="cs-CZ" dirty="0" smtClean="0">
                <a:solidFill>
                  <a:srgbClr val="C00000"/>
                </a:solidFill>
              </a:rPr>
              <a:t>lužické hory 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r="20636" b="50755"/>
          <a:stretch>
            <a:fillRect/>
          </a:stretch>
        </p:blipFill>
        <p:spPr bwMode="auto">
          <a:xfrm>
            <a:off x="1043608" y="1844824"/>
            <a:ext cx="7742183" cy="36030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Lužické hory </a:t>
            </a:r>
            <a:r>
              <a:rPr lang="cs-CZ" dirty="0" smtClean="0"/>
              <a:t>- </a:t>
            </a:r>
            <a:r>
              <a:rPr lang="cs-CZ" sz="2800" dirty="0" smtClean="0"/>
              <a:t>nová výsadba</a:t>
            </a:r>
            <a:endParaRPr lang="cs-CZ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1412776"/>
            <a:ext cx="6541508" cy="49061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83568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Kopec </a:t>
            </a:r>
            <a:r>
              <a:rPr lang="cs-CZ" dirty="0" err="1" smtClean="0">
                <a:solidFill>
                  <a:srgbClr val="C00000"/>
                </a:solidFill>
              </a:rPr>
              <a:t>Radobýl</a:t>
            </a:r>
            <a:r>
              <a:rPr lang="cs-CZ" dirty="0" smtClean="0">
                <a:solidFill>
                  <a:srgbClr val="C00000"/>
                </a:solidFill>
              </a:rPr>
              <a:t> - </a:t>
            </a:r>
            <a:r>
              <a:rPr lang="cs-CZ" sz="2800" dirty="0" smtClean="0">
                <a:solidFill>
                  <a:srgbClr val="002060"/>
                </a:solidFill>
              </a:rPr>
              <a:t>sopečného původu</a:t>
            </a:r>
            <a:endParaRPr lang="cs-CZ" sz="2800" dirty="0"/>
          </a:p>
        </p:txBody>
      </p:sp>
      <p:pic>
        <p:nvPicPr>
          <p:cNvPr id="6" name="Zástupný symbol pro obsah 5" descr="IMG_205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630892" y="1554163"/>
            <a:ext cx="6034616" cy="452596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476672"/>
            <a:ext cx="4176464" cy="1315616"/>
          </a:xfrm>
        </p:spPr>
        <p:txBody>
          <a:bodyPr/>
          <a:lstStyle/>
          <a:p>
            <a:r>
              <a:rPr lang="cs-CZ" dirty="0" err="1" smtClean="0">
                <a:solidFill>
                  <a:srgbClr val="C00000"/>
                </a:solidFill>
              </a:rPr>
              <a:t>Radobýl</a:t>
            </a:r>
            <a:r>
              <a:rPr lang="cs-CZ" dirty="0" smtClean="0"/>
              <a:t> –</a:t>
            </a:r>
            <a:br>
              <a:rPr lang="cs-CZ" dirty="0" smtClean="0"/>
            </a:br>
            <a:r>
              <a:rPr lang="cs-CZ" sz="2800" dirty="0" smtClean="0"/>
              <a:t>čedičové vrstvy</a:t>
            </a:r>
            <a:endParaRPr lang="cs-CZ" sz="2800" dirty="0">
              <a:solidFill>
                <a:srgbClr val="002060"/>
              </a:solidFill>
            </a:endParaRPr>
          </a:p>
        </p:txBody>
      </p:sp>
      <p:pic>
        <p:nvPicPr>
          <p:cNvPr id="1024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39952" y="476672"/>
            <a:ext cx="4560094" cy="608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32656"/>
            <a:ext cx="8686800" cy="1531640"/>
          </a:xfrm>
        </p:spPr>
        <p:txBody>
          <a:bodyPr>
            <a:normAutofit/>
          </a:bodyPr>
          <a:lstStyle/>
          <a:p>
            <a:r>
              <a:rPr lang="cs-CZ" dirty="0" smtClean="0"/>
              <a:t>Krajina mezi městy – Ústí nad </a:t>
            </a:r>
            <a:r>
              <a:rPr lang="cs-CZ" dirty="0" err="1" smtClean="0"/>
              <a:t>labem</a:t>
            </a:r>
            <a:r>
              <a:rPr lang="cs-CZ" dirty="0" smtClean="0"/>
              <a:t>, </a:t>
            </a:r>
            <a:r>
              <a:rPr lang="cs-CZ" dirty="0" err="1" smtClean="0"/>
              <a:t>teplicemi</a:t>
            </a:r>
            <a:r>
              <a:rPr lang="cs-CZ" dirty="0" smtClean="0"/>
              <a:t>, Mostem a </a:t>
            </a:r>
            <a:r>
              <a:rPr lang="cs-CZ" dirty="0" err="1" smtClean="0"/>
              <a:t>chomutovem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2060848"/>
            <a:ext cx="8686800" cy="4019277"/>
          </a:xfrm>
        </p:spPr>
        <p:txBody>
          <a:bodyPr/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Vliv průmyslu </a:t>
            </a:r>
            <a:r>
              <a:rPr lang="cs-CZ" dirty="0" smtClean="0"/>
              <a:t>- tuto krajinu nejvíce změnily obrovské jámy povrchových dolů a haldy vytěžené hlíny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60648"/>
            <a:ext cx="8686800" cy="838200"/>
          </a:xfrm>
        </p:spPr>
        <p:txBody>
          <a:bodyPr/>
          <a:lstStyle/>
          <a:p>
            <a:r>
              <a:rPr lang="cs-CZ" dirty="0" smtClean="0"/>
              <a:t>Postižená oblast- </a:t>
            </a:r>
            <a:r>
              <a:rPr lang="cs-CZ" sz="2800" dirty="0" smtClean="0"/>
              <a:t>na obzoru </a:t>
            </a:r>
            <a:r>
              <a:rPr lang="cs-CZ" sz="2800" dirty="0" smtClean="0">
                <a:solidFill>
                  <a:srgbClr val="C00000"/>
                </a:solidFill>
              </a:rPr>
              <a:t>Krušné Hory</a:t>
            </a:r>
            <a:endParaRPr lang="cs-CZ" sz="2800" dirty="0">
              <a:solidFill>
                <a:srgbClr val="C00000"/>
              </a:solidFill>
            </a:endParaRPr>
          </a:p>
        </p:txBody>
      </p:sp>
      <p:pic>
        <p:nvPicPr>
          <p:cNvPr id="1229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1196752"/>
            <a:ext cx="7159136" cy="53693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Krajina u ústí nad </a:t>
            </a:r>
            <a:r>
              <a:rPr lang="cs-CZ" dirty="0" err="1" smtClean="0"/>
              <a:t>labem</a:t>
            </a:r>
            <a:endParaRPr lang="cs-CZ" dirty="0"/>
          </a:p>
        </p:txBody>
      </p:sp>
      <p:pic>
        <p:nvPicPr>
          <p:cNvPr id="1126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30892" y="1554163"/>
            <a:ext cx="6034616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Krušnohorská pahorkatina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554162"/>
            <a:ext cx="8064896" cy="4525963"/>
          </a:xfrm>
        </p:spPr>
        <p:txBody>
          <a:bodyPr/>
          <a:lstStyle/>
          <a:p>
            <a:r>
              <a:rPr lang="cs-CZ" u="sng" dirty="0" smtClean="0"/>
              <a:t>Národní park </a:t>
            </a:r>
            <a:r>
              <a:rPr lang="cs-CZ" u="sng" dirty="0" smtClean="0">
                <a:solidFill>
                  <a:srgbClr val="C00000"/>
                </a:solidFill>
              </a:rPr>
              <a:t>České Švýcarsko </a:t>
            </a:r>
            <a:r>
              <a:rPr lang="cs-CZ" dirty="0" smtClean="0"/>
              <a:t>– předmětem ochrany jsou unikátní pískovcové útvary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České Švýcarsko – </a:t>
            </a:r>
            <a:r>
              <a:rPr lang="cs-CZ" dirty="0" err="1" smtClean="0">
                <a:solidFill>
                  <a:srgbClr val="C00000"/>
                </a:solidFill>
              </a:rPr>
              <a:t>Pravčická</a:t>
            </a:r>
            <a:r>
              <a:rPr lang="cs-CZ" dirty="0" smtClean="0">
                <a:solidFill>
                  <a:srgbClr val="C00000"/>
                </a:solidFill>
              </a:rPr>
              <a:t> brána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1029" name="Picture 5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30892" y="1554163"/>
            <a:ext cx="6034616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Národní park - </a:t>
            </a:r>
            <a:r>
              <a:rPr lang="cs-CZ" dirty="0" smtClean="0">
                <a:solidFill>
                  <a:srgbClr val="C00000"/>
                </a:solidFill>
              </a:rPr>
              <a:t>České Švýcarsko 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2052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30892" y="1554163"/>
            <a:ext cx="6034616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Vodstvo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Hlavní řekou je </a:t>
            </a:r>
            <a:r>
              <a:rPr lang="cs-CZ" b="1" u="sng" dirty="0" smtClean="0">
                <a:solidFill>
                  <a:srgbClr val="0070C0"/>
                </a:solidFill>
              </a:rPr>
              <a:t>Labe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a jeho přítoky:</a:t>
            </a:r>
          </a:p>
          <a:p>
            <a:pPr>
              <a:buNone/>
            </a:pPr>
            <a:r>
              <a:rPr lang="cs-CZ" dirty="0" smtClean="0">
                <a:solidFill>
                  <a:schemeClr val="tx1"/>
                </a:solidFill>
              </a:rPr>
              <a:t>			</a:t>
            </a:r>
            <a:r>
              <a:rPr lang="cs-CZ" u="sng" dirty="0" smtClean="0">
                <a:solidFill>
                  <a:srgbClr val="0070C0"/>
                </a:solidFill>
              </a:rPr>
              <a:t>Ohře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- </a:t>
            </a:r>
            <a:r>
              <a:rPr lang="cs-CZ" dirty="0" smtClean="0">
                <a:solidFill>
                  <a:srgbClr val="7030A0"/>
                </a:solidFill>
              </a:rPr>
              <a:t>vodní nádrž u </a:t>
            </a:r>
            <a:r>
              <a:rPr lang="cs-CZ" dirty="0" err="1" smtClean="0">
                <a:solidFill>
                  <a:srgbClr val="7030A0"/>
                </a:solidFill>
              </a:rPr>
              <a:t>Nechranic</a:t>
            </a:r>
            <a:endParaRPr lang="cs-CZ" dirty="0" smtClean="0">
              <a:solidFill>
                <a:srgbClr val="7030A0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rgbClr val="0070C0"/>
                </a:solidFill>
              </a:rPr>
              <a:t>			</a:t>
            </a:r>
            <a:r>
              <a:rPr lang="cs-CZ" u="sng" dirty="0" smtClean="0">
                <a:solidFill>
                  <a:srgbClr val="0070C0"/>
                </a:solidFill>
              </a:rPr>
              <a:t>Bílina</a:t>
            </a:r>
          </a:p>
          <a:p>
            <a:pPr>
              <a:buNone/>
            </a:pPr>
            <a:r>
              <a:rPr lang="cs-CZ" dirty="0" smtClean="0">
                <a:solidFill>
                  <a:srgbClr val="0070C0"/>
                </a:solidFill>
              </a:rPr>
              <a:t>			</a:t>
            </a:r>
            <a:r>
              <a:rPr lang="cs-CZ" u="sng" dirty="0" err="1" smtClean="0">
                <a:solidFill>
                  <a:srgbClr val="0070C0"/>
                </a:solidFill>
              </a:rPr>
              <a:t>Ploučnice</a:t>
            </a:r>
            <a:r>
              <a:rPr lang="cs-CZ" dirty="0" smtClean="0">
                <a:solidFill>
                  <a:srgbClr val="0070C0"/>
                </a:solidFill>
              </a:rPr>
              <a:t>  </a:t>
            </a:r>
          </a:p>
          <a:p>
            <a:r>
              <a:rPr lang="cs-CZ" dirty="0" smtClean="0">
                <a:solidFill>
                  <a:srgbClr val="7030A0"/>
                </a:solidFill>
                <a:hlinkClick r:id="rId2"/>
              </a:rPr>
              <a:t>Máchovo jezero </a:t>
            </a:r>
            <a:r>
              <a:rPr lang="cs-CZ" dirty="0" smtClean="0">
                <a:solidFill>
                  <a:schemeClr val="tx1"/>
                </a:solidFill>
              </a:rPr>
              <a:t>u Doks ( 3. největší český rybník mimo jižní Čechy), leží na přítoku řeky </a:t>
            </a:r>
            <a:r>
              <a:rPr lang="cs-CZ" dirty="0" err="1" smtClean="0">
                <a:solidFill>
                  <a:srgbClr val="0070C0"/>
                </a:solidFill>
              </a:rPr>
              <a:t>Ploučnice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Další řekou je </a:t>
            </a:r>
            <a:r>
              <a:rPr lang="cs-CZ" u="sng" dirty="0" smtClean="0">
                <a:solidFill>
                  <a:srgbClr val="0070C0"/>
                </a:solidFill>
              </a:rPr>
              <a:t>Nisa</a:t>
            </a:r>
            <a:r>
              <a:rPr lang="cs-CZ" dirty="0" smtClean="0">
                <a:solidFill>
                  <a:srgbClr val="0070C0"/>
                </a:solidFill>
              </a:rPr>
              <a:t> - </a:t>
            </a:r>
            <a:r>
              <a:rPr lang="cs-CZ" dirty="0" smtClean="0">
                <a:solidFill>
                  <a:schemeClr val="tx1"/>
                </a:solidFill>
              </a:rPr>
              <a:t>teče na sever do Polska</a:t>
            </a:r>
            <a:endParaRPr lang="cs-CZ" dirty="0">
              <a:solidFill>
                <a:srgbClr val="0070C0"/>
              </a:solidFill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Podnebí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Podnebí v pánvích </a:t>
            </a:r>
            <a:r>
              <a:rPr lang="cs-CZ" dirty="0" smtClean="0"/>
              <a:t>pod horami je teplejší než ve vyšších polohách</a:t>
            </a:r>
          </a:p>
          <a:p>
            <a:r>
              <a:rPr lang="cs-CZ" dirty="0" smtClean="0"/>
              <a:t>Při bezvětří v chladných dnech je to naopak -vzniká </a:t>
            </a:r>
            <a:r>
              <a:rPr lang="cs-CZ" dirty="0" smtClean="0">
                <a:solidFill>
                  <a:srgbClr val="00B050"/>
                </a:solidFill>
              </a:rPr>
              <a:t>inverze</a:t>
            </a:r>
            <a:r>
              <a:rPr lang="cs-CZ" dirty="0" smtClean="0"/>
              <a:t> – hromadí se </a:t>
            </a:r>
            <a:r>
              <a:rPr lang="cs-CZ" dirty="0" smtClean="0">
                <a:solidFill>
                  <a:srgbClr val="00B050"/>
                </a:solidFill>
              </a:rPr>
              <a:t>smog </a:t>
            </a:r>
            <a:r>
              <a:rPr lang="cs-CZ" dirty="0" smtClean="0">
                <a:solidFill>
                  <a:schemeClr val="tx1"/>
                </a:solidFill>
              </a:rPr>
              <a:t>(směs mlhy, prachu a kouřových </a:t>
            </a:r>
            <a:r>
              <a:rPr lang="cs-CZ" dirty="0" err="1" smtClean="0">
                <a:solidFill>
                  <a:schemeClr val="tx1"/>
                </a:solidFill>
              </a:rPr>
              <a:t>splodin</a:t>
            </a:r>
            <a:r>
              <a:rPr lang="cs-CZ" dirty="0" smtClean="0">
                <a:solidFill>
                  <a:schemeClr val="tx1"/>
                </a:solidFill>
              </a:rPr>
              <a:t>)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Nejsušší oblast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republiky leží v okolí </a:t>
            </a:r>
            <a:r>
              <a:rPr lang="cs-CZ" dirty="0" smtClean="0">
                <a:solidFill>
                  <a:srgbClr val="FF0000"/>
                </a:solidFill>
              </a:rPr>
              <a:t>Žatce </a:t>
            </a:r>
            <a:r>
              <a:rPr lang="cs-CZ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–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příznivé podnebí a vhodná půda </a:t>
            </a:r>
          </a:p>
          <a:p>
            <a:pPr>
              <a:buNone/>
            </a:pPr>
            <a:r>
              <a:rPr lang="cs-CZ" smtClean="0">
                <a:solidFill>
                  <a:schemeClr val="accent6">
                    <a:lumMod val="75000"/>
                  </a:schemeClr>
                </a:solidFill>
              </a:rPr>
              <a:t>	pro </a:t>
            </a:r>
            <a:r>
              <a:rPr lang="cs-CZ" dirty="0" smtClean="0">
                <a:solidFill>
                  <a:srgbClr val="00B050"/>
                </a:solidFill>
              </a:rPr>
              <a:t>pěstování chmele</a:t>
            </a:r>
            <a:endParaRPr lang="cs-CZ" dirty="0">
              <a:solidFill>
                <a:srgbClr val="00B050"/>
              </a:solidFill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PHDR.CHALUPA, Petr, CSc. </a:t>
            </a:r>
            <a:r>
              <a:rPr lang="cs-CZ" i="1" dirty="0" smtClean="0"/>
              <a:t>Vlastivěda</a:t>
            </a:r>
            <a:r>
              <a:rPr lang="cs-CZ" dirty="0" smtClean="0"/>
              <a:t>: </a:t>
            </a:r>
            <a:r>
              <a:rPr lang="cs-CZ" i="1" dirty="0" smtClean="0"/>
              <a:t>Putování po České republice</a:t>
            </a:r>
            <a:r>
              <a:rPr lang="cs-CZ" dirty="0" smtClean="0"/>
              <a:t>. </a:t>
            </a:r>
            <a:r>
              <a:rPr lang="cs-CZ" dirty="0" err="1" smtClean="0"/>
              <a:t>Vyd</a:t>
            </a:r>
            <a:r>
              <a:rPr lang="cs-CZ" dirty="0" smtClean="0"/>
              <a:t>. 2. </a:t>
            </a:r>
            <a:r>
              <a:rPr lang="cs-CZ" dirty="0" err="1" smtClean="0"/>
              <a:t>Všeň</a:t>
            </a:r>
            <a:r>
              <a:rPr lang="cs-CZ" dirty="0" smtClean="0"/>
              <a:t>: Alter, 1998c1996, 62 s. ISBN 80-857-7591-3.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hlinkClick r:id="rId3"/>
              </a:rPr>
              <a:t>http://microsoft.com</a:t>
            </a: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Foto - archiv autorky</a:t>
            </a:r>
          </a:p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1722</TotalTime>
  <Words>320</Words>
  <Application>Microsoft Office PowerPoint</Application>
  <PresentationFormat>Předvádění na obrazovce (4:3)</PresentationFormat>
  <Paragraphs>57</Paragraphs>
  <Slides>21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Cesta</vt:lpstr>
      <vt:lpstr>Snímek 1</vt:lpstr>
      <vt:lpstr>ANOTACE</vt:lpstr>
      <vt:lpstr>Mapa ČR</vt:lpstr>
      <vt:lpstr>Krajina</vt:lpstr>
      <vt:lpstr>České středohoří - pohled z Milešovky</vt:lpstr>
      <vt:lpstr>Milešovka – na vrcholu  meteorologická stanice</vt:lpstr>
      <vt:lpstr>Milešovka vrchol</vt:lpstr>
      <vt:lpstr>Popis krajiny</vt:lpstr>
      <vt:lpstr>Pohled na lužické hory </vt:lpstr>
      <vt:lpstr>Lužické hory - nová výsadba</vt:lpstr>
      <vt:lpstr>Kopec Radobýl - sopečného původu</vt:lpstr>
      <vt:lpstr>Radobýl – čedičové vrstvy</vt:lpstr>
      <vt:lpstr>Krajina mezi městy – Ústí nad labem, teplicemi, Mostem a chomutovem</vt:lpstr>
      <vt:lpstr>Postižená oblast- na obzoru Krušné Hory</vt:lpstr>
      <vt:lpstr>Krajina u ústí nad labem</vt:lpstr>
      <vt:lpstr>Krušnohorská pahorkatina</vt:lpstr>
      <vt:lpstr>České Švýcarsko – Pravčická brána</vt:lpstr>
      <vt:lpstr>Národní park - České Švýcarsko </vt:lpstr>
      <vt:lpstr>Vodstvo</vt:lpstr>
      <vt:lpstr>Podnebí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Alena</dc:creator>
  <cp:lastModifiedBy>Alena</cp:lastModifiedBy>
  <cp:revision>95</cp:revision>
  <dcterms:created xsi:type="dcterms:W3CDTF">2012-02-08T22:21:22Z</dcterms:created>
  <dcterms:modified xsi:type="dcterms:W3CDTF">2012-05-22T20:23:52Z</dcterms:modified>
</cp:coreProperties>
</file>