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F9786-C68C-42F9-86A6-2C3EDA5C6A2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FC9A80-73D7-4760-AB65-F6F75C49C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8EB7B-85F5-4EDD-9963-27D9B0A306C0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5ED08A-3574-415C-934F-125BA9C2E0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86809-B3EC-4264-BA8C-CB9282C9D0E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B80FC-9192-4F7D-A974-79A8FF172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17071-A044-4745-8B91-38F6AF7E076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313D7-0609-477E-BC3B-884E4541E0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09659-E864-4C68-874C-68D434F3210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5ED0F4-A515-4948-8853-83D38419E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BCE2E-1211-4D7A-AC1A-18286022436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6F4FD-D2BF-4E81-AB33-D8C557F079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D31AF-25A5-4E9D-9F56-F851BCC5882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B005BE-FDB2-478F-8530-C18A1BE53C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DE842-6793-4583-A53D-1C3604A5C883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7CCE1B-9D79-4C99-B5D7-2353CE8D2A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B3920-FC10-49BF-8091-87151833809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89883-FD1C-4FB7-87FC-4BC36832BE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937885-14AF-41CA-9720-83317B877C8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FA6CC-E4E8-4A70-825D-28D42D5F8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D1937-C59F-40C4-B2C4-CAF6CA0022A1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9EC19-031D-41EB-A3A2-83BA15DAB4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02C07E-E791-4298-B945-6E6A7956236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D4AEC5-6F5E-4B79-A3CC-4DA9F5C96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69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71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Soubor:PA6-PA66.pn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Polyester_40x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lyethylen" TargetMode="External"/><Relationship Id="rId2" Type="http://schemas.openxmlformats.org/officeDocument/2006/relationships/hyperlink" Target="http://cs.wikipedia.org/wiki/Polymerace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lypropylen" TargetMode="External"/><Relationship Id="rId2" Type="http://schemas.openxmlformats.org/officeDocument/2006/relationships/hyperlink" Target="http://cs.wikipedia.org/wiki/Polymer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Polystyren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lyesterov%C3%A1_vl%C3%A1kna" TargetMode="External"/><Relationship Id="rId2" Type="http://schemas.openxmlformats.org/officeDocument/2006/relationships/hyperlink" Target="http://cs.wikipedia.org/wiki/Polyamidov%C3%A1_vl%C3%A1kn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Nanovl%C3%A1k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479742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Název DUMu:  VY_52_INOVACE_28_3_PLASTY A SYNTETICKÁ VLÁKNA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Číslo skupiny:  1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Autor: Ing. Stanislava Kolářová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Vzdělávací oblast/Předmět/Téma: ČLOVĚK A PŘÍRODA / CHEMIE / LÁTKY „STVOŘENÉ“ ČLOVĚKEM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Druh učebního materiálu: PREZENTACE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Metodický list:	 NE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Anotace: Prezentace slouží jako opakování a prohloubení probraného tématu, součástí prezentace je dělení a využití plastů a syntetických vláken a výčet vlastností jednotlivých plastů a syntetických vláken.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Ověřeno ve třídě: 9.A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>
              <a:solidFill>
                <a:schemeClr val="accent2"/>
              </a:solidFill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Datum ověření: 20.4. 2012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800" smtClean="0"/>
          </a:p>
          <a:p>
            <a:pPr>
              <a:lnSpc>
                <a:spcPct val="80000"/>
              </a:lnSpc>
              <a:buFontTx/>
              <a:buNone/>
            </a:pPr>
            <a:endParaRPr lang="cs-CZ" sz="80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Datum:	  20.4. 2012		Podpis: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Plasty a syntetická vlákna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764704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/>
              <a:t>Plasty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82441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makromolekulární organické látky synteticky (uměle) vyrobené člověkem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tvořeny makromolekulami (molekuly o velké molární hmotnosti a s několika sty až tisíci atomy)</a:t>
            </a:r>
            <a:endParaRPr lang="cs-CZ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92696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vznik plastů: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0" y="1412875"/>
            <a:ext cx="82804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b="1" smtClean="0"/>
              <a:t>polymerací </a:t>
            </a:r>
            <a:r>
              <a:rPr lang="cs-CZ" smtClean="0"/>
              <a:t>-&gt; z malých molekul výchozích látek vznikají velké molekuly produktu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			nCH</a:t>
            </a:r>
            <a:r>
              <a:rPr lang="cs-CZ" baseline="-25000" smtClean="0"/>
              <a:t>2</a:t>
            </a:r>
            <a:r>
              <a:rPr lang="cs-CZ" smtClean="0"/>
              <a:t>=CH</a:t>
            </a:r>
            <a:r>
              <a:rPr lang="cs-CZ" baseline="-25000" smtClean="0"/>
              <a:t>2</a:t>
            </a:r>
            <a:r>
              <a:rPr lang="cs-CZ" smtClean="0"/>
              <a:t>   --&gt;    [ CH</a:t>
            </a:r>
            <a:r>
              <a:rPr lang="cs-CZ" baseline="-25000" smtClean="0"/>
              <a:t>2</a:t>
            </a:r>
            <a:r>
              <a:rPr lang="cs-CZ" smtClean="0"/>
              <a:t>-CH</a:t>
            </a:r>
            <a:r>
              <a:rPr lang="cs-CZ" baseline="-25000" smtClean="0"/>
              <a:t>2</a:t>
            </a:r>
            <a:r>
              <a:rPr lang="cs-CZ" smtClean="0"/>
              <a:t>]</a:t>
            </a:r>
            <a:r>
              <a:rPr lang="cs-CZ" baseline="-25000" smtClean="0"/>
              <a:t>n</a:t>
            </a:r>
            <a:r>
              <a:rPr lang="cs-CZ" smtClean="0"/>
              <a:t>   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…hranaté závorky ve vzorci označují opakující se úsek</a:t>
            </a:r>
            <a:endParaRPr lang="cs-CZ" u="sng" smtClean="0"/>
          </a:p>
          <a:p>
            <a:endParaRPr lang="cs-CZ" smtClean="0"/>
          </a:p>
        </p:txBody>
      </p:sp>
      <p:cxnSp>
        <p:nvCxnSpPr>
          <p:cNvPr id="5" name="Přímá spojovací čára 4"/>
          <p:cNvCxnSpPr/>
          <p:nvPr/>
        </p:nvCxnSpPr>
        <p:spPr>
          <a:xfrm flipH="1">
            <a:off x="5148263" y="4149725"/>
            <a:ext cx="21590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6875463" y="4149725"/>
            <a:ext cx="217487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205038"/>
            <a:ext cx="9128125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Obdélník 4"/>
          <p:cNvSpPr>
            <a:spLocks noChangeArrowheads="1"/>
          </p:cNvSpPr>
          <p:nvPr/>
        </p:nvSpPr>
        <p:spPr bwMode="auto">
          <a:xfrm>
            <a:off x="755650" y="5084763"/>
            <a:ext cx="77041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Franklin Gothic Book"/>
              </a:rPr>
              <a:t>Příklad polykondenzace. Karboxylové skupiny a aminoskupiny monomerů reagují za tvorby polyamidu, uvolňuje se voda.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u="sng" smtClean="0"/>
              <a:t>zástupci: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Polyethylen (PE)</a:t>
            </a:r>
          </a:p>
          <a:p>
            <a:pPr>
              <a:buFontTx/>
              <a:buNone/>
            </a:pPr>
            <a:endParaRPr lang="cs-CZ" b="1" smtClean="0"/>
          </a:p>
          <a:p>
            <a:r>
              <a:rPr lang="cs-CZ" b="1" smtClean="0"/>
              <a:t>Polypropylen (PP)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r>
              <a:rPr lang="cs-CZ" b="1" smtClean="0"/>
              <a:t>Polyvinylchlorid (PVC)</a:t>
            </a:r>
          </a:p>
          <a:p>
            <a:pPr>
              <a:buFontTx/>
              <a:buNone/>
            </a:pPr>
            <a:endParaRPr lang="cs-CZ" b="1" smtClean="0"/>
          </a:p>
          <a:p>
            <a:r>
              <a:rPr lang="cs-CZ" b="1" smtClean="0"/>
              <a:t>Polystyren (PS)</a:t>
            </a:r>
          </a:p>
          <a:p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err="1" smtClean="0"/>
              <a:t>Polyethylen</a:t>
            </a:r>
            <a:r>
              <a:rPr lang="cs-CZ" b="1" dirty="0" smtClean="0"/>
              <a:t> (PE)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2332038"/>
            <a:ext cx="8686800" cy="4525962"/>
          </a:xfrm>
        </p:spPr>
        <p:txBody>
          <a:bodyPr/>
          <a:lstStyle/>
          <a:p>
            <a:r>
              <a:rPr lang="cs-CZ" smtClean="0"/>
              <a:t>pevný, odolný proti vodě, chemikáliím a mrazu, výborný elektroizolátor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zahříváním měkne, dá se tvarovat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</p:txBody>
      </p:sp>
      <p:pic>
        <p:nvPicPr>
          <p:cNvPr id="1945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35825" y="188913"/>
            <a:ext cx="1547813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použití </a:t>
            </a:r>
            <a:r>
              <a:rPr lang="cs-CZ" dirty="0" err="1" smtClean="0"/>
              <a:t>polyethylenu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250825" y="2332038"/>
            <a:ext cx="8686800" cy="4525962"/>
          </a:xfrm>
        </p:spPr>
        <p:txBody>
          <a:bodyPr/>
          <a:lstStyle/>
          <a:p>
            <a:r>
              <a:rPr lang="cs-CZ" smtClean="0"/>
              <a:t>k výrobě vodoinstalatérských zařízení, hadice, sáčky, cedníky apod.</a:t>
            </a:r>
          </a:p>
        </p:txBody>
      </p:sp>
      <p:pic>
        <p:nvPicPr>
          <p:cNvPr id="20483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4076700"/>
            <a:ext cx="2716213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4292600"/>
            <a:ext cx="2386013" cy="178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04025" y="4076700"/>
            <a:ext cx="2152650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01612" y="411163"/>
            <a:ext cx="8686801" cy="838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Polyvinylchlorid (PVC)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554163"/>
            <a:ext cx="8686800" cy="5303837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b="1" smtClean="0"/>
              <a:t>	</a:t>
            </a:r>
            <a:r>
              <a:rPr lang="cs-CZ" sz="3000" smtClean="0"/>
              <a:t>nCH</a:t>
            </a:r>
            <a:r>
              <a:rPr lang="cs-CZ" sz="3000" baseline="-25000" smtClean="0"/>
              <a:t>2</a:t>
            </a:r>
            <a:r>
              <a:rPr lang="cs-CZ" sz="3000" smtClean="0"/>
              <a:t>=CH  --&gt;      </a:t>
            </a:r>
            <a:r>
              <a:rPr lang="en-US" sz="3000" smtClean="0"/>
              <a:t>[CH</a:t>
            </a:r>
            <a:r>
              <a:rPr lang="en-US" sz="3000" baseline="-25000" smtClean="0"/>
              <a:t>2</a:t>
            </a:r>
            <a:r>
              <a:rPr lang="en-US" sz="3000" smtClean="0"/>
              <a:t>-</a:t>
            </a:r>
            <a:r>
              <a:rPr lang="cs-CZ" sz="3000" smtClean="0"/>
              <a:t> </a:t>
            </a:r>
            <a:r>
              <a:rPr lang="en-US" sz="3000" smtClean="0"/>
              <a:t>CH]</a:t>
            </a:r>
            <a:r>
              <a:rPr lang="en-US" sz="3000" baseline="-25000" smtClean="0"/>
              <a:t>n</a:t>
            </a:r>
            <a:r>
              <a:rPr lang="en-US" sz="3000" smtClean="0"/>
              <a:t> </a:t>
            </a:r>
            <a:r>
              <a:rPr lang="cs-CZ" sz="3000" smtClean="0"/>
              <a:t> 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1100" smtClean="0"/>
              <a:t>		  	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3000" smtClean="0"/>
              <a:t>		     Cl	                        Cl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 smtClean="0"/>
          </a:p>
          <a:p>
            <a:pPr>
              <a:lnSpc>
                <a:spcPct val="90000"/>
              </a:lnSpc>
            </a:pPr>
            <a:r>
              <a:rPr lang="cs-CZ" smtClean="0"/>
              <a:t>tvoří asi 30% světové produkce plastů značně odolný proti účinkům chemikálií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po zahřátí se snadno zpracovává lisováním do forem, dá se svářet teplým vzduchem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z="2800" smtClean="0"/>
          </a:p>
          <a:p>
            <a:pPr>
              <a:lnSpc>
                <a:spcPct val="90000"/>
              </a:lnSpc>
            </a:pPr>
            <a:endParaRPr lang="cs-CZ" sz="2800" smtClean="0"/>
          </a:p>
        </p:txBody>
      </p:sp>
      <p:cxnSp>
        <p:nvCxnSpPr>
          <p:cNvPr id="4" name="Přímá spojovací čára 3"/>
          <p:cNvCxnSpPr/>
          <p:nvPr/>
        </p:nvCxnSpPr>
        <p:spPr>
          <a:xfrm flipV="1">
            <a:off x="1908175" y="2060575"/>
            <a:ext cx="0" cy="144463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flipV="1">
            <a:off x="4859338" y="2060575"/>
            <a:ext cx="0" cy="144463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5292725" y="1844675"/>
            <a:ext cx="21590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H="1">
            <a:off x="3563938" y="1844675"/>
            <a:ext cx="217487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1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260350"/>
            <a:ext cx="1905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použití </a:t>
            </a:r>
            <a:r>
              <a:rPr lang="cs-CZ" dirty="0" err="1" smtClean="0"/>
              <a:t>pvc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323850" y="2133600"/>
            <a:ext cx="86868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/>
              <a:t>měkčený se používá k výrobě fólií,          podlahovin, ubrusů aj.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neměkčený k výrobě nádrží, částí nábytku apod.</a:t>
            </a:r>
            <a:endParaRPr lang="cs-CZ" b="1" smtClean="0"/>
          </a:p>
          <a:p>
            <a:endParaRPr lang="cs-CZ" smtClean="0"/>
          </a:p>
        </p:txBody>
      </p:sp>
      <p:pic>
        <p:nvPicPr>
          <p:cNvPr id="22531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1484313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54625" y="4292600"/>
            <a:ext cx="3405188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/>
              <a:t>Polypropylen (PP)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565400"/>
            <a:ext cx="8686800" cy="4525963"/>
          </a:xfrm>
        </p:spPr>
        <p:txBody>
          <a:bodyPr/>
          <a:lstStyle/>
          <a:p>
            <a:r>
              <a:rPr lang="cs-CZ" smtClean="0"/>
              <a:t>vyrábí se polymerací propylenu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polypropylen (na rozdíl od PVC) při hoření neprodukuje tolik kouře  a žádné toxické halogenuhlovodíky, které by mohly za vysokých teplot přispět ke vzniku různých kyselin.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1628775"/>
            <a:ext cx="209550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188913"/>
            <a:ext cx="209550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použití polypropylenu: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323850" y="2133600"/>
            <a:ext cx="6283325" cy="4525963"/>
          </a:xfrm>
        </p:spPr>
        <p:txBody>
          <a:bodyPr/>
          <a:lstStyle/>
          <a:p>
            <a:r>
              <a:rPr lang="cs-CZ" smtClean="0"/>
              <a:t>k výrobě trubek, fólií a různých nádob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alternativa k PVC pro izolaci elektrických kabelů v málo větraných prostředích, především v tunelech.</a:t>
            </a:r>
            <a:endParaRPr lang="cs-CZ" b="1" smtClean="0"/>
          </a:p>
          <a:p>
            <a:endParaRPr lang="cs-CZ" smtClean="0"/>
          </a:p>
        </p:txBody>
      </p:sp>
      <p:pic>
        <p:nvPicPr>
          <p:cNvPr id="24579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62688" y="765175"/>
            <a:ext cx="2881312" cy="399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92696"/>
            <a:ext cx="8686800" cy="8382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/>
              <a:t>Polystyren (PS)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 smtClean="0"/>
          </a:p>
        </p:txBody>
      </p:sp>
      <p:sp>
        <p:nvSpPr>
          <p:cNvPr id="25602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2133600"/>
            <a:ext cx="8686800" cy="5303838"/>
          </a:xfrm>
        </p:spPr>
        <p:txBody>
          <a:bodyPr/>
          <a:lstStyle/>
          <a:p>
            <a:r>
              <a:rPr lang="cs-CZ" smtClean="0"/>
              <a:t>pevný, tvrdý, rozpustný v organických rozpouštědlech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dobrý tepelný a zvukový izolátor, dobře se barví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5603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188913"/>
            <a:ext cx="2638425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použití polyesteru:</a:t>
            </a:r>
            <a:endParaRPr lang="cs-CZ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výroba užitkových předmětů (dlaždice, kuchyňské potřeby aj.)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v lehčené (pěnové) formě se využívá              jako izolační a obalový materiál ve stavebnictví</a:t>
            </a:r>
          </a:p>
          <a:p>
            <a:endParaRPr lang="cs-CZ" smtClean="0"/>
          </a:p>
        </p:txBody>
      </p:sp>
      <p:pic>
        <p:nvPicPr>
          <p:cNvPr id="2662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4652963"/>
            <a:ext cx="2568575" cy="192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4652963"/>
            <a:ext cx="2960688" cy="197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syntetická vlákna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vyrábějí se průmyslově jako náhražka vláken přírodních (vlna, bavlna, hedvábí, len)</a:t>
            </a:r>
          </a:p>
          <a:p>
            <a:endParaRPr lang="cs-CZ" smtClean="0"/>
          </a:p>
          <a:p>
            <a:r>
              <a:rPr lang="cs-CZ" u="sng" smtClean="0"/>
              <a:t>dělení syntetických vláken:</a:t>
            </a:r>
          </a:p>
          <a:p>
            <a:pPr lvl="1"/>
            <a:r>
              <a:rPr lang="cs-CZ" smtClean="0"/>
              <a:t>polyamidová vlákna</a:t>
            </a:r>
          </a:p>
          <a:p>
            <a:pPr lvl="1"/>
            <a:r>
              <a:rPr lang="cs-CZ" smtClean="0"/>
              <a:t>polyesterová vlákna</a:t>
            </a:r>
          </a:p>
          <a:p>
            <a:pPr lvl="1"/>
            <a:r>
              <a:rPr lang="cs-CZ" smtClean="0"/>
              <a:t>nanovlákna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fontAlgn="auto">
              <a:spcAft>
                <a:spcPts val="0"/>
              </a:spcAft>
              <a:defRPr/>
            </a:pPr>
            <a:r>
              <a:rPr lang="cs-CZ" sz="3200" dirty="0">
                <a:solidFill>
                  <a:sysClr val="windowText" lastClr="000000"/>
                </a:solidFill>
              </a:rPr>
              <a:t>polyamidová vlákna</a:t>
            </a:r>
            <a:r>
              <a:rPr lang="cs-CZ" sz="1800" dirty="0">
                <a:solidFill>
                  <a:sysClr val="windowText" lastClr="000000"/>
                </a:solidFill>
              </a:rPr>
              <a:t/>
            </a:r>
            <a:br>
              <a:rPr lang="cs-CZ" sz="1800" dirty="0">
                <a:solidFill>
                  <a:sysClr val="windowText" lastClr="000000"/>
                </a:solidFill>
              </a:rPr>
            </a:br>
            <a:endParaRPr lang="cs-CZ" sz="1800" dirty="0">
              <a:solidFill>
                <a:sysClr val="windowText" lastClr="000000"/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vyrábí se z ropy</a:t>
            </a:r>
          </a:p>
          <a:p>
            <a:endParaRPr lang="cs-CZ" smtClean="0"/>
          </a:p>
          <a:p>
            <a:r>
              <a:rPr lang="cs-CZ" smtClean="0"/>
              <a:t>např. nylon, silon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použití k výrobě nemačkavých tkanin, punčoch, oděvů, dekoračních látek, koberců, lan, hadic, rybářských vlasců aj.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8675" name="Picture 2" descr="http://upload.wikimedia.org/wikipedia/commons/thumb/8/8c/PA6-PA66.png/250px-PA6-PA66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25900" y="1268413"/>
            <a:ext cx="4770438" cy="2957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výhody a nevýhody syntetických vláken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pevnější než vlákna vlněná či hedvábná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  <a:p>
            <a:r>
              <a:rPr lang="cs-CZ" smtClean="0"/>
              <a:t>nevýhodou nedostatečné propouštění vzduchu a vodní páry (mohou podporovat vznik různých kožních chorob)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polyesterová vlákna</a:t>
            </a:r>
            <a:endParaRPr lang="cs-CZ" dirty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obsahují makromolekuly, které jsou tvořeny ze vzájemně vázaných molekul esterů</a:t>
            </a:r>
          </a:p>
          <a:p>
            <a:endParaRPr lang="cs-CZ" smtClean="0"/>
          </a:p>
          <a:p>
            <a:r>
              <a:rPr lang="cs-CZ" smtClean="0"/>
              <a:t>spřádají se společně s přírodními vlákny</a:t>
            </a:r>
          </a:p>
          <a:p>
            <a:endParaRPr lang="cs-CZ" smtClean="0"/>
          </a:p>
          <a:p>
            <a:r>
              <a:rPr lang="cs-CZ" smtClean="0"/>
              <a:t>uplatnění a vlastnosti obdobné jako vlákna polyamidová</a:t>
            </a:r>
          </a:p>
        </p:txBody>
      </p:sp>
      <p:pic>
        <p:nvPicPr>
          <p:cNvPr id="30723" name="Picture 2" descr="http://upload.wikimedia.org/wikipedia/commons/thumb/1/13/Polyester_40x.JPG/200px-Polyester_40x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19925" y="188913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4" name="TextovéPole 5"/>
          <p:cNvSpPr txBox="1">
            <a:spLocks noChangeArrowheads="1"/>
          </p:cNvSpPr>
          <p:nvPr/>
        </p:nvSpPr>
        <p:spPr bwMode="auto">
          <a:xfrm>
            <a:off x="7164388" y="1628775"/>
            <a:ext cx="16716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400x zvětšeno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nanovlákna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303837"/>
          </a:xfrm>
        </p:spPr>
        <p:txBody>
          <a:bodyPr/>
          <a:lstStyle/>
          <a:p>
            <a:r>
              <a:rPr lang="cs-CZ" smtClean="0"/>
              <a:t>textilní výrobky s průměrem menším než 1µm = 1000 nanometrů (nm).</a:t>
            </a:r>
          </a:p>
          <a:p>
            <a:r>
              <a:rPr lang="cs-CZ" smtClean="0"/>
              <a:t>Jako surovina se dá (dosud) použít asi 50 syntetických a přírodních polymerů. </a:t>
            </a:r>
          </a:p>
          <a:p>
            <a:r>
              <a:rPr lang="cs-CZ" smtClean="0"/>
              <a:t>Nanovlákna bývají označována za materiály třetího tisíciletí, které mají přinést revoluci v medicíně, elektronice, automobilovém průmyslu, dále ve filtraci, v ochraně životního prostředí, nanokompozitech, energii a IT, ochranných pomůckách a bariérách.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5538"/>
            <a:ext cx="8686800" cy="5732462"/>
          </a:xfrm>
        </p:spPr>
        <p:txBody>
          <a:bodyPr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500" dirty="0" err="1" smtClean="0"/>
              <a:t>Nanovlákno</a:t>
            </a:r>
            <a:r>
              <a:rPr lang="cs-CZ" sz="3500" dirty="0" smtClean="0"/>
              <a:t> má tisícinásobně větší povrchovou plochu než např. </a:t>
            </a:r>
            <a:r>
              <a:rPr lang="cs-CZ" sz="3500" i="1" dirty="0" smtClean="0"/>
              <a:t>mikrovlákno</a:t>
            </a:r>
            <a:r>
              <a:rPr lang="cs-CZ" sz="3500" dirty="0" smtClean="0"/>
              <a:t>, vysokou porezitu a vynikající tuhost a houževnatost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35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500" dirty="0" smtClean="0"/>
              <a:t>první pokusy o výrobu </a:t>
            </a:r>
            <a:r>
              <a:rPr lang="cs-CZ" sz="3500" dirty="0" err="1" smtClean="0"/>
              <a:t>nanovlákna</a:t>
            </a:r>
            <a:r>
              <a:rPr lang="cs-CZ" sz="3500" dirty="0" smtClean="0"/>
              <a:t> začali v letech 1934- 1944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5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sz="3500" dirty="0" smtClean="0"/>
              <a:t>pokusy dále pokračovaly několik let na všechny badatele a jejich následníky úspěšně navázal tým profesora Oldřicha Jiráska z Technické univerzity v Liberci.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smtClean="0">
                <a:solidFill>
                  <a:srgbClr val="FF0000"/>
                </a:solidFill>
              </a:rPr>
              <a:t>jaké předměty bychom kolem sebe měli pokud by zmizeli vše vyrobené z ropy?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250825" y="1412875"/>
            <a:ext cx="8686800" cy="5303838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800" smtClean="0"/>
              <a:t>text (snímky č. 3, 4, 7, 9 – 18)</a:t>
            </a:r>
          </a:p>
          <a:p>
            <a:r>
              <a:rPr lang="cs-CZ" sz="1800" smtClean="0"/>
              <a:t>Beneš.P, Pumpr V., Banýr J. </a:t>
            </a:r>
            <a:r>
              <a:rPr lang="cs-CZ" sz="1800" i="1" smtClean="0"/>
              <a:t>Základy chemie 2.díl pro 2. stupeň základní školy, nižší ročníky víceletých gymnázií a střední školy. </a:t>
            </a:r>
            <a:r>
              <a:rPr lang="cs-CZ" sz="1800" smtClean="0"/>
              <a:t>Praha: Fortuna, 1999. 96 s. ISBN 80-7168-312-4 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1800" smtClean="0"/>
              <a:t>polymerace (snímek č.5)</a:t>
            </a:r>
          </a:p>
          <a:p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7 31. 1. 2005, last modifakated on 31. 3. 2012 </a:t>
            </a:r>
            <a:r>
              <a:rPr lang="en-US" sz="1800" smtClean="0"/>
              <a:t>[</a:t>
            </a:r>
            <a:r>
              <a:rPr lang="cs-CZ" sz="1800" smtClean="0"/>
              <a:t>cit.12.4.2012</a:t>
            </a:r>
            <a:r>
              <a:rPr lang="en-US" sz="1800" smtClean="0"/>
              <a:t>]</a:t>
            </a:r>
            <a:r>
              <a:rPr lang="cs-CZ" sz="1800" smtClean="0"/>
              <a:t>.Dostupné z WWW: </a:t>
            </a:r>
            <a:r>
              <a:rPr lang="cs-CZ" sz="1800" smtClean="0">
                <a:hlinkClick r:id="rId2"/>
              </a:rPr>
              <a:t>http://cs.wikipedia.org/wiki/Polymerace</a:t>
            </a:r>
            <a:endParaRPr lang="cs-CZ" sz="1800" smtClean="0"/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1800" smtClean="0"/>
              <a:t>polyethylen (snímky č. 7, 8). </a:t>
            </a:r>
          </a:p>
          <a:p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7. 1. 2007, last modifakated on 5. 3. 2012 </a:t>
            </a:r>
            <a:r>
              <a:rPr lang="en-US" sz="1800" smtClean="0"/>
              <a:t>[</a:t>
            </a:r>
            <a:r>
              <a:rPr lang="cs-CZ" sz="1800" smtClean="0"/>
              <a:t>cit.12.4.2012</a:t>
            </a:r>
            <a:r>
              <a:rPr lang="en-US" sz="1800" smtClean="0"/>
              <a:t>]]</a:t>
            </a:r>
            <a:r>
              <a:rPr lang="cs-CZ" sz="1800" smtClean="0"/>
              <a:t>.Dostupné z WWW: </a:t>
            </a:r>
            <a:r>
              <a:rPr lang="cs-CZ" sz="1800" smtClean="0">
                <a:hlinkClick r:id="rId3"/>
              </a:rPr>
              <a:t>http://cs.wikipedia.org/wiki/Polyethylen</a:t>
            </a:r>
            <a:endParaRPr lang="cs-CZ" sz="1800" smtClean="0"/>
          </a:p>
          <a:p>
            <a:pPr>
              <a:buFont typeface="Wingdings 2" pitchFamily="18" charset="2"/>
              <a:buNone/>
            </a:pPr>
            <a:endParaRPr lang="cs-CZ" sz="800" smtClean="0"/>
          </a:p>
          <a:p>
            <a:pPr>
              <a:buFont typeface="Wingdings 2" pitchFamily="18" charset="2"/>
              <a:buNone/>
            </a:pPr>
            <a:endParaRPr lang="cs-CZ" sz="1800" smtClean="0"/>
          </a:p>
          <a:p>
            <a:pPr>
              <a:buFont typeface="Wingdings 2" pitchFamily="18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8893175" cy="57324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000" smtClean="0"/>
              <a:t>PVC (snímky č. 9, 10). </a:t>
            </a:r>
          </a:p>
          <a:p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7. 10. 2005, last modifakated on 11. 4. 2012 </a:t>
            </a:r>
            <a:r>
              <a:rPr lang="en-US" sz="2000" smtClean="0"/>
              <a:t>[</a:t>
            </a:r>
            <a:r>
              <a:rPr lang="cs-CZ" sz="2000" smtClean="0"/>
              <a:t>cit.12.4.2012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2"/>
              </a:rPr>
              <a:t>http://cs.wikipedia.org/wiki/PVC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Polypropylen (snímky č. 11, 12). </a:t>
            </a:r>
          </a:p>
          <a:p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20. 1. 2007, last modifakated on 12. 2. 2012 </a:t>
            </a:r>
            <a:r>
              <a:rPr lang="en-US" sz="2000" smtClean="0"/>
              <a:t>[</a:t>
            </a:r>
            <a:r>
              <a:rPr lang="cs-CZ" sz="2000" smtClean="0"/>
              <a:t>cit.12.4.2012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3"/>
              </a:rPr>
              <a:t>http://cs.wikipedia.org/wiki/Polypropylen 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Polystyren (snímky č. 13,14 ). </a:t>
            </a:r>
          </a:p>
          <a:p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26. 11. 2005, last modifakated on 10. 2. 2012 </a:t>
            </a:r>
            <a:r>
              <a:rPr lang="en-US" sz="2000" smtClean="0"/>
              <a:t>[</a:t>
            </a:r>
            <a:r>
              <a:rPr lang="cs-CZ" sz="2000" smtClean="0"/>
              <a:t>cit.12.4.2012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4"/>
              </a:rPr>
              <a:t>http://cs.wikipedia.org/wiki/Polystyren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endParaRPr lang="cs-CZ" sz="80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686800" cy="530383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smtClean="0"/>
              <a:t>polyamidová vlákna (snímek –obr. Nylon 66, Nylon 6). 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3. 1. 2007, last modifakated on 11. 4. 2012</a:t>
            </a:r>
            <a:r>
              <a:rPr lang="en-US" sz="2000" smtClean="0"/>
              <a:t>[</a:t>
            </a:r>
            <a:r>
              <a:rPr lang="cs-CZ" sz="2000" smtClean="0"/>
              <a:t>cit.12.4.2012</a:t>
            </a:r>
            <a:r>
              <a:rPr lang="en-US" sz="2000" smtClean="0"/>
              <a:t>]]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2"/>
              </a:rPr>
              <a:t>http://cs.wikipedia.org/wiki/Polyamidov%C3%A1_vl%C3%A1kna</a:t>
            </a:r>
            <a:endParaRPr lang="cs-CZ" sz="2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smtClean="0"/>
              <a:t>polyesterová vlákna (snímek –obrázek vlákna). 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3. 1. 2007, last modifakated on 8. 2. 2012 </a:t>
            </a:r>
            <a:r>
              <a:rPr lang="en-US" sz="2000" smtClean="0"/>
              <a:t>[</a:t>
            </a:r>
            <a:r>
              <a:rPr lang="cs-CZ" sz="2000" smtClean="0"/>
              <a:t>cit.12.4.2012</a:t>
            </a:r>
            <a:r>
              <a:rPr lang="en-US" sz="2000" smtClean="0"/>
              <a:t>]]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3"/>
              </a:rPr>
              <a:t>http://cs.wikipedia.org/wiki/Polyesterov%C3%A1_vl%C3%A1kna</a:t>
            </a:r>
            <a:endParaRPr lang="cs-CZ" sz="2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smtClean="0"/>
              <a:t>text – nanovlákna (snímky č. 19, 20). </a:t>
            </a:r>
          </a:p>
          <a:p>
            <a:pPr>
              <a:lnSpc>
                <a:spcPct val="80000"/>
              </a:lnSpc>
            </a:pPr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1. 5. 2007, last modifakated on 17. 2. 2012 </a:t>
            </a:r>
            <a:r>
              <a:rPr lang="en-US" sz="2000" smtClean="0"/>
              <a:t>[</a:t>
            </a:r>
            <a:r>
              <a:rPr lang="cs-CZ" sz="2000" smtClean="0"/>
              <a:t>cit.12.4.2012</a:t>
            </a:r>
            <a:r>
              <a:rPr lang="en-US" sz="2000" smtClean="0"/>
              <a:t>]]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4"/>
              </a:rPr>
              <a:t>http://cs.wikipedia.org/wiki/Nanovl%C3%A1kna</a:t>
            </a:r>
            <a:endParaRPr lang="cs-CZ" sz="2000" smtClean="0"/>
          </a:p>
          <a:p>
            <a:pPr>
              <a:lnSpc>
                <a:spcPct val="80000"/>
              </a:lnSpc>
            </a:pPr>
            <a:endParaRPr lang="cs-CZ" sz="2000" smtClean="0"/>
          </a:p>
          <a:p>
            <a:pPr>
              <a:lnSpc>
                <a:spcPct val="80000"/>
              </a:lnSpc>
            </a:pPr>
            <a:r>
              <a:rPr lang="cs-CZ" sz="2000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9663</TotalTime>
  <Words>883</Words>
  <Application>Microsoft Office PowerPoint</Application>
  <PresentationFormat>Předvádění na obrazovce (4:3)</PresentationFormat>
  <Paragraphs>126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24</vt:i4>
      </vt:variant>
    </vt:vector>
  </HeadingPairs>
  <TitlesOfParts>
    <vt:vector size="38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polyamidová vlákna 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4</cp:revision>
  <dcterms:created xsi:type="dcterms:W3CDTF">2012-04-14T18:24:13Z</dcterms:created>
  <dcterms:modified xsi:type="dcterms:W3CDTF">2012-06-20T17:45:21Z</dcterms:modified>
</cp:coreProperties>
</file>