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7" r:id="rId5"/>
    <p:sldId id="258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5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420888"/>
            <a:ext cx="9144000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Výkon, příkon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644525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</a:endParaRP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Autor: Pavlína Čermáková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Vytvořeno v rámci v projektu „EU peníze školám“ 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705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123728" y="4437112"/>
            <a:ext cx="5112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VY_32_INOVACE_59_</a:t>
            </a:r>
            <a:r>
              <a:rPr lang="cs-CZ" dirty="0" err="1" smtClean="0"/>
              <a:t>Vykon</a:t>
            </a:r>
            <a:r>
              <a:rPr lang="cs-CZ" dirty="0" smtClean="0"/>
              <a:t>_</a:t>
            </a:r>
            <a:r>
              <a:rPr lang="cs-CZ" dirty="0" err="1" smtClean="0"/>
              <a:t>elektrickeho</a:t>
            </a:r>
            <a:r>
              <a:rPr lang="cs-CZ" dirty="0" smtClean="0"/>
              <a:t>_proudu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Šipka dolů 10"/>
          <p:cNvSpPr/>
          <p:nvPr/>
        </p:nvSpPr>
        <p:spPr>
          <a:xfrm>
            <a:off x="1331640" y="4005064"/>
            <a:ext cx="216024" cy="1080120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 vyvození závislosti výkonu elektrického proudu využijeme vodní analogii.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85293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čem závisí výkon, který můžeme získat z proudící vody?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19675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jakých místech se většinou staví vodní elektrárny?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628800"/>
            <a:ext cx="8028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tam, kde je velké množství proudící vody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204864"/>
            <a:ext cx="8028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tam, kde je velký výškový rozdíl hladin vody (přehrady)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501008"/>
            <a:ext cx="396044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na množství proudící vody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3573016"/>
            <a:ext cx="345638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na rozdílu výšek hladin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4171" y="2752686"/>
            <a:ext cx="6840760" cy="368533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414908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Analogie s výkonem elektrického proudu. Jeho velikost závisí na: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5157192"/>
            <a:ext cx="349188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na velikosti elektrického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proudu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Šipka dolů 13"/>
          <p:cNvSpPr/>
          <p:nvPr/>
        </p:nvSpPr>
        <p:spPr>
          <a:xfrm>
            <a:off x="6516216" y="4077072"/>
            <a:ext cx="216024" cy="1080120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5229200"/>
            <a:ext cx="349188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na velikosti elektrického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napětí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59855" y="6453336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" grpId="0" animBg="1"/>
      <p:bldP spid="3" grpId="0"/>
      <p:bldP spid="4" grpId="0"/>
      <p:bldP spid="5" grpId="0"/>
      <p:bldP spid="6" grpId="0"/>
      <p:bldP spid="7" grpId="0" animBg="1"/>
      <p:bldP spid="8" grpId="0" animBg="1"/>
      <p:bldP spid="10" grpId="0"/>
      <p:bldP spid="13" grpId="0" animBg="1"/>
      <p:bldP spid="14" grpId="0" animBg="1"/>
      <p:bldP spid="15" grpId="0" animBg="1"/>
      <p:bldP spid="9" grpId="0"/>
      <p:bldP spid="9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Označení „</a:t>
            </a:r>
            <a:r>
              <a:rPr lang="cs-CZ" sz="2800" b="1" dirty="0" smtClean="0"/>
              <a:t>výkon</a:t>
            </a:r>
            <a:r>
              <a:rPr lang="cs-CZ" sz="2800" dirty="0" smtClean="0"/>
              <a:t>“ je správné používat jen u zdrojů, které dodávají proud do spotřebiče.</a:t>
            </a:r>
            <a:endParaRPr lang="cs-CZ" sz="2800" dirty="0"/>
          </a:p>
        </p:txBody>
      </p:sp>
      <p:sp>
        <p:nvSpPr>
          <p:cNvPr id="3" name="Šipka doprava 2"/>
          <p:cNvSpPr/>
          <p:nvPr/>
        </p:nvSpPr>
        <p:spPr>
          <a:xfrm>
            <a:off x="1259632" y="1268760"/>
            <a:ext cx="648072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1124744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Výkon</a:t>
            </a:r>
            <a:r>
              <a:rPr lang="cs-CZ" sz="2800" dirty="0" smtClean="0">
                <a:solidFill>
                  <a:srgbClr val="FF0000"/>
                </a:solidFill>
              </a:rPr>
              <a:t> zdroje elektrického napětí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259632" y="1844824"/>
            <a:ext cx="648072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1700808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Výkon</a:t>
            </a:r>
            <a:r>
              <a:rPr lang="cs-CZ" sz="2800" dirty="0" smtClean="0">
                <a:solidFill>
                  <a:srgbClr val="FF0000"/>
                </a:solidFill>
              </a:rPr>
              <a:t> elektráren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34888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 spotřebiče se dodávaný výkon správně označuje jako </a:t>
            </a:r>
            <a:r>
              <a:rPr lang="cs-CZ" sz="2800" b="1" dirty="0" smtClean="0"/>
              <a:t>příkon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3645024"/>
            <a:ext cx="64807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Například u klasické žárovky je její světelný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výkon přibližně jen desetinou výkonu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elektrického proudu.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Většina elektrické energie se totiž přemění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na teplo.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  <p:bldP spid="6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Výkon el. proudu - výpočet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59" name="Skupina 58"/>
          <p:cNvGrpSpPr/>
          <p:nvPr/>
        </p:nvGrpSpPr>
        <p:grpSpPr>
          <a:xfrm>
            <a:off x="1643042" y="4500570"/>
            <a:ext cx="3000966" cy="2096782"/>
            <a:chOff x="1643042" y="4500570"/>
            <a:chExt cx="2857520" cy="2000264"/>
          </a:xfrm>
        </p:grpSpPr>
        <p:cxnSp>
          <p:nvCxnSpPr>
            <p:cNvPr id="34" name="Přímá spojovací čára 33"/>
            <p:cNvCxnSpPr/>
            <p:nvPr/>
          </p:nvCxnSpPr>
          <p:spPr>
            <a:xfrm rot="5400000" flipH="1" flipV="1">
              <a:off x="1357290" y="4786322"/>
              <a:ext cx="2000264" cy="142876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/>
            <p:nvPr/>
          </p:nvCxnSpPr>
          <p:spPr>
            <a:xfrm rot="16200000" flipH="1">
              <a:off x="2786050" y="4786322"/>
              <a:ext cx="2000264" cy="142876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>
              <a:off x="1643042" y="6500834"/>
              <a:ext cx="285752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>
              <a:off x="2357422" y="5715016"/>
              <a:ext cx="142876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1" name="TextovéPole 40"/>
            <p:cNvSpPr txBox="1"/>
            <p:nvPr/>
          </p:nvSpPr>
          <p:spPr>
            <a:xfrm>
              <a:off x="2915816" y="5013176"/>
              <a:ext cx="3571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P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571736" y="5786454"/>
              <a:ext cx="3571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U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214678" y="5786454"/>
              <a:ext cx="3571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I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2987824" y="5733256"/>
              <a:ext cx="21431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.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46" name="Přímá spojovací šipka 45"/>
          <p:cNvCxnSpPr/>
          <p:nvPr/>
        </p:nvCxnSpPr>
        <p:spPr>
          <a:xfrm>
            <a:off x="4929190" y="500063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6000760" y="4786322"/>
            <a:ext cx="803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r>
              <a:rPr lang="cs-CZ" dirty="0" smtClean="0"/>
              <a:t> </a:t>
            </a:r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grpSp>
        <p:nvGrpSpPr>
          <p:cNvPr id="60" name="Skupina 59"/>
          <p:cNvGrpSpPr/>
          <p:nvPr/>
        </p:nvGrpSpPr>
        <p:grpSpPr>
          <a:xfrm>
            <a:off x="6732240" y="4581128"/>
            <a:ext cx="428628" cy="951848"/>
            <a:chOff x="6500826" y="4572008"/>
            <a:chExt cx="428628" cy="951848"/>
          </a:xfrm>
        </p:grpSpPr>
        <p:sp>
          <p:nvSpPr>
            <p:cNvPr id="49" name="TextovéPole 48"/>
            <p:cNvSpPr txBox="1"/>
            <p:nvPr/>
          </p:nvSpPr>
          <p:spPr>
            <a:xfrm>
              <a:off x="6500826" y="4572008"/>
              <a:ext cx="4286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</a:t>
              </a:r>
              <a:endParaRPr lang="cs-CZ" sz="2800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6500826" y="5000636"/>
              <a:ext cx="4286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  <p:cxnSp>
          <p:nvCxnSpPr>
            <p:cNvPr id="52" name="Přímá spojovací čára 51"/>
            <p:cNvCxnSpPr/>
            <p:nvPr/>
          </p:nvCxnSpPr>
          <p:spPr>
            <a:xfrm>
              <a:off x="6500826" y="5000636"/>
              <a:ext cx="28575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54" name="Přímá spojovací šipka 53"/>
          <p:cNvCxnSpPr/>
          <p:nvPr/>
        </p:nvCxnSpPr>
        <p:spPr>
          <a:xfrm>
            <a:off x="4929190" y="5929330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6000760" y="5715016"/>
            <a:ext cx="659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</a:t>
            </a:r>
            <a:endParaRPr lang="cs-CZ" sz="2800" dirty="0"/>
          </a:p>
        </p:txBody>
      </p:sp>
      <p:grpSp>
        <p:nvGrpSpPr>
          <p:cNvPr id="61" name="Skupina 60"/>
          <p:cNvGrpSpPr/>
          <p:nvPr/>
        </p:nvGrpSpPr>
        <p:grpSpPr>
          <a:xfrm>
            <a:off x="6588224" y="5589240"/>
            <a:ext cx="500066" cy="1023286"/>
            <a:chOff x="6357950" y="5500702"/>
            <a:chExt cx="500066" cy="1023286"/>
          </a:xfrm>
        </p:grpSpPr>
        <p:sp>
          <p:nvSpPr>
            <p:cNvPr id="56" name="TextovéPole 55"/>
            <p:cNvSpPr txBox="1"/>
            <p:nvPr/>
          </p:nvSpPr>
          <p:spPr>
            <a:xfrm>
              <a:off x="6357950" y="5500702"/>
              <a:ext cx="4286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</a:t>
              </a:r>
              <a:endParaRPr lang="cs-CZ" sz="2800" dirty="0"/>
            </a:p>
          </p:txBody>
        </p:sp>
        <p:cxnSp>
          <p:nvCxnSpPr>
            <p:cNvPr id="57" name="Přímá spojovací čára 56"/>
            <p:cNvCxnSpPr/>
            <p:nvPr/>
          </p:nvCxnSpPr>
          <p:spPr>
            <a:xfrm>
              <a:off x="6357950" y="5929330"/>
              <a:ext cx="28575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58" name="TextovéPole 57"/>
            <p:cNvSpPr txBox="1"/>
            <p:nvPr/>
          </p:nvSpPr>
          <p:spPr>
            <a:xfrm>
              <a:off x="6357950" y="6000768"/>
              <a:ext cx="50006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U  </a:t>
              </a:r>
              <a:endParaRPr lang="cs-CZ" sz="2800" dirty="0"/>
            </a:p>
          </p:txBody>
        </p:sp>
      </p:grpSp>
      <p:sp>
        <p:nvSpPr>
          <p:cNvPr id="47" name="TextovéPole 46"/>
          <p:cNvSpPr txBox="1"/>
          <p:nvPr/>
        </p:nvSpPr>
        <p:spPr>
          <a:xfrm>
            <a:off x="0" y="7647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Značka: </a:t>
            </a:r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0" y="134076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Jednotka: </a:t>
            </a:r>
            <a:r>
              <a:rPr lang="cs-CZ" sz="2800" b="1" dirty="0" smtClean="0"/>
              <a:t>W </a:t>
            </a:r>
            <a:r>
              <a:rPr lang="cs-CZ" sz="2800" dirty="0" smtClean="0"/>
              <a:t>(watt)</a:t>
            </a:r>
            <a:endParaRPr lang="cs-CZ" sz="2800" b="1" dirty="0"/>
          </a:p>
        </p:txBody>
      </p:sp>
      <p:grpSp>
        <p:nvGrpSpPr>
          <p:cNvPr id="71" name="Skupina 70"/>
          <p:cNvGrpSpPr/>
          <p:nvPr/>
        </p:nvGrpSpPr>
        <p:grpSpPr>
          <a:xfrm>
            <a:off x="971600" y="1556792"/>
            <a:ext cx="1872208" cy="1728192"/>
            <a:chOff x="1021415" y="1026579"/>
            <a:chExt cx="1872208" cy="1728192"/>
          </a:xfrm>
        </p:grpSpPr>
        <p:sp>
          <p:nvSpPr>
            <p:cNvPr id="62" name="Oblouk 61"/>
            <p:cNvSpPr/>
            <p:nvPr/>
          </p:nvSpPr>
          <p:spPr>
            <a:xfrm rot="8233860">
              <a:off x="1021415" y="1026579"/>
              <a:ext cx="1872208" cy="1728192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4" name="Přímá spojovací čára 63"/>
            <p:cNvCxnSpPr>
              <a:stCxn id="62" idx="0"/>
            </p:cNvCxnSpPr>
            <p:nvPr/>
          </p:nvCxnSpPr>
          <p:spPr>
            <a:xfrm flipH="1" flipV="1">
              <a:off x="2339752" y="2492896"/>
              <a:ext cx="204526" cy="3211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 rot="5400000" flipH="1" flipV="1">
              <a:off x="2411760" y="2564904"/>
              <a:ext cx="216024" cy="72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" name="Obdélník 71"/>
          <p:cNvSpPr/>
          <p:nvPr/>
        </p:nvSpPr>
        <p:spPr>
          <a:xfrm>
            <a:off x="755576" y="2492896"/>
            <a:ext cx="8162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G</a:t>
            </a:r>
            <a:r>
              <a:rPr lang="cs-CZ" sz="3200" b="1" dirty="0" smtClean="0">
                <a:solidFill>
                  <a:prstClr val="black"/>
                </a:solidFill>
              </a:rPr>
              <a:t>W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2195736" y="2492896"/>
            <a:ext cx="10086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MW </a:t>
            </a:r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3923928" y="2492896"/>
            <a:ext cx="5565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W</a:t>
            </a:r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5148064" y="2492896"/>
            <a:ext cx="8899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prstClr val="black"/>
                </a:solidFill>
              </a:rPr>
              <a:t>mW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0" y="184482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Vedlejší jednotky a vztahy mezi nimi:</a:t>
            </a:r>
            <a:endParaRPr lang="cs-CZ" sz="2800" b="1" dirty="0"/>
          </a:p>
        </p:txBody>
      </p:sp>
      <p:grpSp>
        <p:nvGrpSpPr>
          <p:cNvPr id="77" name="Skupina 76"/>
          <p:cNvGrpSpPr/>
          <p:nvPr/>
        </p:nvGrpSpPr>
        <p:grpSpPr>
          <a:xfrm>
            <a:off x="2627784" y="1628800"/>
            <a:ext cx="1872208" cy="1728192"/>
            <a:chOff x="1021415" y="1026579"/>
            <a:chExt cx="1872208" cy="1728192"/>
          </a:xfrm>
        </p:grpSpPr>
        <p:sp>
          <p:nvSpPr>
            <p:cNvPr id="78" name="Oblouk 77"/>
            <p:cNvSpPr/>
            <p:nvPr/>
          </p:nvSpPr>
          <p:spPr>
            <a:xfrm rot="8233860">
              <a:off x="1021415" y="1026579"/>
              <a:ext cx="1872208" cy="1728192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9" name="Přímá spojovací čára 78"/>
            <p:cNvCxnSpPr>
              <a:stCxn id="78" idx="0"/>
            </p:cNvCxnSpPr>
            <p:nvPr/>
          </p:nvCxnSpPr>
          <p:spPr>
            <a:xfrm flipH="1" flipV="1">
              <a:off x="2339752" y="2492896"/>
              <a:ext cx="204526" cy="3211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ovací čára 79"/>
            <p:cNvCxnSpPr/>
            <p:nvPr/>
          </p:nvCxnSpPr>
          <p:spPr>
            <a:xfrm rot="5400000" flipH="1" flipV="1">
              <a:off x="2411760" y="2564904"/>
              <a:ext cx="216024" cy="72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1" name="Skupina 80"/>
          <p:cNvGrpSpPr/>
          <p:nvPr/>
        </p:nvGrpSpPr>
        <p:grpSpPr>
          <a:xfrm>
            <a:off x="4067944" y="1628800"/>
            <a:ext cx="1872208" cy="1728192"/>
            <a:chOff x="1021415" y="1026579"/>
            <a:chExt cx="1872208" cy="1728192"/>
          </a:xfrm>
        </p:grpSpPr>
        <p:sp>
          <p:nvSpPr>
            <p:cNvPr id="82" name="Oblouk 81"/>
            <p:cNvSpPr/>
            <p:nvPr/>
          </p:nvSpPr>
          <p:spPr>
            <a:xfrm rot="8233860">
              <a:off x="1021415" y="1026579"/>
              <a:ext cx="1872208" cy="1728192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3" name="Přímá spojovací čára 82"/>
            <p:cNvCxnSpPr>
              <a:stCxn id="82" idx="0"/>
            </p:cNvCxnSpPr>
            <p:nvPr/>
          </p:nvCxnSpPr>
          <p:spPr>
            <a:xfrm flipH="1" flipV="1">
              <a:off x="2339752" y="2492896"/>
              <a:ext cx="204526" cy="3211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ovací čára 83"/>
            <p:cNvCxnSpPr/>
            <p:nvPr/>
          </p:nvCxnSpPr>
          <p:spPr>
            <a:xfrm rot="5400000" flipH="1" flipV="1">
              <a:off x="2411760" y="2564904"/>
              <a:ext cx="216024" cy="72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" name="TextovéPole 84"/>
          <p:cNvSpPr txBox="1"/>
          <p:nvPr/>
        </p:nvSpPr>
        <p:spPr>
          <a:xfrm>
            <a:off x="1331640" y="32849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1 000</a:t>
            </a:r>
            <a:endParaRPr lang="cs-CZ" sz="24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915816" y="335699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1 000</a:t>
            </a:r>
            <a:endParaRPr lang="cs-CZ" sz="24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355976" y="335699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1 000</a:t>
            </a:r>
            <a:endParaRPr lang="cs-CZ" sz="24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0" y="378904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Vzorec: P = U . I</a:t>
            </a:r>
            <a:endParaRPr lang="cs-CZ" sz="2800" b="1" dirty="0"/>
          </a:p>
        </p:txBody>
      </p:sp>
      <p:sp>
        <p:nvSpPr>
          <p:cNvPr id="89" name="Obdélník 88"/>
          <p:cNvSpPr/>
          <p:nvPr/>
        </p:nvSpPr>
        <p:spPr>
          <a:xfrm>
            <a:off x="1187624" y="3717032"/>
            <a:ext cx="1224136" cy="57606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8" grpId="0"/>
      <p:bldP spid="55" grpId="0"/>
      <p:bldP spid="47" grpId="0"/>
      <p:bldP spid="51" grpId="0"/>
      <p:bldP spid="72" grpId="0"/>
      <p:bldP spid="73" grpId="0"/>
      <p:bldP spid="74" grpId="0"/>
      <p:bldP spid="75" grpId="0"/>
      <p:bldP spid="76" grpId="0"/>
      <p:bldP spid="85" grpId="0"/>
      <p:bldP spid="86" grpId="0"/>
      <p:bldP spid="87" grpId="0"/>
      <p:bldP spid="88" grpId="0"/>
      <p:bldP spid="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speedpro.cz/catalog/images/led_zarovka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412776"/>
            <a:ext cx="1152128" cy="1152128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Příkon spotřebiče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1535190"/>
            <a:ext cx="1372863" cy="97930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69269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celková energie spotřebovaná spotřebičem za 1 </a:t>
            </a:r>
            <a:r>
              <a:rPr lang="cs-CZ" sz="2400" dirty="0" smtClean="0"/>
              <a:t>sekundu</a:t>
            </a:r>
            <a:endParaRPr lang="cs-CZ" sz="2400" dirty="0" smtClean="0"/>
          </a:p>
          <a:p>
            <a:r>
              <a:rPr lang="cs-CZ" sz="2400" dirty="0" smtClean="0"/>
              <a:t>	energie spotřebovaná na činnost, pro kterou slouží + ztráty</a:t>
            </a:r>
            <a:endParaRPr lang="cs-CZ" sz="2400" dirty="0"/>
          </a:p>
        </p:txBody>
      </p:sp>
      <p:cxnSp>
        <p:nvCxnSpPr>
          <p:cNvPr id="8" name="Přímá spojovací šipka 7"/>
          <p:cNvCxnSpPr/>
          <p:nvPr/>
        </p:nvCxnSpPr>
        <p:spPr>
          <a:xfrm rot="16200000" flipH="1">
            <a:off x="899592" y="2420888"/>
            <a:ext cx="504056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1520" y="3068960"/>
            <a:ext cx="3312368" cy="37856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Klasická žárovka (Edison) </a:t>
            </a:r>
          </a:p>
          <a:p>
            <a:r>
              <a:rPr lang="cs-CZ" sz="2400" dirty="0" smtClean="0"/>
              <a:t>– 8% el. energie se mění na světelnou energii</a:t>
            </a:r>
          </a:p>
          <a:p>
            <a:r>
              <a:rPr lang="cs-CZ" sz="2400" dirty="0" smtClean="0"/>
              <a:t>		            </a:t>
            </a:r>
          </a:p>
          <a:p>
            <a:r>
              <a:rPr lang="cs-CZ" sz="2400" dirty="0" smtClean="0"/>
              <a:t>-92% el. energie se mění na tepelnou energii</a:t>
            </a:r>
          </a:p>
          <a:p>
            <a:endParaRPr lang="cs-CZ" sz="2400" dirty="0" smtClean="0"/>
          </a:p>
          <a:p>
            <a:r>
              <a:rPr lang="cs-CZ" sz="2400" dirty="0" smtClean="0"/>
              <a:t>Tato žárovka je ztrátová, proto je nahrazována úspornými žárovkami</a:t>
            </a:r>
          </a:p>
        </p:txBody>
      </p:sp>
      <p:pic>
        <p:nvPicPr>
          <p:cNvPr id="11" name="Picture 2" descr="http://mm.denik.cz/1/06/ftg_spotrebice_energie_uspory_001_denik_flash_big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552195" y="153631"/>
            <a:ext cx="6908674" cy="652178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-1" y="2514498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82922" y="2514498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99407" y="6488668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Příkony některých elektrických spotřebičů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92696"/>
            <a:ext cx="9144000" cy="310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502727"/>
            <a:ext cx="9144000" cy="2355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3861048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Tepelné spotřebiče mají příkony větší: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66060" y="3359195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66060" y="6326556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Příkony dalších elektrických spotřebičů:</a:t>
            </a:r>
            <a:endParaRPr lang="cs-CZ" sz="2800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68760"/>
            <a:ext cx="9144000" cy="282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528399" y="3904631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44880" y="1988840"/>
            <a:ext cx="1791337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54868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Žárovkou protéká proud 0,3 A při napětí 4,5 V. Jaký elektrický příkon má žárovka?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Řešení úloh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484784"/>
            <a:ext cx="550810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0,3 A</a:t>
            </a:r>
          </a:p>
          <a:p>
            <a:r>
              <a:rPr lang="cs-CZ" sz="2800" u="sng" dirty="0" smtClean="0"/>
              <a:t>U = 4,5 V</a:t>
            </a:r>
          </a:p>
          <a:p>
            <a:r>
              <a:rPr lang="cs-CZ" sz="2800" dirty="0" smtClean="0"/>
              <a:t>P = ? W</a:t>
            </a:r>
          </a:p>
          <a:p>
            <a:r>
              <a:rPr lang="cs-CZ" sz="2800" dirty="0" smtClean="0"/>
              <a:t>P = U . I</a:t>
            </a:r>
          </a:p>
          <a:p>
            <a:r>
              <a:rPr lang="cs-CZ" sz="2800" dirty="0" smtClean="0"/>
              <a:t>P = 4,5 . 0,3</a:t>
            </a:r>
          </a:p>
          <a:p>
            <a:r>
              <a:rPr lang="cs-CZ" sz="2800" dirty="0" smtClean="0"/>
              <a:t>P = 1,35 W</a:t>
            </a:r>
          </a:p>
          <a:p>
            <a:r>
              <a:rPr lang="cs-CZ" sz="2800" dirty="0" smtClean="0"/>
              <a:t>Žárovka má elektrický příkon 1,35 W.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82970" y="4365104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128" y="1609659"/>
            <a:ext cx="2016224" cy="3062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Žárovka </a:t>
            </a:r>
            <a:r>
              <a:rPr lang="cs-CZ" sz="2800" dirty="0" smtClean="0"/>
              <a:t>s příkonem 100 W je připojena k napětí 230 V. Jaký proud protéká svítící žárovkou?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484784"/>
            <a:ext cx="5508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 = 100 W</a:t>
            </a:r>
          </a:p>
          <a:p>
            <a:r>
              <a:rPr lang="cs-CZ" sz="2800" u="sng" dirty="0" smtClean="0"/>
              <a:t>U = 230 V</a:t>
            </a:r>
          </a:p>
          <a:p>
            <a:r>
              <a:rPr lang="cs-CZ" sz="2800" dirty="0" smtClean="0"/>
              <a:t>I = ? 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2852936"/>
            <a:ext cx="1835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</a:t>
            </a:r>
            <a:endParaRPr lang="cs-CZ" sz="28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467544" y="2708920"/>
            <a:ext cx="500066" cy="955268"/>
            <a:chOff x="6357950" y="5500702"/>
            <a:chExt cx="500066" cy="955268"/>
          </a:xfrm>
        </p:grpSpPr>
        <p:sp>
          <p:nvSpPr>
            <p:cNvPr id="7" name="TextovéPole 6"/>
            <p:cNvSpPr txBox="1"/>
            <p:nvPr/>
          </p:nvSpPr>
          <p:spPr>
            <a:xfrm>
              <a:off x="6357950" y="5500702"/>
              <a:ext cx="4286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</a:t>
              </a:r>
              <a:endParaRPr lang="cs-CZ" sz="2800" dirty="0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6357950" y="5929330"/>
              <a:ext cx="28575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6357950" y="5932750"/>
              <a:ext cx="50006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U  </a:t>
              </a:r>
              <a:endParaRPr lang="cs-CZ" sz="2800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0" y="3573016"/>
            <a:ext cx="1907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</a:t>
            </a:r>
            <a:endParaRPr lang="cs-CZ" sz="28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467544" y="3429000"/>
            <a:ext cx="936104" cy="955268"/>
            <a:chOff x="6357950" y="5500702"/>
            <a:chExt cx="936104" cy="955268"/>
          </a:xfrm>
        </p:grpSpPr>
        <p:sp>
          <p:nvSpPr>
            <p:cNvPr id="12" name="TextovéPole 11"/>
            <p:cNvSpPr txBox="1"/>
            <p:nvPr/>
          </p:nvSpPr>
          <p:spPr>
            <a:xfrm>
              <a:off x="6357950" y="5500702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100</a:t>
              </a:r>
              <a:endParaRPr lang="cs-CZ" sz="2800" dirty="0"/>
            </a:p>
          </p:txBody>
        </p:sp>
        <p:cxnSp>
          <p:nvCxnSpPr>
            <p:cNvPr id="13" name="Přímá spojovací čára 12"/>
            <p:cNvCxnSpPr/>
            <p:nvPr/>
          </p:nvCxnSpPr>
          <p:spPr>
            <a:xfrm>
              <a:off x="6357950" y="5929330"/>
              <a:ext cx="648072" cy="342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6357950" y="5932750"/>
              <a:ext cx="7920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230  </a:t>
              </a:r>
              <a:endParaRPr lang="cs-CZ" sz="2800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0" y="4293096"/>
            <a:ext cx="1835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0,43 A  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4869160"/>
            <a:ext cx="7236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Žárovkou protéká proud 0,43 A.  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95759" y="4681270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10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 ploché baterii, která má napětí 4,5 V, připojíme rezistor s odporem 100 </a:t>
            </a:r>
            <a:r>
              <a:rPr lang="el-GR" sz="2800" dirty="0" smtClean="0"/>
              <a:t>Ω</a:t>
            </a:r>
            <a:r>
              <a:rPr lang="cs-CZ" sz="2800" dirty="0" smtClean="0"/>
              <a:t>. Jaký výkon dodává plochá baterie?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24744"/>
            <a:ext cx="5508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 = 100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u="sng" dirty="0" smtClean="0"/>
              <a:t>U = 4,5 V</a:t>
            </a:r>
          </a:p>
          <a:p>
            <a:r>
              <a:rPr lang="cs-CZ" sz="2800" dirty="0" smtClean="0"/>
              <a:t>P = ? W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2564904"/>
            <a:ext cx="4283968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1. Spočítáme z Ohmova zákona proud procházející rezistorem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573016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= U : R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149080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= 4,5 : 100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4725144"/>
            <a:ext cx="169168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I = 0,045 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564904"/>
            <a:ext cx="428396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2. Spočítáme výkon baterie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572000" y="3212976"/>
            <a:ext cx="45720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/>
              <a:t>P = ? W</a:t>
            </a:r>
          </a:p>
          <a:p>
            <a:r>
              <a:rPr lang="cs-CZ" sz="2800" dirty="0" smtClean="0"/>
              <a:t>P = U . I</a:t>
            </a:r>
          </a:p>
          <a:p>
            <a:r>
              <a:rPr lang="cs-CZ" sz="2800" dirty="0" smtClean="0"/>
              <a:t>P = 4,5 . 0,045</a:t>
            </a:r>
          </a:p>
          <a:p>
            <a:r>
              <a:rPr lang="cs-CZ" sz="2800" dirty="0" smtClean="0"/>
              <a:t>P = 0,2025 W = 202,5 </a:t>
            </a:r>
            <a:r>
              <a:rPr lang="cs-CZ" sz="2800" dirty="0" err="1" smtClean="0"/>
              <a:t>mW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Plochá baterie má výkon 202,5 </a:t>
            </a:r>
            <a:r>
              <a:rPr lang="cs-CZ" sz="2800" dirty="0" err="1" smtClean="0"/>
              <a:t>mW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1" name="Picture 1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132" y="1015988"/>
            <a:ext cx="1031231" cy="144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890363" y="2111690"/>
            <a:ext cx="690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  <p:bldP spid="7" grpId="0"/>
      <p:bldP spid="8" grpId="0" animBg="1"/>
      <p:bldP spid="9" grpId="0" animBg="1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Ke zdroji napětí 10 V připojíme dva spotřebiče s odporem R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10 </a:t>
            </a:r>
            <a:r>
              <a:rPr lang="el-GR" sz="2800" dirty="0" smtClean="0"/>
              <a:t>Ω</a:t>
            </a:r>
            <a:r>
              <a:rPr lang="cs-CZ" sz="2800" dirty="0" smtClean="0"/>
              <a:t> nejprve sériově a potom paralelně. Jaký je výkon zdroje v prvním i druhém případě?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399593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1. sériové zapojení rezistorů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060848"/>
            <a:ext cx="39239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 R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+ R</a:t>
            </a:r>
            <a:r>
              <a:rPr lang="cs-CZ" sz="2400" baseline="-25000" dirty="0" smtClean="0"/>
              <a:t>2</a:t>
            </a:r>
          </a:p>
          <a:p>
            <a:r>
              <a:rPr lang="cs-CZ" sz="2400" dirty="0" smtClean="0"/>
              <a:t>R = 10 + </a:t>
            </a:r>
            <a:r>
              <a:rPr lang="cs-CZ" sz="2400" dirty="0" err="1" smtClean="0"/>
              <a:t>10</a:t>
            </a:r>
            <a:endParaRPr lang="cs-CZ" sz="2400" dirty="0" smtClean="0"/>
          </a:p>
          <a:p>
            <a:r>
              <a:rPr lang="cs-CZ" sz="2400" dirty="0" smtClean="0"/>
              <a:t>R = 20 </a:t>
            </a:r>
            <a:r>
              <a:rPr lang="el-GR" sz="2400" dirty="0" smtClean="0"/>
              <a:t>Ω</a:t>
            </a:r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r>
              <a:rPr lang="cs-CZ" sz="2400" dirty="0" smtClean="0"/>
              <a:t>I = U : R</a:t>
            </a:r>
          </a:p>
          <a:p>
            <a:r>
              <a:rPr lang="cs-CZ" sz="2400" dirty="0" smtClean="0"/>
              <a:t>I = 10 : 20</a:t>
            </a:r>
          </a:p>
          <a:p>
            <a:r>
              <a:rPr lang="cs-CZ" sz="2400" dirty="0" smtClean="0"/>
              <a:t>I = 0,5 A</a:t>
            </a:r>
          </a:p>
          <a:p>
            <a:endParaRPr lang="cs-CZ" sz="2400" dirty="0" smtClean="0"/>
          </a:p>
          <a:p>
            <a:r>
              <a:rPr lang="cs-CZ" sz="2400" dirty="0" smtClean="0"/>
              <a:t>P = U . I</a:t>
            </a:r>
          </a:p>
          <a:p>
            <a:r>
              <a:rPr lang="cs-CZ" sz="2400" dirty="0" smtClean="0"/>
              <a:t>P = 10 . 0,5</a:t>
            </a:r>
          </a:p>
          <a:p>
            <a:r>
              <a:rPr lang="cs-CZ" sz="2400" b="1" dirty="0" smtClean="0"/>
              <a:t>P = 5 W 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0" y="5805264"/>
            <a:ext cx="1259632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1484784"/>
            <a:ext cx="399593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2. paralelní zapojení rezistorů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276872"/>
            <a:ext cx="625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2132856"/>
            <a:ext cx="1297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R</a:t>
            </a:r>
            <a:r>
              <a:rPr lang="cs-CZ" sz="2400" u="sng" baseline="-25000" dirty="0" smtClean="0"/>
              <a:t>1 </a:t>
            </a:r>
            <a:r>
              <a:rPr lang="cs-CZ" sz="2400" u="sng" dirty="0" smtClean="0"/>
              <a:t>. R</a:t>
            </a:r>
            <a:r>
              <a:rPr lang="cs-CZ" sz="2400" u="sng" baseline="-25000" dirty="0" smtClean="0"/>
              <a:t>2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+ R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3140968"/>
            <a:ext cx="625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2996952"/>
            <a:ext cx="1297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10 . 10</a:t>
            </a:r>
            <a:endParaRPr lang="cs-CZ" sz="2400" dirty="0" smtClean="0"/>
          </a:p>
          <a:p>
            <a:r>
              <a:rPr lang="cs-CZ" sz="2400" dirty="0" smtClean="0"/>
              <a:t>10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+ </a:t>
            </a:r>
            <a:r>
              <a:rPr lang="cs-CZ" sz="2400" dirty="0" err="1" smtClean="0"/>
              <a:t>10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78904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 5 </a:t>
            </a:r>
            <a:r>
              <a:rPr lang="el-GR" sz="2400" dirty="0" smtClean="0"/>
              <a:t>Ω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3933056"/>
            <a:ext cx="20882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= U : R</a:t>
            </a:r>
          </a:p>
          <a:p>
            <a:r>
              <a:rPr lang="cs-CZ" sz="2400" dirty="0" smtClean="0"/>
              <a:t>I = 10 : 5</a:t>
            </a:r>
          </a:p>
          <a:p>
            <a:r>
              <a:rPr lang="cs-CZ" sz="2400" dirty="0" smtClean="0"/>
              <a:t>I = 2 A</a:t>
            </a:r>
          </a:p>
          <a:p>
            <a:endParaRPr lang="cs-CZ" sz="2400" dirty="0" smtClean="0"/>
          </a:p>
          <a:p>
            <a:r>
              <a:rPr lang="cs-CZ" sz="2400" dirty="0" smtClean="0"/>
              <a:t>P = U . I</a:t>
            </a:r>
          </a:p>
          <a:p>
            <a:r>
              <a:rPr lang="cs-CZ" sz="2400" dirty="0" smtClean="0"/>
              <a:t>P = 10 . 2</a:t>
            </a:r>
          </a:p>
          <a:p>
            <a:r>
              <a:rPr lang="cs-CZ" sz="2400" b="1" dirty="0" smtClean="0"/>
              <a:t>P = 20 W 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6517737" y="6165304"/>
            <a:ext cx="1259632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Žárovka do reflektoru automobilu má na sobě tyto údaje: 12 V, 60 W. Jak velký proud žárovkou při svícení protéká?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052736"/>
            <a:ext cx="5508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 = 60 W</a:t>
            </a:r>
          </a:p>
          <a:p>
            <a:r>
              <a:rPr lang="cs-CZ" sz="2800" u="sng" dirty="0" smtClean="0"/>
              <a:t>U = 12 V</a:t>
            </a:r>
          </a:p>
          <a:p>
            <a:r>
              <a:rPr lang="cs-CZ" sz="2800" dirty="0" smtClean="0"/>
              <a:t>I = ? 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2636912"/>
            <a:ext cx="659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</a:t>
            </a:r>
            <a:endParaRPr lang="cs-CZ" sz="28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467544" y="2492896"/>
            <a:ext cx="500066" cy="955268"/>
            <a:chOff x="6357950" y="5500702"/>
            <a:chExt cx="500066" cy="955268"/>
          </a:xfrm>
        </p:grpSpPr>
        <p:sp>
          <p:nvSpPr>
            <p:cNvPr id="6" name="TextovéPole 5"/>
            <p:cNvSpPr txBox="1"/>
            <p:nvPr/>
          </p:nvSpPr>
          <p:spPr>
            <a:xfrm>
              <a:off x="6357950" y="5500702"/>
              <a:ext cx="4286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</a:t>
              </a:r>
              <a:endParaRPr lang="cs-CZ" sz="2800" dirty="0"/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>
              <a:off x="6357950" y="5929330"/>
              <a:ext cx="28575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6357950" y="5932750"/>
              <a:ext cx="50006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U  </a:t>
              </a:r>
              <a:endParaRPr lang="cs-CZ" sz="28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0" y="3501008"/>
            <a:ext cx="659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</a:t>
            </a:r>
            <a:endParaRPr lang="cs-CZ" sz="28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95536" y="3284984"/>
            <a:ext cx="720080" cy="955268"/>
            <a:chOff x="6285942" y="5428694"/>
            <a:chExt cx="720080" cy="955268"/>
          </a:xfrm>
        </p:grpSpPr>
        <p:sp>
          <p:nvSpPr>
            <p:cNvPr id="11" name="TextovéPole 10"/>
            <p:cNvSpPr txBox="1"/>
            <p:nvPr/>
          </p:nvSpPr>
          <p:spPr>
            <a:xfrm>
              <a:off x="6285942" y="5428694"/>
              <a:ext cx="72008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60</a:t>
              </a:r>
              <a:endParaRPr lang="cs-CZ" sz="2800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6357950" y="5929330"/>
              <a:ext cx="504056" cy="342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6285942" y="586074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12  </a:t>
              </a:r>
              <a:endParaRPr lang="cs-CZ" sz="2800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0" y="4221088"/>
            <a:ext cx="1187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5 A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4869160"/>
            <a:ext cx="7236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Žárovkou protéká proud 5 A.  </a:t>
            </a:r>
            <a:endParaRPr lang="cs-CZ" sz="2800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1114" y="1628800"/>
            <a:ext cx="1985565" cy="36232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7352960" y="5207714"/>
            <a:ext cx="588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0" y="5903893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9" grpId="0"/>
      <p:bldP spid="15" grpId="0"/>
      <p:bldP spid="16" grpId="0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Doc</a:t>
            </a:r>
            <a:r>
              <a:rPr lang="cs-CZ" dirty="0" smtClean="0"/>
              <a:t>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[1]</a:t>
            </a:r>
          </a:p>
          <a:p>
            <a:r>
              <a:rPr lang="cs-CZ" dirty="0"/>
              <a:t>http://www.google.cz/imgres?q=vodn%C3%AD+elektr%C3%A1rna&amp;hl=cs&amp;gbv=2&amp;biw=1366&amp;bih=571&amp;tbm=isch&amp;tbnid=9wcgdKVVTck-7M:&amp;imgrefurl=http://ok1zed.sweb.cz/s/el_vodniel.htm&amp;docid=p1WX1IfVroIY1M&amp;imgurl=http://</a:t>
            </a:r>
            <a:r>
              <a:rPr lang="cs-CZ" dirty="0" smtClean="0"/>
              <a:t>ok1zed.sweb.cz/img/elv-anim.gif&amp;w=568&amp;h=306&amp;ei=n07jT9XNIcy3hAeYh_DMAw&amp;zoom=1&amp;iact=hc&amp;vpx=537&amp;vpy=211&amp;dur=1596&amp;hovh=165&amp;hovw=306&amp;tx=73&amp;ty=67&amp;sig=101810909943249336466&amp;page=1&amp;tbnh=114&amp;tbnw=211&amp;start=0&amp;ndsp=10&amp;ved=1t:429,r:2,s:0,i:141</a:t>
            </a:r>
          </a:p>
          <a:p>
            <a:r>
              <a:rPr lang="cs-CZ" dirty="0" smtClean="0"/>
              <a:t>[2</a:t>
            </a:r>
            <a:r>
              <a:rPr lang="cs-CZ" dirty="0" smtClean="0"/>
              <a:t>]</a:t>
            </a:r>
          </a:p>
          <a:p>
            <a:r>
              <a:rPr lang="cs-CZ" dirty="0" smtClean="0"/>
              <a:t>Klipart z www.</a:t>
            </a:r>
            <a:r>
              <a:rPr lang="cs-CZ" dirty="0" err="1" smtClean="0"/>
              <a:t>microsoft.office.cz</a:t>
            </a:r>
            <a:endParaRPr lang="cs-CZ" dirty="0" smtClean="0"/>
          </a:p>
          <a:p>
            <a:r>
              <a:rPr lang="cs-CZ" dirty="0" smtClean="0"/>
              <a:t>[3]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diodov</a:t>
            </a:r>
            <a:r>
              <a:rPr lang="cs-CZ" dirty="0" smtClean="0"/>
              <a:t>%C3%A1+%C5%BE%C3%A1rovka&amp;start=356&amp;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=806&amp;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=IpOMZjb9Bu-f5M:&amp;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tipa.eu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zarovka</a:t>
            </a:r>
            <a:r>
              <a:rPr lang="cs-CZ" dirty="0" smtClean="0"/>
              <a:t>-led-e14-230v60led-h-3w-bila/d-86393/&amp;</a:t>
            </a:r>
            <a:r>
              <a:rPr lang="cs-CZ" dirty="0" err="1" smtClean="0"/>
              <a:t>docid</a:t>
            </a:r>
            <a:r>
              <a:rPr lang="cs-CZ" dirty="0" smtClean="0"/>
              <a:t>=QPxo8V96OEpOPM&amp;</a:t>
            </a:r>
            <a:r>
              <a:rPr lang="cs-CZ" dirty="0" err="1" smtClean="0"/>
              <a:t>imgurl</a:t>
            </a:r>
            <a:r>
              <a:rPr lang="cs-CZ" dirty="0" smtClean="0"/>
              <a:t>=http://www.</a:t>
            </a:r>
            <a:r>
              <a:rPr lang="cs-CZ" dirty="0" err="1" smtClean="0"/>
              <a:t>tipa.eu</a:t>
            </a:r>
            <a:r>
              <a:rPr lang="cs-CZ" dirty="0" smtClean="0"/>
              <a:t>/</a:t>
            </a:r>
            <a:r>
              <a:rPr lang="cs-CZ" dirty="0" err="1" smtClean="0"/>
              <a:t>fotocache</a:t>
            </a:r>
            <a:r>
              <a:rPr lang="cs-CZ" dirty="0" smtClean="0"/>
              <a:t>/</a:t>
            </a:r>
            <a:r>
              <a:rPr lang="cs-CZ" dirty="0" err="1" smtClean="0"/>
              <a:t>bigorig</a:t>
            </a:r>
            <a:r>
              <a:rPr lang="cs-CZ" dirty="0" smtClean="0"/>
              <a:t>/04110267.jpg&amp;w=500&amp;h=500&amp;</a:t>
            </a:r>
            <a:r>
              <a:rPr lang="cs-CZ" dirty="0" err="1" smtClean="0"/>
              <a:t>ei</a:t>
            </a:r>
            <a:r>
              <a:rPr lang="cs-CZ" dirty="0" smtClean="0"/>
              <a:t>=rvTiT8GXHI27hAeJ-8DIAw&amp;zoom=1&amp;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hc</a:t>
            </a:r>
            <a:r>
              <a:rPr lang="cs-CZ" dirty="0" smtClean="0"/>
              <a:t>&amp;</a:t>
            </a:r>
            <a:r>
              <a:rPr lang="cs-CZ" dirty="0" err="1" smtClean="0"/>
              <a:t>vpx</a:t>
            </a:r>
            <a:r>
              <a:rPr lang="cs-CZ" dirty="0" smtClean="0"/>
              <a:t>=1008&amp;</a:t>
            </a:r>
            <a:r>
              <a:rPr lang="cs-CZ" dirty="0" err="1" smtClean="0"/>
              <a:t>vpy</a:t>
            </a:r>
            <a:r>
              <a:rPr lang="cs-CZ" dirty="0" smtClean="0"/>
              <a:t>=292&amp;dur=4389&amp;</a:t>
            </a:r>
            <a:r>
              <a:rPr lang="cs-CZ" dirty="0" err="1" smtClean="0"/>
              <a:t>hovh</a:t>
            </a:r>
            <a:r>
              <a:rPr lang="cs-CZ" dirty="0" smtClean="0"/>
              <a:t>=225&amp;</a:t>
            </a:r>
            <a:r>
              <a:rPr lang="cs-CZ" dirty="0" err="1" smtClean="0"/>
              <a:t>hovw</a:t>
            </a:r>
            <a:r>
              <a:rPr lang="cs-CZ" dirty="0" smtClean="0"/>
              <a:t>=225&amp;</a:t>
            </a:r>
            <a:r>
              <a:rPr lang="cs-CZ" dirty="0" err="1" smtClean="0"/>
              <a:t>tx</a:t>
            </a:r>
            <a:r>
              <a:rPr lang="cs-CZ" dirty="0" smtClean="0"/>
              <a:t>=135&amp;ty=130&amp;</a:t>
            </a:r>
            <a:r>
              <a:rPr lang="cs-CZ" dirty="0" err="1" smtClean="0"/>
              <a:t>sig</a:t>
            </a:r>
            <a:r>
              <a:rPr lang="cs-CZ" dirty="0" smtClean="0"/>
              <a:t>=100627269502432376206&amp;</a:t>
            </a:r>
            <a:r>
              <a:rPr lang="cs-CZ" dirty="0" err="1" smtClean="0"/>
              <a:t>page</a:t>
            </a:r>
            <a:r>
              <a:rPr lang="cs-CZ" dirty="0" smtClean="0"/>
              <a:t>=13&amp;</a:t>
            </a:r>
            <a:r>
              <a:rPr lang="cs-CZ" dirty="0" err="1" smtClean="0"/>
              <a:t>tbnh</a:t>
            </a:r>
            <a:r>
              <a:rPr lang="cs-CZ" dirty="0" smtClean="0"/>
              <a:t>=143&amp;</a:t>
            </a:r>
            <a:r>
              <a:rPr lang="cs-CZ" dirty="0" err="1" smtClean="0"/>
              <a:t>tbnw</a:t>
            </a:r>
            <a:r>
              <a:rPr lang="cs-CZ" dirty="0" smtClean="0"/>
              <a:t>=143&amp;</a:t>
            </a:r>
            <a:r>
              <a:rPr lang="cs-CZ" dirty="0" err="1" smtClean="0"/>
              <a:t>ndsp</a:t>
            </a:r>
            <a:r>
              <a:rPr lang="cs-CZ" dirty="0" smtClean="0"/>
              <a:t>=30&amp;</a:t>
            </a:r>
            <a:r>
              <a:rPr lang="cs-CZ" dirty="0" err="1" smtClean="0"/>
              <a:t>ved</a:t>
            </a:r>
            <a:r>
              <a:rPr lang="cs-CZ" dirty="0" smtClean="0"/>
              <a:t>=1t:429,r:11,s:356,i:228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[4]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?q=%C3%</a:t>
            </a:r>
            <a:r>
              <a:rPr lang="cs-CZ" dirty="0" err="1" smtClean="0"/>
              <a:t>BAsporn</a:t>
            </a:r>
            <a:r>
              <a:rPr lang="cs-CZ" dirty="0" smtClean="0"/>
              <a:t>%C3%A9+spot%C5%99ebi%C4%8De&amp;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=806&amp;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=cMuhJ5Q5U5UXQM:&amp;</a:t>
            </a:r>
            <a:r>
              <a:rPr lang="cs-CZ" dirty="0" err="1" smtClean="0"/>
              <a:t>imgrefurl</a:t>
            </a:r>
            <a:r>
              <a:rPr lang="cs-CZ" dirty="0" smtClean="0"/>
              <a:t>=http://tn.nova.cz/zpravy/jakusetrit/seznamte-se-s-novymi-energetickymi-stitky.html&amp;docid=6PH9pW9RFA5vCM&amp;imgurl=http://img.cz.prg.cmestatic.com/media/images/750x750/Nov2011/869400.jpg%253Fd41d&amp;w=750&amp;h=708&amp;ei=evXiT-3EGoW2hAeZ2cW_Aw&amp;zoom=1</a:t>
            </a:r>
          </a:p>
          <a:p>
            <a:r>
              <a:rPr lang="cs-CZ" dirty="0" smtClean="0"/>
              <a:t>[5], [6], [7], [8]</a:t>
            </a:r>
          </a:p>
          <a:p>
            <a:r>
              <a:rPr lang="cs-CZ" dirty="0" err="1" smtClean="0"/>
              <a:t>Skeny</a:t>
            </a:r>
            <a:r>
              <a:rPr lang="cs-CZ" dirty="0" smtClean="0"/>
              <a:t> z učebnice str. </a:t>
            </a:r>
            <a:r>
              <a:rPr lang="cs-CZ" dirty="0" smtClean="0"/>
              <a:t>114-115</a:t>
            </a:r>
            <a:r>
              <a:rPr lang="cs-CZ" dirty="0"/>
              <a:t>: Doc. Dr. Ing. RAUNER, Karel , et al. Fyzika 8 učebnice pro základní školy a víceletá gymnázia. Plzeň : Fraus, 2006. 128 s. ISBN 80-7238-525-9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[9</a:t>
            </a:r>
            <a:r>
              <a:rPr lang="cs-CZ" dirty="0" smtClean="0"/>
              <a:t>]</a:t>
            </a:r>
          </a:p>
          <a:p>
            <a:r>
              <a:rPr lang="cs-CZ" dirty="0" smtClean="0"/>
              <a:t>Klipart z www.microsoft.office.cz</a:t>
            </a:r>
            <a:endParaRPr lang="cs-CZ" dirty="0" smtClean="0"/>
          </a:p>
          <a:p>
            <a:r>
              <a:rPr lang="cs-CZ" dirty="0" smtClean="0"/>
              <a:t>[10]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 str.89: učebnice RAUNER, Karel,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</a:t>
            </a:r>
            <a:r>
              <a:rPr lang="cs-CZ" i="1" dirty="0" smtClean="0"/>
              <a:t>Fyzika 6 učebnice pro základní školy a víceletá gymnázia </a:t>
            </a:r>
            <a:r>
              <a:rPr lang="cs-CZ" dirty="0" smtClean="0"/>
              <a:t>. Vyd.1. Plzeň : </a:t>
            </a:r>
            <a:r>
              <a:rPr lang="cs-CZ" dirty="0" err="1" smtClean="0"/>
              <a:t>Fraus</a:t>
            </a:r>
            <a:r>
              <a:rPr lang="cs-CZ" dirty="0" smtClean="0"/>
              <a:t>, 2004. 119 s. ISBN 80-7238-210-1.</a:t>
            </a:r>
          </a:p>
          <a:p>
            <a:r>
              <a:rPr lang="cs-CZ" dirty="0" smtClean="0"/>
              <a:t>[11]</a:t>
            </a:r>
          </a:p>
          <a:p>
            <a:r>
              <a:rPr lang="cs-CZ" dirty="0"/>
              <a:t>http://www.google.cz/imgres?q=%C5%BE%C3%A1rovka+do+auta&amp;hl=cs&amp;biw=1366&amp;bih=571&amp;gbv=2&amp;tbm=isch&amp;tbnid=mg5bFKaWz4GpDM:&amp;imgrefurl=http://www.elektroeden.cz/InfoPage.asp%3FTP%3DFT%26ID%3D237&amp;docid=NDpHARqEDEtk9M&amp;imgurl=http://www.elektroeden.cz/ImgGalery/autozarovka.jpg&amp;w=137&amp;h=250&amp;ei=NEzjT_iTH8nIhAeA7bzPAw&amp;zoom=1&amp;iact=hc&amp;vpx=791&amp;vpy=216&amp;dur=3154&amp;hovh=200&amp;hovw=109&amp;tx=79&amp;ty=118&amp;sig=101810909943249336466&amp;page=1&amp;tbnh=119&amp;tbnw=65&amp;start=0&amp;ndsp=26&amp;ved=1t:429,r:22,s:0,i:139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880</Words>
  <Application>Microsoft Office PowerPoint</Application>
  <PresentationFormat>Předvádění na obrazovce (4:3)</PresentationFormat>
  <Paragraphs>169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57</cp:revision>
  <dcterms:modified xsi:type="dcterms:W3CDTF">2012-06-21T17:02:26Z</dcterms:modified>
</cp:coreProperties>
</file>