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0" r:id="rId2"/>
    <p:sldId id="257" r:id="rId3"/>
    <p:sldId id="258" r:id="rId4"/>
    <p:sldId id="262" r:id="rId5"/>
    <p:sldId id="274" r:id="rId6"/>
    <p:sldId id="275" r:id="rId7"/>
    <p:sldId id="27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69" r:id="rId16"/>
    <p:sldId id="271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VY_32_INOVACE_18_VLASTIVĚDA 5.ROČNÍK_SEVERNÍ MORAVA  - MĚSTA  A HOSPODÁŘSTVÍ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SEVERNÍ MORAVA  - MĚSTA  A HOSPODÁŘSTVÍ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DD20A574-5804-449D-AA22-A8FF1E19FBAF}">
      <dgm:prSet/>
      <dgm:spPr/>
      <dgm:t>
        <a:bodyPr/>
        <a:lstStyle/>
        <a:p>
          <a:pPr algn="l" rtl="0"/>
          <a:r>
            <a:rPr lang="cs-CZ" dirty="0" smtClean="0"/>
            <a:t>Vytvořeno: prosinec 2011</a:t>
          </a:r>
          <a:endParaRPr lang="cs-CZ" dirty="0"/>
        </a:p>
      </dgm:t>
    </dgm:pt>
    <dgm:pt modelId="{532127DE-C322-4BB6-876E-F32F6B4D146C}" type="parTrans" cxnId="{91A914FA-E5C1-4EB0-85EA-5F2D055539B6}">
      <dgm:prSet/>
      <dgm:spPr/>
      <dgm:t>
        <a:bodyPr/>
        <a:lstStyle/>
        <a:p>
          <a:pPr algn="l"/>
          <a:endParaRPr lang="cs-CZ"/>
        </a:p>
      </dgm:t>
    </dgm:pt>
    <dgm:pt modelId="{26BAF013-C1B0-43AB-A3CF-2101A2908FC1}" type="sibTrans" cxnId="{91A914FA-E5C1-4EB0-85EA-5F2D055539B6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BCCACBEA-A76A-461B-8D80-6D58C0D0AE11}" type="pres">
      <dgm:prSet presAssocID="{DD20A574-5804-449D-AA22-A8FF1E19FBAF}" presName="vertSpace5" presStyleLbl="node1" presStyleIdx="3" presStyleCnt="6"/>
      <dgm:spPr/>
      <dgm:t>
        <a:bodyPr/>
        <a:lstStyle/>
        <a:p>
          <a:endParaRPr lang="cs-CZ"/>
        </a:p>
      </dgm:t>
    </dgm:pt>
    <dgm:pt modelId="{44B4FABB-DA82-46A9-8259-3A8A1B9B656D}" type="pres">
      <dgm:prSet presAssocID="{DD20A574-5804-449D-AA22-A8FF1E19FBAF}" presName="circle5" presStyleLbl="node1" presStyleIdx="4" presStyleCnt="6"/>
      <dgm:spPr/>
      <dgm:t>
        <a:bodyPr/>
        <a:lstStyle/>
        <a:p>
          <a:endParaRPr lang="cs-CZ"/>
        </a:p>
      </dgm:t>
    </dgm:pt>
    <dgm:pt modelId="{DEE0F609-BA8C-4DD4-90F4-25DA5FF2E3E6}" type="pres">
      <dgm:prSet presAssocID="{DD20A574-5804-449D-AA22-A8FF1E19FBAF}" presName="rect5" presStyleLbl="alignAcc1" presStyleIdx="4" presStyleCnt="6"/>
      <dgm:spPr/>
      <dgm:t>
        <a:bodyPr/>
        <a:lstStyle/>
        <a:p>
          <a:endParaRPr lang="cs-CZ"/>
        </a:p>
      </dgm:t>
    </dgm:pt>
    <dgm:pt modelId="{396656F6-5D53-4A72-9DA3-2129384CB569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E406CCCB-2BA2-4C1B-B665-64BAAA94E633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2D46C10F-46C3-4CB5-B469-99078000791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A00392-7CFB-4915-A529-4FCFD0F7B1B8}" type="pres">
      <dgm:prSet presAssocID="{DD20A574-5804-449D-AA22-A8FF1E19FBAF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EE7328-A94E-438C-85EC-C784A67A56A1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6AC9907-0EF3-4A7F-A6A7-AD37B88ABB6F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CC7DA7B-5845-41A7-863B-D501339FB66E}" type="presOf" srcId="{DD20A574-5804-449D-AA22-A8FF1E19FBAF}" destId="{EBA00392-7CFB-4915-A529-4FCFD0F7B1B8}" srcOrd="1" destOrd="0" presId="urn:microsoft.com/office/officeart/2005/8/layout/target3"/>
    <dgm:cxn modelId="{602BFA76-4B3C-4ED1-ADB2-A869BEB6DF1D}" type="presOf" srcId="{4C35D32F-0EAB-4CD7-82EE-45574DC2A586}" destId="{2D46C10F-46C3-4CB5-B469-99078000791D}" srcOrd="0" destOrd="0" presId="urn:microsoft.com/office/officeart/2005/8/layout/target3"/>
    <dgm:cxn modelId="{0063FC34-60F9-4D29-9086-1B5AF60B3F25}" type="presOf" srcId="{D8197B8C-B260-4A16-BDF4-0947B075E274}" destId="{5A5FFA88-C948-4069-8E93-59FA12366E83}" srcOrd="1" destOrd="0" presId="urn:microsoft.com/office/officeart/2005/8/layout/target3"/>
    <dgm:cxn modelId="{AE4E0F8C-7E99-4638-8B7C-9C36F6C29B66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C5B2711-9473-440F-915E-B434E7BA50CD}" type="presOf" srcId="{D1D4F407-5343-4D3F-B5B9-D407B03CAEB4}" destId="{AED2198E-93D5-4001-81B4-73124B309672}" srcOrd="1" destOrd="0" presId="urn:microsoft.com/office/officeart/2005/8/layout/target3"/>
    <dgm:cxn modelId="{C2A2B322-89F9-4771-9FFE-8719EA5D9B73}" type="presOf" srcId="{4C35D32F-0EAB-4CD7-82EE-45574DC2A586}" destId="{E7EE7328-A94E-438C-85EC-C784A67A56A1}" srcOrd="1" destOrd="0" presId="urn:microsoft.com/office/officeart/2005/8/layout/target3"/>
    <dgm:cxn modelId="{41DB81B4-9C89-44B3-924E-F41262BC4009}" type="presOf" srcId="{B651F6E3-6281-48DB-9319-2AEAFDAE7572}" destId="{619D679B-A015-4ECF-8348-D1034C574F40}" srcOrd="0" destOrd="0" presId="urn:microsoft.com/office/officeart/2005/8/layout/target3"/>
    <dgm:cxn modelId="{E970799A-1F43-42B6-9CFA-0EF9CC3AE851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6D82378-ECBC-4759-8B55-2ECE83421127}" type="presOf" srcId="{D1B46980-6531-4606-95E6-44980827E919}" destId="{2BE915AB-18AA-4053-B92C-3BFC9ED204BB}" srcOrd="1" destOrd="0" presId="urn:microsoft.com/office/officeart/2005/8/layout/target3"/>
    <dgm:cxn modelId="{45EE0EEF-C1CA-4C4E-ADB8-BDA5988B02D3}" type="presOf" srcId="{D1B46980-6531-4606-95E6-44980827E919}" destId="{6140AFEC-043D-4C43-A2F9-D0F5331DF3A3}" srcOrd="0" destOrd="0" presId="urn:microsoft.com/office/officeart/2005/8/layout/target3"/>
    <dgm:cxn modelId="{2D6F77DD-7A1D-460F-B093-40216E777F03}" type="presOf" srcId="{D1D4F407-5343-4D3F-B5B9-D407B03CAEB4}" destId="{D005CE8C-CC26-4C3E-AC11-E15060ECD759}" srcOrd="0" destOrd="0" presId="urn:microsoft.com/office/officeart/2005/8/layout/target3"/>
    <dgm:cxn modelId="{91A914FA-E5C1-4EB0-85EA-5F2D055539B6}" srcId="{757F3AB3-0718-4624-B441-E567A8F0AB56}" destId="{DD20A574-5804-449D-AA22-A8FF1E19FBAF}" srcOrd="4" destOrd="0" parTransId="{532127DE-C322-4BB6-876E-F32F6B4D146C}" sibTransId="{26BAF013-C1B0-43AB-A3CF-2101A2908FC1}"/>
    <dgm:cxn modelId="{1338B521-5747-492D-961D-FC5B9484E3E2}" type="presOf" srcId="{DD20A574-5804-449D-AA22-A8FF1E19FBAF}" destId="{DEE0F609-BA8C-4DD4-90F4-25DA5FF2E3E6}" srcOrd="0" destOrd="0" presId="urn:microsoft.com/office/officeart/2005/8/layout/target3"/>
    <dgm:cxn modelId="{7BE44C81-135D-43F5-AB27-D351DD78A2D1}" type="presParOf" srcId="{333A1088-737F-45CB-B68E-254E46348037}" destId="{F5ABB229-8D3B-4694-996A-96F23CF14429}" srcOrd="0" destOrd="0" presId="urn:microsoft.com/office/officeart/2005/8/layout/target3"/>
    <dgm:cxn modelId="{4357D69C-7730-434C-8C0E-D29BE4536C06}" type="presParOf" srcId="{333A1088-737F-45CB-B68E-254E46348037}" destId="{F41139FD-01EE-4571-8B17-4FB00FC51163}" srcOrd="1" destOrd="0" presId="urn:microsoft.com/office/officeart/2005/8/layout/target3"/>
    <dgm:cxn modelId="{7499D22F-8C73-4F4D-8D0E-0DEECE323627}" type="presParOf" srcId="{333A1088-737F-45CB-B68E-254E46348037}" destId="{D005CE8C-CC26-4C3E-AC11-E15060ECD759}" srcOrd="2" destOrd="0" presId="urn:microsoft.com/office/officeart/2005/8/layout/target3"/>
    <dgm:cxn modelId="{3F6DBDE8-6FAD-4FEE-8DF5-EB367B7AE358}" type="presParOf" srcId="{333A1088-737F-45CB-B68E-254E46348037}" destId="{2C702D82-9B77-49B7-9568-BB8EB47C3372}" srcOrd="3" destOrd="0" presId="urn:microsoft.com/office/officeart/2005/8/layout/target3"/>
    <dgm:cxn modelId="{FF50CB6D-D89E-48B1-AC6E-A1342520C658}" type="presParOf" srcId="{333A1088-737F-45CB-B68E-254E46348037}" destId="{A52A0455-90FF-4808-ABD0-F02540D31D5A}" srcOrd="4" destOrd="0" presId="urn:microsoft.com/office/officeart/2005/8/layout/target3"/>
    <dgm:cxn modelId="{F0ED58CE-AD0E-42D5-8997-54FF6E958C3E}" type="presParOf" srcId="{333A1088-737F-45CB-B68E-254E46348037}" destId="{6140AFEC-043D-4C43-A2F9-D0F5331DF3A3}" srcOrd="5" destOrd="0" presId="urn:microsoft.com/office/officeart/2005/8/layout/target3"/>
    <dgm:cxn modelId="{10BE4D5C-1DD3-4219-8373-02CDFC9D1D1B}" type="presParOf" srcId="{333A1088-737F-45CB-B68E-254E46348037}" destId="{9358AC05-5D7D-4327-9F80-1AD486AEA664}" srcOrd="6" destOrd="0" presId="urn:microsoft.com/office/officeart/2005/8/layout/target3"/>
    <dgm:cxn modelId="{E773EB04-0D18-44C3-92DF-AF0293B07F00}" type="presParOf" srcId="{333A1088-737F-45CB-B68E-254E46348037}" destId="{313FC574-E1CD-4FB4-B054-0B805CE0447D}" srcOrd="7" destOrd="0" presId="urn:microsoft.com/office/officeart/2005/8/layout/target3"/>
    <dgm:cxn modelId="{0DB244F6-7A6C-40AF-8B61-48C9A615B5D7}" type="presParOf" srcId="{333A1088-737F-45CB-B68E-254E46348037}" destId="{619D679B-A015-4ECF-8348-D1034C574F40}" srcOrd="8" destOrd="0" presId="urn:microsoft.com/office/officeart/2005/8/layout/target3"/>
    <dgm:cxn modelId="{BE898E2B-6D30-4333-9E11-5F493403F61F}" type="presParOf" srcId="{333A1088-737F-45CB-B68E-254E46348037}" destId="{322283A8-4A27-4CDA-BAE3-F381106A9174}" srcOrd="9" destOrd="0" presId="urn:microsoft.com/office/officeart/2005/8/layout/target3"/>
    <dgm:cxn modelId="{52E0BC0F-3CE4-4A7A-8651-F26CC1CD168C}" type="presParOf" srcId="{333A1088-737F-45CB-B68E-254E46348037}" destId="{FFC9F71D-1B4F-4AD9-A4A6-86ADEFC8AF5C}" srcOrd="10" destOrd="0" presId="urn:microsoft.com/office/officeart/2005/8/layout/target3"/>
    <dgm:cxn modelId="{8505504B-FD28-40AD-A264-088AB8F727B3}" type="presParOf" srcId="{333A1088-737F-45CB-B68E-254E46348037}" destId="{25B08C86-7E15-44DC-BE7F-FFB55DD49D12}" srcOrd="11" destOrd="0" presId="urn:microsoft.com/office/officeart/2005/8/layout/target3"/>
    <dgm:cxn modelId="{14CD7D9C-F203-4275-BB4E-8A3898B53734}" type="presParOf" srcId="{333A1088-737F-45CB-B68E-254E46348037}" destId="{BCCACBEA-A76A-461B-8D80-6D58C0D0AE11}" srcOrd="12" destOrd="0" presId="urn:microsoft.com/office/officeart/2005/8/layout/target3"/>
    <dgm:cxn modelId="{942A5091-FE44-4AD7-91E0-660304A225D2}" type="presParOf" srcId="{333A1088-737F-45CB-B68E-254E46348037}" destId="{44B4FABB-DA82-46A9-8259-3A8A1B9B656D}" srcOrd="13" destOrd="0" presId="urn:microsoft.com/office/officeart/2005/8/layout/target3"/>
    <dgm:cxn modelId="{0FB7AC9A-B414-4D77-87D5-95FBBA97BAD8}" type="presParOf" srcId="{333A1088-737F-45CB-B68E-254E46348037}" destId="{DEE0F609-BA8C-4DD4-90F4-25DA5FF2E3E6}" srcOrd="14" destOrd="0" presId="urn:microsoft.com/office/officeart/2005/8/layout/target3"/>
    <dgm:cxn modelId="{252F3075-40D8-4F7C-B746-C294A81A99FC}" type="presParOf" srcId="{333A1088-737F-45CB-B68E-254E46348037}" destId="{396656F6-5D53-4A72-9DA3-2129384CB569}" srcOrd="15" destOrd="0" presId="urn:microsoft.com/office/officeart/2005/8/layout/target3"/>
    <dgm:cxn modelId="{03442961-D3C1-4737-B546-F19FA5380B98}" type="presParOf" srcId="{333A1088-737F-45CB-B68E-254E46348037}" destId="{E406CCCB-2BA2-4C1B-B665-64BAAA94E633}" srcOrd="16" destOrd="0" presId="urn:microsoft.com/office/officeart/2005/8/layout/target3"/>
    <dgm:cxn modelId="{C56A8A0D-3A56-4373-9AC4-E4A8BD545936}" type="presParOf" srcId="{333A1088-737F-45CB-B68E-254E46348037}" destId="{2D46C10F-46C3-4CB5-B469-99078000791D}" srcOrd="17" destOrd="0" presId="urn:microsoft.com/office/officeart/2005/8/layout/target3"/>
    <dgm:cxn modelId="{B88AE12F-3032-4543-967F-0875A3F75B21}" type="presParOf" srcId="{333A1088-737F-45CB-B68E-254E46348037}" destId="{AED2198E-93D5-4001-81B4-73124B309672}" srcOrd="18" destOrd="0" presId="urn:microsoft.com/office/officeart/2005/8/layout/target3"/>
    <dgm:cxn modelId="{F84F89E3-CF87-46BE-8951-4A5FA53FA687}" type="presParOf" srcId="{333A1088-737F-45CB-B68E-254E46348037}" destId="{2BE915AB-18AA-4053-B92C-3BFC9ED204BB}" srcOrd="19" destOrd="0" presId="urn:microsoft.com/office/officeart/2005/8/layout/target3"/>
    <dgm:cxn modelId="{229E23D3-CB52-4B40-8B42-1E9440A701AC}" type="presParOf" srcId="{333A1088-737F-45CB-B68E-254E46348037}" destId="{6BB5E863-4638-4E1D-BFDE-399D028AC4ED}" srcOrd="20" destOrd="0" presId="urn:microsoft.com/office/officeart/2005/8/layout/target3"/>
    <dgm:cxn modelId="{269857D2-90BA-4F7B-9287-531D9F740133}" type="presParOf" srcId="{333A1088-737F-45CB-B68E-254E46348037}" destId="{5A5FFA88-C948-4069-8E93-59FA12366E83}" srcOrd="21" destOrd="0" presId="urn:microsoft.com/office/officeart/2005/8/layout/target3"/>
    <dgm:cxn modelId="{68505B0E-57A8-46B3-92E4-837D9158C6F8}" type="presParOf" srcId="{333A1088-737F-45CB-B68E-254E46348037}" destId="{EBA00392-7CFB-4915-A529-4FCFD0F7B1B8}" srcOrd="22" destOrd="0" presId="urn:microsoft.com/office/officeart/2005/8/layout/target3"/>
    <dgm:cxn modelId="{9567A026-30F5-4C3D-B36A-4A81610C64EC}" type="presParOf" srcId="{333A1088-737F-45CB-B68E-254E46348037}" destId="{E7EE7328-A94E-438C-85EC-C784A67A56A1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ZŠ Týnec nad Labem</a:t>
          </a:r>
          <a:endParaRPr lang="cs-CZ" sz="9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AUTOR: Alena Darebná</a:t>
          </a:r>
          <a:endParaRPr lang="cs-CZ" sz="9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VY_32_INOVACE_18_VLASTIVĚDA 5.ROČNÍK_SEVERNÍ MORAVA  - MĚSTA  A HOSPODÁŘSTVÍ</a:t>
          </a:r>
          <a:endParaRPr lang="cs-CZ" sz="9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Téma: SEVERNÍ MORAVA  - MĚSTA  A HOSPODÁŘSTVÍ</a:t>
          </a:r>
          <a:endParaRPr lang="cs-CZ" sz="900" kern="1200" dirty="0"/>
        </a:p>
      </dsp:txBody>
      <dsp:txXfrm>
        <a:off x="1273857" y="955392"/>
        <a:ext cx="5350878" cy="318465"/>
      </dsp:txXfrm>
    </dsp:sp>
    <dsp:sp modelId="{44B4FABB-DA82-46A9-8259-3A8A1B9B656D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E0F609-BA8C-4DD4-90F4-25DA5FF2E3E6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Vytvořeno: prosinec 2011</a:t>
          </a:r>
          <a:endParaRPr lang="cs-CZ" sz="900" kern="1200" dirty="0"/>
        </a:p>
      </dsp:txBody>
      <dsp:txXfrm>
        <a:off x="1273857" y="1273857"/>
        <a:ext cx="5350878" cy="318465"/>
      </dsp:txXfrm>
    </dsp:sp>
    <dsp:sp modelId="{E406CCCB-2BA2-4C1B-B665-64BAAA94E63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46C10F-46C3-4CB5-B469-99078000791D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CZ.1.07/1.4.00/21.1921</a:t>
          </a:r>
          <a:endParaRPr lang="cs-CZ" sz="9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27C63-98C0-4D4A-B27F-4F285A55AF0F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6808E-D147-4AC5-9C06-1ABA9EF578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3850" y="6237288"/>
            <a:ext cx="2663825" cy="276999"/>
          </a:xfrm>
        </p:spPr>
        <p:txBody>
          <a:bodyPr>
            <a:spAutoFit/>
          </a:bodyPr>
          <a:lstStyle>
            <a:lvl1pPr>
              <a:buNone/>
              <a:defRPr sz="1200" baseline="0"/>
            </a:lvl1pPr>
          </a:lstStyle>
          <a:p>
            <a:pPr lvl="0"/>
            <a:r>
              <a:rPr lang="cs-CZ" dirty="0" smtClean="0"/>
              <a:t>Číslo obrázku</a:t>
            </a:r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3528" y="6392361"/>
            <a:ext cx="2663825" cy="276999"/>
          </a:xfrm>
        </p:spPr>
        <p:txBody>
          <a:bodyPr>
            <a:spAutoFit/>
          </a:bodyPr>
          <a:lstStyle>
            <a:lvl1pPr>
              <a:buNone/>
              <a:defRPr sz="1200" baseline="0"/>
            </a:lvl1pPr>
          </a:lstStyle>
          <a:p>
            <a:pPr lvl="0"/>
            <a:r>
              <a:rPr lang="cs-CZ" dirty="0" smtClean="0"/>
              <a:t>Číslo obrázku</a:t>
            </a:r>
            <a:endParaRPr lang="cs-CZ" dirty="0"/>
          </a:p>
        </p:txBody>
      </p:sp>
      <p:sp>
        <p:nvSpPr>
          <p:cNvPr id="9" name="Zástupný symbol pro text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44008" y="6381328"/>
            <a:ext cx="2663825" cy="276999"/>
          </a:xfrm>
        </p:spPr>
        <p:txBody>
          <a:bodyPr>
            <a:spAutoFit/>
          </a:bodyPr>
          <a:lstStyle>
            <a:lvl1pPr>
              <a:buNone/>
              <a:defRPr sz="1200" baseline="0"/>
            </a:lvl1pPr>
          </a:lstStyle>
          <a:p>
            <a:pPr lvl="0"/>
            <a:r>
              <a:rPr lang="cs-CZ" dirty="0" smtClean="0"/>
              <a:t>Číslo obrázku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4/Kvetna_zahrada_Kromeriz_kolonada.jpg/800px-Kvetna_zahrada_Kromeriz_kolonada.jpg" TargetMode="External"/><Relationship Id="rId2" Type="http://schemas.openxmlformats.org/officeDocument/2006/relationships/hyperlink" Target="http://upload.wikimedia.org/wikipedia/commons/c/c0/Arcibiskupsk%C3%BD_z%C3%A1mek_Krom%C4%9B%C5%99%C3%AD%C5%BE_-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3/3d/Flower_Garden_Kromeriz.jpg/800px-Flower_Garden_Kromeriz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foto.cz/fotografie/bilek/len-rakousky-0682.jpg" TargetMode="External"/><Relationship Id="rId7" Type="http://schemas.openxmlformats.org/officeDocument/2006/relationships/image" Target="../media/image19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severní Moravě – městy a hospodářstvím.</a:t>
            </a:r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Města I.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Olomouc</a:t>
            </a:r>
            <a:r>
              <a:rPr lang="cs-CZ" dirty="0" smtClean="0"/>
              <a:t> </a:t>
            </a:r>
            <a:r>
              <a:rPr lang="cs-CZ" dirty="0" smtClean="0"/>
              <a:t>– leží na řece Moravě, starobylé město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historie</a:t>
            </a:r>
            <a:r>
              <a:rPr lang="cs-CZ" dirty="0" smtClean="0"/>
              <a:t>: 	po staletí sídlo moravského </a:t>
            </a:r>
            <a:r>
              <a:rPr lang="cs-CZ" dirty="0" smtClean="0"/>
              <a:t>				markraběte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r>
              <a:rPr lang="cs-CZ" dirty="0" smtClean="0"/>
              <a:t> 	zavražděn </a:t>
            </a:r>
            <a:r>
              <a:rPr lang="cs-CZ" dirty="0" smtClean="0"/>
              <a:t>král Václav III</a:t>
            </a:r>
          </a:p>
          <a:p>
            <a:pPr>
              <a:buNone/>
            </a:pPr>
            <a:r>
              <a:rPr lang="cs-CZ" dirty="0" smtClean="0"/>
              <a:t>				v 16. století založena (naše 2. </a:t>
            </a:r>
            <a:r>
              <a:rPr lang="cs-CZ" dirty="0" smtClean="0"/>
              <a:t>			nejstarší</a:t>
            </a:r>
            <a:r>
              <a:rPr lang="cs-CZ" dirty="0" smtClean="0"/>
              <a:t>) univerzita</a:t>
            </a:r>
          </a:p>
          <a:p>
            <a:pPr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Haná – </a:t>
            </a:r>
            <a:r>
              <a:rPr lang="cs-CZ" dirty="0" err="1" smtClean="0">
                <a:solidFill>
                  <a:srgbClr val="C00000"/>
                </a:solidFill>
              </a:rPr>
              <a:t>litovel</a:t>
            </a:r>
            <a:r>
              <a:rPr lang="cs-CZ" dirty="0" smtClean="0"/>
              <a:t> - náměstí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33625"/>
            <a:ext cx="4343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Olomouc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55385" y="1554163"/>
            <a:ext cx="678563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1. Olomouc - </a:t>
            </a:r>
            <a:r>
              <a:rPr lang="cs-CZ" dirty="0" err="1" smtClean="0"/>
              <a:t>Ana</a:t>
            </a:r>
            <a:r>
              <a:rPr lang="cs-CZ" dirty="0" smtClean="0"/>
              <a:t> Paula </a:t>
            </a:r>
            <a:r>
              <a:rPr lang="cs-CZ" dirty="0" err="1" smtClean="0"/>
              <a:t>Hirama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Olomouc</a:t>
            </a:r>
            <a:r>
              <a:rPr lang="cs-CZ" dirty="0" smtClean="0"/>
              <a:t> – orloj a morový sloup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02343" y="1699151"/>
            <a:ext cx="3395913" cy="4526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Města II.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Olomouc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Současnost:</a:t>
            </a:r>
            <a:r>
              <a:rPr lang="cs-CZ" dirty="0" smtClean="0"/>
              <a:t>	důležitá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dopravní křižovatka</a:t>
            </a:r>
          </a:p>
          <a:p>
            <a:pPr>
              <a:buNone/>
            </a:pPr>
            <a:r>
              <a:rPr lang="cs-CZ" dirty="0" smtClean="0"/>
              <a:t>				středisko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strojírenského a potravinářského průmyslu</a:t>
            </a:r>
          </a:p>
          <a:p>
            <a:pPr>
              <a:buNone/>
            </a:pPr>
            <a:r>
              <a:rPr lang="cs-CZ" dirty="0" smtClean="0"/>
              <a:t>				každoroční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výstava květin </a:t>
            </a:r>
            <a:r>
              <a:rPr lang="cs-CZ" dirty="0" smtClean="0"/>
              <a:t>				(Flora Olomouc)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err="1" smtClean="0">
                <a:solidFill>
                  <a:schemeClr val="accent4">
                    <a:lumMod val="50000"/>
                  </a:schemeClr>
                </a:solidFill>
              </a:rPr>
              <a:t>Loštice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u Olomouce</a:t>
            </a:r>
            <a:r>
              <a:rPr lang="cs-CZ" dirty="0" smtClean="0"/>
              <a:t> – olomoucké tvarůžky</a:t>
            </a: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Města III.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Přerov</a:t>
            </a:r>
            <a:r>
              <a:rPr lang="cs-CZ" dirty="0" smtClean="0"/>
              <a:t> – leží na řece Bečvě</a:t>
            </a:r>
          </a:p>
          <a:p>
            <a:pPr>
              <a:buNone/>
            </a:pPr>
            <a:r>
              <a:rPr lang="cs-CZ" b="1" dirty="0" smtClean="0"/>
              <a:t>			</a:t>
            </a:r>
            <a:r>
              <a:rPr lang="cs-CZ" dirty="0" smtClean="0"/>
              <a:t>důležitá </a:t>
            </a:r>
            <a:r>
              <a:rPr lang="cs-CZ" dirty="0" smtClean="0">
                <a:solidFill>
                  <a:schemeClr val="accent1"/>
                </a:solidFill>
              </a:rPr>
              <a:t>železniční křižovatka</a:t>
            </a:r>
          </a:p>
          <a:p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Prostějov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textilní průmysl </a:t>
            </a:r>
            <a:r>
              <a:rPr lang="cs-CZ" dirty="0" smtClean="0"/>
              <a:t>(oděvy) – firma v 				současnosti zkrachovala</a:t>
            </a:r>
          </a:p>
          <a:p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Kroměříž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historické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hlinkClick r:id="rId2"/>
              </a:rPr>
              <a:t>památky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zámek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a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hlinkClick r:id="rId4"/>
              </a:rPr>
              <a:t>zahrada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				potravinářský průmysl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Města IV.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Ostrava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– </a:t>
            </a:r>
            <a:r>
              <a:rPr lang="cs-CZ" dirty="0" smtClean="0"/>
              <a:t>největší velmi znečištěné město severní Moravy</a:t>
            </a:r>
          </a:p>
          <a:p>
            <a:pPr>
              <a:buNone/>
            </a:pPr>
            <a:r>
              <a:rPr lang="cs-CZ" b="1" dirty="0" smtClean="0"/>
              <a:t>				</a:t>
            </a:r>
            <a:r>
              <a:rPr lang="cs-CZ" dirty="0" smtClean="0"/>
              <a:t>nejprůmyslovější město ČR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průmysl: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těžba černého uhlí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				hutnictví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					strojírenství</a:t>
            </a:r>
            <a:r>
              <a:rPr lang="cs-CZ" dirty="0" smtClean="0"/>
              <a:t> a další</a:t>
            </a:r>
          </a:p>
          <a:p>
            <a:pPr>
              <a:buNone/>
            </a:pPr>
            <a:r>
              <a:rPr lang="cs-CZ" dirty="0" smtClean="0"/>
              <a:t>Na Ostravsku žije mnoho lidí polské národnosti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Ostrava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lena\AppData\Local\Microsoft\Windows\Temporary Internet Files\Content.IE5\XFZ2XDBR\MP9003988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933056"/>
            <a:ext cx="2768352" cy="197739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Města IV.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Opava</a:t>
            </a:r>
            <a:r>
              <a:rPr lang="cs-CZ" dirty="0" smtClean="0"/>
              <a:t> – středisko Slezska</a:t>
            </a:r>
          </a:p>
          <a:p>
            <a:pPr>
              <a:buNone/>
            </a:pPr>
            <a:r>
              <a:rPr lang="cs-CZ" dirty="0" smtClean="0"/>
              <a:t>		(slezské divadlo, univerzita, muzeum)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průmyslové město</a:t>
            </a:r>
            <a:r>
              <a:rPr lang="cs-CZ" dirty="0" smtClean="0"/>
              <a:t>: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strojírenský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						potravinářský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							farmaceutický</a:t>
            </a:r>
            <a:r>
              <a:rPr lang="cs-CZ" dirty="0" smtClean="0"/>
              <a:t> 							(výroba léků)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Hospodářství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Černé uhlí</a:t>
            </a:r>
            <a:r>
              <a:rPr lang="cs-CZ" dirty="0" smtClean="0"/>
              <a:t> - základem pro rozvoj průmyslu:</a:t>
            </a:r>
          </a:p>
          <a:p>
            <a:r>
              <a:rPr lang="cs-CZ" dirty="0" smtClean="0"/>
              <a:t>Výroba koksu        vysoké pece          železo  	  strojírenský průmysl</a:t>
            </a:r>
          </a:p>
          <a:p>
            <a:r>
              <a:rPr lang="cs-CZ" dirty="0" smtClean="0"/>
              <a:t>chemický průmysl</a:t>
            </a:r>
          </a:p>
          <a:p>
            <a:r>
              <a:rPr lang="cs-CZ" dirty="0" smtClean="0"/>
              <a:t>tepelné elektrárny</a:t>
            </a:r>
          </a:p>
          <a:p>
            <a:r>
              <a:rPr lang="cs-CZ" dirty="0" smtClean="0"/>
              <a:t>průmysl stavebních hmot </a:t>
            </a:r>
          </a:p>
          <a:p>
            <a:r>
              <a:rPr lang="cs-CZ" dirty="0" smtClean="0"/>
              <a:t>potravinářský</a:t>
            </a:r>
          </a:p>
          <a:p>
            <a:r>
              <a:rPr lang="cs-CZ" dirty="0" smtClean="0"/>
              <a:t>rozvoj dopravy, školství a zdravotnictví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Největší průmyslové centrum republiky</a:t>
            </a:r>
          </a:p>
          <a:p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3347864" y="2276872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732240" y="2276872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4283968" y="3212976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364088" y="2708920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755576" y="2708920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652120" y="4293096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3491880" y="4869160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4283968" y="3717032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7812360" y="5373216"/>
            <a:ext cx="54252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Zemědělství I.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Hornomoravský úval: </a:t>
            </a:r>
            <a:r>
              <a:rPr lang="cs-CZ" dirty="0" smtClean="0"/>
              <a:t>(teplo a úrodná půda)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dirty="0" smtClean="0"/>
              <a:t>	pšenice</a:t>
            </a:r>
          </a:p>
          <a:p>
            <a:pPr>
              <a:buNone/>
            </a:pPr>
            <a:r>
              <a:rPr lang="cs-CZ" dirty="0" smtClean="0"/>
              <a:t>	ječmen</a:t>
            </a:r>
          </a:p>
          <a:p>
            <a:pPr>
              <a:buNone/>
            </a:pPr>
            <a:r>
              <a:rPr lang="cs-CZ" dirty="0" smtClean="0"/>
              <a:t>	cukrovka</a:t>
            </a:r>
          </a:p>
          <a:p>
            <a:pPr>
              <a:buNone/>
            </a:pPr>
            <a:r>
              <a:rPr lang="cs-CZ" dirty="0" smtClean="0"/>
              <a:t>	ovoce</a:t>
            </a:r>
          </a:p>
          <a:p>
            <a:pPr>
              <a:buNone/>
            </a:pPr>
            <a:r>
              <a:rPr lang="cs-CZ" dirty="0" smtClean="0"/>
              <a:t>	zelenina</a:t>
            </a:r>
          </a:p>
          <a:p>
            <a:pPr>
              <a:buNone/>
            </a:pPr>
            <a:r>
              <a:rPr lang="cs-CZ" dirty="0" smtClean="0"/>
              <a:t>	v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okolí Přerova </a:t>
            </a:r>
            <a:r>
              <a:rPr lang="cs-CZ" dirty="0" smtClean="0"/>
              <a:t>- chmel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Alena\AppData\Local\Microsoft\Windows\Temporary Internet Files\Content.IE5\PWE99ZHM\MC9002791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204864"/>
            <a:ext cx="1445599" cy="1944216"/>
          </a:xfrm>
          <a:prstGeom prst="rect">
            <a:avLst/>
          </a:prstGeom>
          <a:noFill/>
        </p:spPr>
      </p:pic>
      <p:pic>
        <p:nvPicPr>
          <p:cNvPr id="2055" name="Picture 7" descr="C:\Users\Alena\AppData\Local\Microsoft\Windows\Temporary Internet Files\Content.IE5\Y8AXGD7B\MC90033131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085184"/>
            <a:ext cx="1815220" cy="1450063"/>
          </a:xfrm>
          <a:prstGeom prst="rect">
            <a:avLst/>
          </a:prstGeom>
          <a:noFill/>
        </p:spPr>
      </p:pic>
      <p:pic>
        <p:nvPicPr>
          <p:cNvPr id="10" name="Obrázek 9" descr="ovoce azelen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348880"/>
            <a:ext cx="2353915" cy="24008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Alena\AppData\Local\Microsoft\Windows\Temporary Internet Files\Content.IE5\XFZ2XDBR\MP9002892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869160"/>
            <a:ext cx="2260848" cy="151476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Zemědělství II.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Podhůří Beskyd a Jeseníků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pěstování </a:t>
            </a:r>
            <a:r>
              <a:rPr lang="cs-CZ" dirty="0" smtClean="0"/>
              <a:t>	brambor</a:t>
            </a:r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dirty="0" smtClean="0">
                <a:hlinkClick r:id="rId3"/>
              </a:rPr>
              <a:t>lnu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	ovsa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chov</a:t>
            </a:r>
            <a:r>
              <a:rPr lang="cs-CZ" dirty="0" smtClean="0"/>
              <a:t> 	krav</a:t>
            </a:r>
          </a:p>
          <a:p>
            <a:pPr>
              <a:buNone/>
            </a:pPr>
            <a:r>
              <a:rPr lang="cs-CZ" dirty="0" smtClean="0"/>
              <a:t>			ovcí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Zalesněná pohoří : </a:t>
            </a:r>
            <a:r>
              <a:rPr lang="cs-CZ" dirty="0" smtClean="0"/>
              <a:t>dostatek dřeva</a:t>
            </a:r>
            <a:endParaRPr lang="cs-CZ" dirty="0"/>
          </a:p>
        </p:txBody>
      </p:sp>
      <p:pic>
        <p:nvPicPr>
          <p:cNvPr id="1027" name="Picture 3" descr="C:\Users\Alena\AppData\Local\Microsoft\Windows\Temporary Internet Files\Content.IE5\PWE99ZHM\MC9003312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772816"/>
            <a:ext cx="1452365" cy="1152128"/>
          </a:xfrm>
          <a:prstGeom prst="rect">
            <a:avLst/>
          </a:prstGeom>
          <a:noFill/>
        </p:spPr>
      </p:pic>
      <p:pic>
        <p:nvPicPr>
          <p:cNvPr id="1028" name="Picture 4" descr="C:\Users\Alena\AppData\Local\Microsoft\Windows\Temporary Internet Files\Content.IE5\PWE99ZHM\MC90033137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924944"/>
            <a:ext cx="998345" cy="936104"/>
          </a:xfrm>
          <a:prstGeom prst="rect">
            <a:avLst/>
          </a:prstGeom>
          <a:noFill/>
        </p:spPr>
      </p:pic>
      <p:pic>
        <p:nvPicPr>
          <p:cNvPr id="1026" name="Picture 2" descr="C:\Users\Alena\AppData\Local\Microsoft\Windows\Temporary Internet Files\Content.IE5\A9ZSFYU1\MP900262828[1].jpg"/>
          <p:cNvPicPr>
            <a:picLocks noChangeAspect="1" noChangeArrowheads="1"/>
          </p:cNvPicPr>
          <p:nvPr/>
        </p:nvPicPr>
        <p:blipFill>
          <a:blip r:embed="rId6" cstate="print"/>
          <a:srcRect l="20469" t="29328" r="16532" b="5704"/>
          <a:stretch>
            <a:fillRect/>
          </a:stretch>
        </p:blipFill>
        <p:spPr bwMode="auto">
          <a:xfrm>
            <a:off x="3347864" y="3933056"/>
            <a:ext cx="1584176" cy="1089121"/>
          </a:xfrm>
          <a:prstGeom prst="rect">
            <a:avLst/>
          </a:prstGeom>
          <a:noFill/>
        </p:spPr>
      </p:pic>
      <p:pic>
        <p:nvPicPr>
          <p:cNvPr id="1032" name="Picture 8" descr="C:\Users\Alena\AppData\Local\Microsoft\Windows\Temporary Internet Files\Content.IE5\2XFT1USF\MC90003043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4221088"/>
            <a:ext cx="1153084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Moravskoslezské </a:t>
            </a:r>
            <a:r>
              <a:rPr lang="cs-CZ" dirty="0" err="1" smtClean="0">
                <a:solidFill>
                  <a:srgbClr val="C00000"/>
                </a:solidFill>
              </a:rPr>
              <a:t>beskydy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chov ovcí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/>
              <a:t>PHDR.CHALUPA, Petr, CSc. </a:t>
            </a:r>
            <a:r>
              <a:rPr lang="cs-CZ" sz="1200" i="1" dirty="0" smtClean="0"/>
              <a:t>Vlastivěda</a:t>
            </a:r>
            <a:r>
              <a:rPr lang="cs-CZ" sz="1200" dirty="0" smtClean="0"/>
              <a:t>: </a:t>
            </a:r>
            <a:r>
              <a:rPr lang="cs-CZ" sz="1200" i="1" dirty="0" smtClean="0"/>
              <a:t>Putování po České republice</a:t>
            </a:r>
            <a:r>
              <a:rPr lang="cs-CZ" sz="1200" dirty="0" smtClean="0"/>
              <a:t>. </a:t>
            </a:r>
            <a:r>
              <a:rPr lang="cs-CZ" sz="1200" dirty="0" err="1" smtClean="0"/>
              <a:t>Vyd</a:t>
            </a:r>
            <a:r>
              <a:rPr lang="cs-CZ" sz="1200" dirty="0" smtClean="0"/>
              <a:t>. 2. </a:t>
            </a:r>
            <a:r>
              <a:rPr lang="cs-CZ" sz="1200" dirty="0" err="1" smtClean="0"/>
              <a:t>Všeň</a:t>
            </a:r>
            <a:r>
              <a:rPr lang="cs-CZ" sz="1200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http://microsoft.com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Foto: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1. http://www.</a:t>
            </a:r>
            <a:r>
              <a:rPr lang="cs-CZ" sz="1200" dirty="0" err="1" smtClean="0"/>
              <a:t>flickr.com</a:t>
            </a:r>
            <a:r>
              <a:rPr lang="cs-CZ" sz="1200" dirty="0" smtClean="0"/>
              <a:t>/</a:t>
            </a:r>
            <a:r>
              <a:rPr lang="cs-CZ" sz="1200" dirty="0" err="1" smtClean="0"/>
              <a:t>photos</a:t>
            </a:r>
            <a:r>
              <a:rPr lang="cs-CZ" sz="1200" dirty="0" smtClean="0"/>
              <a:t>/</a:t>
            </a:r>
            <a:r>
              <a:rPr lang="cs-CZ" sz="1200" dirty="0" err="1" smtClean="0"/>
              <a:t>anapaulahrm</a:t>
            </a:r>
            <a:r>
              <a:rPr lang="cs-CZ" sz="1200" dirty="0" smtClean="0"/>
              <a:t>/3600983689/</a:t>
            </a:r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Foto - archiv autorky</a:t>
            </a:r>
          </a:p>
          <a:p>
            <a:pPr>
              <a:buNone/>
            </a:pPr>
            <a:r>
              <a:rPr lang="cs-CZ" sz="1200" dirty="0" smtClean="0"/>
              <a:t> 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447</TotalTime>
  <Words>226</Words>
  <Application>Microsoft Office PowerPoint</Application>
  <PresentationFormat>Předvádění na obrazovce (4:3)</PresentationFormat>
  <Paragraphs>85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Snímek 1</vt:lpstr>
      <vt:lpstr>ANOTACE</vt:lpstr>
      <vt:lpstr>Mapa ČR</vt:lpstr>
      <vt:lpstr>Města I.</vt:lpstr>
      <vt:lpstr>Haná – litovel - náměstí</vt:lpstr>
      <vt:lpstr>Olomouc</vt:lpstr>
      <vt:lpstr>Olomouc – orloj a morový sloup</vt:lpstr>
      <vt:lpstr>Města II.</vt:lpstr>
      <vt:lpstr>Města III.</vt:lpstr>
      <vt:lpstr>Města IV.</vt:lpstr>
      <vt:lpstr>Ostrava</vt:lpstr>
      <vt:lpstr>Města IV.</vt:lpstr>
      <vt:lpstr>Hospodářství</vt:lpstr>
      <vt:lpstr>Zemědělství I.</vt:lpstr>
      <vt:lpstr>Zemědělství II.</vt:lpstr>
      <vt:lpstr>Moravskoslezské beskydy – chov ovcí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51</cp:revision>
  <dcterms:created xsi:type="dcterms:W3CDTF">2012-04-17T16:47:47Z</dcterms:created>
  <dcterms:modified xsi:type="dcterms:W3CDTF">2012-06-21T20:00:51Z</dcterms:modified>
</cp:coreProperties>
</file>