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0" r:id="rId2"/>
    <p:sldId id="257" r:id="rId3"/>
    <p:sldId id="258" r:id="rId4"/>
    <p:sldId id="261" r:id="rId5"/>
    <p:sldId id="262" r:id="rId6"/>
    <p:sldId id="267" r:id="rId7"/>
    <p:sldId id="268" r:id="rId8"/>
    <p:sldId id="263" r:id="rId9"/>
    <p:sldId id="265" r:id="rId10"/>
    <p:sldId id="266" r:id="rId11"/>
    <p:sldId id="269" r:id="rId12"/>
    <p:sldId id="271" r:id="rId13"/>
    <p:sldId id="264" r:id="rId14"/>
    <p:sldId id="27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 autoAdjust="0"/>
    <p:restoredTop sz="94659" autoAdjust="0"/>
  </p:normalViewPr>
  <p:slideViewPr>
    <p:cSldViewPr>
      <p:cViewPr varScale="1">
        <p:scale>
          <a:sx n="99" d="100"/>
          <a:sy n="99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VY_32_INOVACE_21_Vlastivěda_5.ROČNÍK_STŘEDNÍ A JIŽNÍ MORAVA 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Střední a jižní Morava - Povrch a podnebí 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C62F10EC-A6D3-4FBE-BF19-A1FE5A643E03}">
      <dgm:prSet/>
      <dgm:spPr/>
      <dgm:t>
        <a:bodyPr/>
        <a:lstStyle/>
        <a:p>
          <a:pPr algn="l" rtl="0"/>
          <a:r>
            <a:rPr lang="cs-CZ" dirty="0" smtClean="0"/>
            <a:t>Vytvořeno: únor 2012</a:t>
          </a:r>
          <a:endParaRPr lang="cs-CZ" dirty="0"/>
        </a:p>
      </dgm:t>
    </dgm:pt>
    <dgm:pt modelId="{D6A86E96-1345-4836-8CDB-9DE3BC9617EC}" type="parTrans" cxnId="{656802F8-23D4-41EB-90D9-460532103796}">
      <dgm:prSet/>
      <dgm:spPr/>
      <dgm:t>
        <a:bodyPr/>
        <a:lstStyle/>
        <a:p>
          <a:endParaRPr lang="cs-CZ"/>
        </a:p>
      </dgm:t>
    </dgm:pt>
    <dgm:pt modelId="{9A828A55-DAFE-45A4-B815-40B7ACF5DFA6}" type="sibTrans" cxnId="{656802F8-23D4-41EB-90D9-46053210379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8084DDBB-864F-4584-A318-6CF8E649D892}" type="pres">
      <dgm:prSet presAssocID="{C62F10EC-A6D3-4FBE-BF19-A1FE5A643E03}" presName="vertSpace5" presStyleLbl="node1" presStyleIdx="3" presStyleCnt="6"/>
      <dgm:spPr/>
    </dgm:pt>
    <dgm:pt modelId="{8D9533BC-804C-4082-B746-C4C22B69C4D5}" type="pres">
      <dgm:prSet presAssocID="{C62F10EC-A6D3-4FBE-BF19-A1FE5A643E03}" presName="circle5" presStyleLbl="node1" presStyleIdx="4" presStyleCnt="6"/>
      <dgm:spPr/>
    </dgm:pt>
    <dgm:pt modelId="{82892A1F-3A1B-454D-AAD6-1F5BCA44C0C0}" type="pres">
      <dgm:prSet presAssocID="{C62F10EC-A6D3-4FBE-BF19-A1FE5A643E03}" presName="rect5" presStyleLbl="alignAcc1" presStyleIdx="4" presStyleCnt="6"/>
      <dgm:spPr/>
      <dgm:t>
        <a:bodyPr/>
        <a:lstStyle/>
        <a:p>
          <a:endParaRPr lang="cs-CZ"/>
        </a:p>
      </dgm:t>
    </dgm:pt>
    <dgm:pt modelId="{4019696E-3D51-4C1C-BC91-642E8441E015}" type="pres">
      <dgm:prSet presAssocID="{4C35D32F-0EAB-4CD7-82EE-45574DC2A586}" presName="vertSpace6" presStyleLbl="node1" presStyleIdx="4" presStyleCnt="6"/>
      <dgm:spPr/>
    </dgm:pt>
    <dgm:pt modelId="{08688B62-58C8-4389-92F7-3F12A8D97EDE}" type="pres">
      <dgm:prSet presAssocID="{4C35D32F-0EAB-4CD7-82EE-45574DC2A586}" presName="circle6" presStyleLbl="node1" presStyleIdx="5" presStyleCnt="6"/>
      <dgm:spPr/>
    </dgm:pt>
    <dgm:pt modelId="{F1A364D4-1440-4E00-A337-2602EAD2FCF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530BB3-EB01-4AFC-8F07-8770A564A05D}" type="pres">
      <dgm:prSet presAssocID="{C62F10EC-A6D3-4FBE-BF19-A1FE5A643E03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F61FA0-1716-4871-95B6-5D9CE6FE4933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5B2711-9473-440F-915E-B434E7BA50CD}" type="presOf" srcId="{D1D4F407-5343-4D3F-B5B9-D407B03CAEB4}" destId="{AED2198E-93D5-4001-81B4-73124B309672}" srcOrd="1" destOrd="0" presId="urn:microsoft.com/office/officeart/2005/8/layout/target3"/>
    <dgm:cxn modelId="{1852D08A-9CAE-4F16-8969-9759C160D7D6}" type="presOf" srcId="{C62F10EC-A6D3-4FBE-BF19-A1FE5A643E03}" destId="{82892A1F-3A1B-454D-AAD6-1F5BCA44C0C0}" srcOrd="0" destOrd="0" presId="urn:microsoft.com/office/officeart/2005/8/layout/target3"/>
    <dgm:cxn modelId="{B6AC9907-0EF3-4A7F-A6A7-AD37B88ABB6F}" type="presOf" srcId="{D8197B8C-B260-4A16-BDF4-0947B075E274}" destId="{25B08C86-7E15-44DC-BE7F-FFB55DD49D12}" srcOrd="0" destOrd="0" presId="urn:microsoft.com/office/officeart/2005/8/layout/target3"/>
    <dgm:cxn modelId="{41DB81B4-9C89-44B3-924E-F41262BC4009}" type="presOf" srcId="{B651F6E3-6281-48DB-9319-2AEAFDAE7572}" destId="{619D679B-A015-4ECF-8348-D1034C574F40}" srcOrd="0" destOrd="0" presId="urn:microsoft.com/office/officeart/2005/8/layout/target3"/>
    <dgm:cxn modelId="{E970799A-1F43-42B6-9CFA-0EF9CC3AE851}" type="presOf" srcId="{B651F6E3-6281-48DB-9319-2AEAFDAE7572}" destId="{6BB5E863-4638-4E1D-BFDE-399D028AC4ED}" srcOrd="1" destOrd="0" presId="urn:microsoft.com/office/officeart/2005/8/layout/target3"/>
    <dgm:cxn modelId="{45EE0EEF-C1CA-4C4E-ADB8-BDA5988B02D3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6F77DD-7A1D-460F-B093-40216E777F0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63FC34-60F9-4D29-9086-1B5AF60B3F25}" type="presOf" srcId="{D8197B8C-B260-4A16-BDF4-0947B075E274}" destId="{5A5FFA88-C948-4069-8E93-59FA12366E83}" srcOrd="1" destOrd="0" presId="urn:microsoft.com/office/officeart/2005/8/layout/target3"/>
    <dgm:cxn modelId="{AE4E0F8C-7E99-4638-8B7C-9C36F6C29B6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AC795B8-BF83-4CE3-8DE1-D237C0488296}" type="presOf" srcId="{4C35D32F-0EAB-4CD7-82EE-45574DC2A586}" destId="{4BF61FA0-1716-4871-95B6-5D9CE6FE4933}" srcOrd="1" destOrd="0" presId="urn:microsoft.com/office/officeart/2005/8/layout/target3"/>
    <dgm:cxn modelId="{AA03001D-2593-4F55-A17D-8571E8410250}" type="presOf" srcId="{4C35D32F-0EAB-4CD7-82EE-45574DC2A586}" destId="{F1A364D4-1440-4E00-A337-2602EAD2FCF2}" srcOrd="0" destOrd="0" presId="urn:microsoft.com/office/officeart/2005/8/layout/target3"/>
    <dgm:cxn modelId="{4E44A6BB-42E2-4215-BBE7-0BB69C93A895}" type="presOf" srcId="{C62F10EC-A6D3-4FBE-BF19-A1FE5A643E03}" destId="{5E530BB3-EB01-4AFC-8F07-8770A564A05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6D82378-ECBC-4759-8B55-2ECE83421127}" type="presOf" srcId="{D1B46980-6531-4606-95E6-44980827E919}" destId="{2BE915AB-18AA-4053-B92C-3BFC9ED204BB}" srcOrd="1" destOrd="0" presId="urn:microsoft.com/office/officeart/2005/8/layout/target3"/>
    <dgm:cxn modelId="{656802F8-23D4-41EB-90D9-460532103796}" srcId="{757F3AB3-0718-4624-B441-E567A8F0AB56}" destId="{C62F10EC-A6D3-4FBE-BF19-A1FE5A643E03}" srcOrd="4" destOrd="0" parTransId="{D6A86E96-1345-4836-8CDB-9DE3BC9617EC}" sibTransId="{9A828A55-DAFE-45A4-B815-40B7ACF5DFA6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E44C81-135D-43F5-AB27-D351DD78A2D1}" type="presParOf" srcId="{333A1088-737F-45CB-B68E-254E46348037}" destId="{F5ABB229-8D3B-4694-996A-96F23CF14429}" srcOrd="0" destOrd="0" presId="urn:microsoft.com/office/officeart/2005/8/layout/target3"/>
    <dgm:cxn modelId="{4357D69C-7730-434C-8C0E-D29BE4536C06}" type="presParOf" srcId="{333A1088-737F-45CB-B68E-254E46348037}" destId="{F41139FD-01EE-4571-8B17-4FB00FC51163}" srcOrd="1" destOrd="0" presId="urn:microsoft.com/office/officeart/2005/8/layout/target3"/>
    <dgm:cxn modelId="{7499D22F-8C73-4F4D-8D0E-0DEECE323627}" type="presParOf" srcId="{333A1088-737F-45CB-B68E-254E46348037}" destId="{D005CE8C-CC26-4C3E-AC11-E15060ECD759}" srcOrd="2" destOrd="0" presId="urn:microsoft.com/office/officeart/2005/8/layout/target3"/>
    <dgm:cxn modelId="{3F6DBDE8-6FAD-4FEE-8DF5-EB367B7AE358}" type="presParOf" srcId="{333A1088-737F-45CB-B68E-254E46348037}" destId="{2C702D82-9B77-49B7-9568-BB8EB47C3372}" srcOrd="3" destOrd="0" presId="urn:microsoft.com/office/officeart/2005/8/layout/target3"/>
    <dgm:cxn modelId="{FF50CB6D-D89E-48B1-AC6E-A1342520C658}" type="presParOf" srcId="{333A1088-737F-45CB-B68E-254E46348037}" destId="{A52A0455-90FF-4808-ABD0-F02540D31D5A}" srcOrd="4" destOrd="0" presId="urn:microsoft.com/office/officeart/2005/8/layout/target3"/>
    <dgm:cxn modelId="{F0ED58CE-AD0E-42D5-8997-54FF6E958C3E}" type="presParOf" srcId="{333A1088-737F-45CB-B68E-254E46348037}" destId="{6140AFEC-043D-4C43-A2F9-D0F5331DF3A3}" srcOrd="5" destOrd="0" presId="urn:microsoft.com/office/officeart/2005/8/layout/target3"/>
    <dgm:cxn modelId="{10BE4D5C-1DD3-4219-8373-02CDFC9D1D1B}" type="presParOf" srcId="{333A1088-737F-45CB-B68E-254E46348037}" destId="{9358AC05-5D7D-4327-9F80-1AD486AEA664}" srcOrd="6" destOrd="0" presId="urn:microsoft.com/office/officeart/2005/8/layout/target3"/>
    <dgm:cxn modelId="{E773EB04-0D18-44C3-92DF-AF0293B07F00}" type="presParOf" srcId="{333A1088-737F-45CB-B68E-254E46348037}" destId="{313FC574-E1CD-4FB4-B054-0B805CE0447D}" srcOrd="7" destOrd="0" presId="urn:microsoft.com/office/officeart/2005/8/layout/target3"/>
    <dgm:cxn modelId="{0DB244F6-7A6C-40AF-8B61-48C9A615B5D7}" type="presParOf" srcId="{333A1088-737F-45CB-B68E-254E46348037}" destId="{619D679B-A015-4ECF-8348-D1034C574F40}" srcOrd="8" destOrd="0" presId="urn:microsoft.com/office/officeart/2005/8/layout/target3"/>
    <dgm:cxn modelId="{BE898E2B-6D30-4333-9E11-5F493403F61F}" type="presParOf" srcId="{333A1088-737F-45CB-B68E-254E46348037}" destId="{322283A8-4A27-4CDA-BAE3-F381106A9174}" srcOrd="9" destOrd="0" presId="urn:microsoft.com/office/officeart/2005/8/layout/target3"/>
    <dgm:cxn modelId="{52E0BC0F-3CE4-4A7A-8651-F26CC1CD168C}" type="presParOf" srcId="{333A1088-737F-45CB-B68E-254E46348037}" destId="{FFC9F71D-1B4F-4AD9-A4A6-86ADEFC8AF5C}" srcOrd="10" destOrd="0" presId="urn:microsoft.com/office/officeart/2005/8/layout/target3"/>
    <dgm:cxn modelId="{8505504B-FD28-40AD-A264-088AB8F727B3}" type="presParOf" srcId="{333A1088-737F-45CB-B68E-254E46348037}" destId="{25B08C86-7E15-44DC-BE7F-FFB55DD49D12}" srcOrd="11" destOrd="0" presId="urn:microsoft.com/office/officeart/2005/8/layout/target3"/>
    <dgm:cxn modelId="{1436581D-5D61-4C3A-A9D8-2D1A37E4B799}" type="presParOf" srcId="{333A1088-737F-45CB-B68E-254E46348037}" destId="{8084DDBB-864F-4584-A318-6CF8E649D892}" srcOrd="12" destOrd="0" presId="urn:microsoft.com/office/officeart/2005/8/layout/target3"/>
    <dgm:cxn modelId="{2AC46D13-1B72-4F80-A6B5-3C1F9643061F}" type="presParOf" srcId="{333A1088-737F-45CB-B68E-254E46348037}" destId="{8D9533BC-804C-4082-B746-C4C22B69C4D5}" srcOrd="13" destOrd="0" presId="urn:microsoft.com/office/officeart/2005/8/layout/target3"/>
    <dgm:cxn modelId="{6E237825-D360-47A3-9280-9BECCC45757C}" type="presParOf" srcId="{333A1088-737F-45CB-B68E-254E46348037}" destId="{82892A1F-3A1B-454D-AAD6-1F5BCA44C0C0}" srcOrd="14" destOrd="0" presId="urn:microsoft.com/office/officeart/2005/8/layout/target3"/>
    <dgm:cxn modelId="{0F384510-4794-46A3-9E08-5EE9B390D538}" type="presParOf" srcId="{333A1088-737F-45CB-B68E-254E46348037}" destId="{4019696E-3D51-4C1C-BC91-642E8441E015}" srcOrd="15" destOrd="0" presId="urn:microsoft.com/office/officeart/2005/8/layout/target3"/>
    <dgm:cxn modelId="{D2057727-FF74-41C2-9B23-9C1C6AEC3218}" type="presParOf" srcId="{333A1088-737F-45CB-B68E-254E46348037}" destId="{08688B62-58C8-4389-92F7-3F12A8D97EDE}" srcOrd="16" destOrd="0" presId="urn:microsoft.com/office/officeart/2005/8/layout/target3"/>
    <dgm:cxn modelId="{7B43500E-E14B-4C1B-A864-39CAB99CA016}" type="presParOf" srcId="{333A1088-737F-45CB-B68E-254E46348037}" destId="{F1A364D4-1440-4E00-A337-2602EAD2FCF2}" srcOrd="17" destOrd="0" presId="urn:microsoft.com/office/officeart/2005/8/layout/target3"/>
    <dgm:cxn modelId="{B88AE12F-3032-4543-967F-0875A3F75B21}" type="presParOf" srcId="{333A1088-737F-45CB-B68E-254E46348037}" destId="{AED2198E-93D5-4001-81B4-73124B309672}" srcOrd="18" destOrd="0" presId="urn:microsoft.com/office/officeart/2005/8/layout/target3"/>
    <dgm:cxn modelId="{F84F89E3-CF87-46BE-8951-4A5FA53FA687}" type="presParOf" srcId="{333A1088-737F-45CB-B68E-254E46348037}" destId="{2BE915AB-18AA-4053-B92C-3BFC9ED204BB}" srcOrd="19" destOrd="0" presId="urn:microsoft.com/office/officeart/2005/8/layout/target3"/>
    <dgm:cxn modelId="{229E23D3-CB52-4B40-8B42-1E9440A701AC}" type="presParOf" srcId="{333A1088-737F-45CB-B68E-254E46348037}" destId="{6BB5E863-4638-4E1D-BFDE-399D028AC4ED}" srcOrd="20" destOrd="0" presId="urn:microsoft.com/office/officeart/2005/8/layout/target3"/>
    <dgm:cxn modelId="{269857D2-90BA-4F7B-9287-531D9F740133}" type="presParOf" srcId="{333A1088-737F-45CB-B68E-254E46348037}" destId="{5A5FFA88-C948-4069-8E93-59FA12366E83}" srcOrd="21" destOrd="0" presId="urn:microsoft.com/office/officeart/2005/8/layout/target3"/>
    <dgm:cxn modelId="{98965A75-BF02-4C92-83B8-0D848640C10E}" type="presParOf" srcId="{333A1088-737F-45CB-B68E-254E46348037}" destId="{5E530BB3-EB01-4AFC-8F07-8770A564A05D}" srcOrd="22" destOrd="0" presId="urn:microsoft.com/office/officeart/2005/8/layout/target3"/>
    <dgm:cxn modelId="{157D9B99-1D69-46D9-9E2A-FD12DC9D7171}" type="presParOf" srcId="{333A1088-737F-45CB-B68E-254E46348037}" destId="{4BF61FA0-1716-4871-95B6-5D9CE6FE493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Alena Darebná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VY_32_INOVACE_21_Vlastivěda_5.ROČNÍK_STŘEDNÍ A JIŽNÍ MORAVA I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Střední a jižní Morava - Povrch a podnebí 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8D9533BC-804C-4082-B746-C4C22B69C4D5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2892A1F-3A1B-454D-AAD6-1F5BCA44C0C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Vytvořeno: únor 2012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08688B62-58C8-4389-92F7-3F12A8D97ED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1A364D4-1440-4E00-A337-2602EAD2FCF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C27C63-98C0-4D4A-B27F-4F285A55AF0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26808E-D147-4AC5-9C06-1ABA9EF57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uristik.cz/cz/kraje/kategorie/krajina/prirodni-zajimavosti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dirty="0" smtClean="0"/>
              <a:t>střední a jižní Moravě</a:t>
            </a:r>
            <a:r>
              <a:rPr lang="cs-CZ" dirty="0" smtClean="0"/>
              <a:t> – </a:t>
            </a:r>
            <a:r>
              <a:rPr lang="cs-CZ" i="1" dirty="0" smtClean="0"/>
              <a:t>povrch a podnebí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přírodní zajímavosti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Severně od Brna:</a:t>
            </a:r>
          </a:p>
          <a:p>
            <a:pPr>
              <a:buNone/>
            </a:pPr>
            <a:r>
              <a:rPr lang="cs-CZ" dirty="0" smtClean="0"/>
              <a:t>			Zalesněná </a:t>
            </a:r>
            <a:r>
              <a:rPr lang="cs-CZ" dirty="0" err="1" smtClean="0">
                <a:solidFill>
                  <a:srgbClr val="00B050"/>
                </a:solidFill>
              </a:rPr>
              <a:t>Drahanská</a:t>
            </a:r>
            <a:r>
              <a:rPr lang="cs-CZ" dirty="0" smtClean="0">
                <a:solidFill>
                  <a:srgbClr val="00B050"/>
                </a:solidFill>
              </a:rPr>
              <a:t> vrchovina </a:t>
            </a:r>
            <a:r>
              <a:rPr lang="cs-CZ" dirty="0" smtClean="0"/>
              <a:t>tvořená pásem vápenců – jeskyně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Moravský kras </a:t>
            </a:r>
            <a:r>
              <a:rPr lang="cs-CZ" dirty="0" smtClean="0"/>
              <a:t>– propast </a:t>
            </a:r>
            <a:r>
              <a:rPr lang="cs-CZ" dirty="0" smtClean="0">
                <a:solidFill>
                  <a:srgbClr val="C00000"/>
                </a:solidFill>
              </a:rPr>
              <a:t>Macocha</a:t>
            </a:r>
          </a:p>
          <a:p>
            <a:pPr>
              <a:buNone/>
            </a:pPr>
            <a:r>
              <a:rPr lang="cs-CZ" dirty="0" smtClean="0"/>
              <a:t>				ponorná říčka </a:t>
            </a:r>
            <a:r>
              <a:rPr lang="cs-CZ" dirty="0" smtClean="0">
                <a:solidFill>
                  <a:srgbClr val="0070C0"/>
                </a:solidFill>
              </a:rPr>
              <a:t>Punkva</a:t>
            </a:r>
            <a:endParaRPr lang="cs-CZ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644008" y="1556792"/>
            <a:ext cx="914400" cy="914400"/>
            <a:chOff x="4499992" y="3140968"/>
            <a:chExt cx="914400" cy="914400"/>
          </a:xfrm>
        </p:grpSpPr>
        <p:sp>
          <p:nvSpPr>
            <p:cNvPr id="5" name="Pěticípá hvězda 4"/>
            <p:cNvSpPr/>
            <p:nvPr/>
          </p:nvSpPr>
          <p:spPr>
            <a:xfrm rot="19182432"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ěticípá hvězda 5"/>
            <p:cNvSpPr/>
            <p:nvPr/>
          </p:nvSpPr>
          <p:spPr>
            <a:xfrm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Informace 6">
              <a:hlinkClick r:id="" action="ppaction://noaction" highlightClick="1"/>
            </p:cNvPr>
            <p:cNvSpPr/>
            <p:nvPr/>
          </p:nvSpPr>
          <p:spPr>
            <a:xfrm>
              <a:off x="4788024" y="3501008"/>
              <a:ext cx="360040" cy="360040"/>
            </a:xfrm>
            <a:prstGeom prst="actionButtonInformation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Převážnou část tvoří </a:t>
            </a:r>
            <a:r>
              <a:rPr lang="cs-CZ" sz="2800" b="1" dirty="0" smtClean="0">
                <a:solidFill>
                  <a:srgbClr val="92D050"/>
                </a:solidFill>
              </a:rPr>
              <a:t>nížiny</a:t>
            </a:r>
            <a:r>
              <a:rPr lang="cs-CZ" sz="2800" dirty="0" smtClean="0"/>
              <a:t>: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Dolnomoravský úval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Dyjsko-svratecký úval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Při hranicích s Rakouskem –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Pavlovské vrchy </a:t>
            </a:r>
            <a:r>
              <a:rPr lang="cs-CZ" sz="2800" dirty="0" smtClean="0"/>
              <a:t>(vápencové), vzácná květena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Na JV Moravě při hranicích se Slovenskem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Bílé Karpaty</a:t>
            </a:r>
          </a:p>
          <a:p>
            <a:pPr>
              <a:buNone/>
            </a:pPr>
            <a:r>
              <a:rPr lang="cs-CZ" sz="2800" dirty="0" smtClean="0"/>
              <a:t>	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Pavlovské vrchy – </a:t>
            </a:r>
            <a:r>
              <a:rPr lang="cs-CZ" sz="2800" dirty="0" smtClean="0"/>
              <a:t>dole vinice</a:t>
            </a:r>
            <a:endParaRPr lang="cs-CZ" sz="2800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Vápencové podloží Pavlovských vrchů </a:t>
            </a:r>
            <a:r>
              <a:rPr lang="cs-CZ" sz="3100" dirty="0" smtClean="0"/>
              <a:t>u </a:t>
            </a:r>
            <a:r>
              <a:rPr lang="cs-CZ" sz="3100" dirty="0" err="1" smtClean="0"/>
              <a:t>mikulova</a:t>
            </a:r>
            <a:endParaRPr lang="cs-CZ" sz="3100" dirty="0"/>
          </a:p>
        </p:txBody>
      </p:sp>
      <p:pic>
        <p:nvPicPr>
          <p:cNvPr id="410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Vodstvo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Povodí řeky </a:t>
            </a:r>
            <a:r>
              <a:rPr lang="cs-CZ" b="1" u="sng" dirty="0" smtClean="0">
                <a:solidFill>
                  <a:srgbClr val="00B0F0"/>
                </a:solidFill>
              </a:rPr>
              <a:t>Moravy </a:t>
            </a:r>
            <a:r>
              <a:rPr lang="cs-CZ" dirty="0" smtClean="0">
                <a:solidFill>
                  <a:srgbClr val="00B0F0"/>
                </a:solidFill>
              </a:rPr>
              <a:t>- </a:t>
            </a:r>
            <a:r>
              <a:rPr lang="cs-CZ" dirty="0" smtClean="0">
                <a:solidFill>
                  <a:schemeClr val="tx1"/>
                </a:solidFill>
              </a:rPr>
              <a:t>vlévá se do Dunaje a s ním do Černého moře</a:t>
            </a:r>
            <a:endParaRPr lang="cs-CZ" b="1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Přítoky:</a:t>
            </a:r>
            <a:endParaRPr lang="cs-CZ" u="sng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		</a:t>
            </a:r>
            <a:r>
              <a:rPr lang="cs-CZ" b="1" dirty="0" smtClean="0">
                <a:solidFill>
                  <a:srgbClr val="00B0F0"/>
                </a:solidFill>
              </a:rPr>
              <a:t>Dyje</a:t>
            </a:r>
            <a:r>
              <a:rPr lang="cs-CZ" dirty="0" smtClean="0">
                <a:solidFill>
                  <a:schemeClr val="tx1"/>
                </a:solidFill>
              </a:rPr>
              <a:t> – protéká územím národního parku, tvoří J hranici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Rybníky a vodní nádrže – zabraňují záplavám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Lužní lesy už jen v rezervacích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Nové Mlýny </a:t>
            </a:r>
            <a:r>
              <a:rPr lang="cs-CZ" dirty="0" smtClean="0"/>
              <a:t>–</a:t>
            </a:r>
            <a:r>
              <a:rPr lang="cs-CZ" sz="3100" dirty="0" smtClean="0"/>
              <a:t>soustava 3 vodních nádrží na řece Dyji </a:t>
            </a:r>
            <a:r>
              <a:rPr lang="cs-CZ" dirty="0" smtClean="0"/>
              <a:t>- </a:t>
            </a:r>
            <a:r>
              <a:rPr lang="cs-CZ" sz="2700" dirty="0" smtClean="0"/>
              <a:t>oblast Pálavy</a:t>
            </a:r>
            <a:endParaRPr lang="cs-CZ" sz="27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8757"/>
          <a:stretch>
            <a:fillRect/>
          </a:stretch>
        </p:blipFill>
        <p:spPr bwMode="auto">
          <a:xfrm>
            <a:off x="1475656" y="1340768"/>
            <a:ext cx="6542745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mlýny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0710"/>
          <a:stretch>
            <a:fillRect/>
          </a:stretch>
        </p:blipFill>
        <p:spPr bwMode="auto">
          <a:xfrm>
            <a:off x="971600" y="1412776"/>
            <a:ext cx="7190817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mlýny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Přehrada na Dyji </a:t>
            </a:r>
            <a:r>
              <a:rPr lang="cs-CZ" sz="2800" dirty="0" smtClean="0"/>
              <a:t>(u </a:t>
            </a:r>
            <a:r>
              <a:rPr lang="cs-CZ" sz="2800" dirty="0" err="1" smtClean="0"/>
              <a:t>znojma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Podnebí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Nejteplejší z celé naší republiky</a:t>
            </a:r>
          </a:p>
          <a:p>
            <a:r>
              <a:rPr lang="cs-CZ" dirty="0" smtClean="0"/>
              <a:t>Nutnost zavlažování – suchá oblast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Mikulovská vinice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527</TotalTime>
  <Words>217</Words>
  <Application>Microsoft Office PowerPoint</Application>
  <PresentationFormat>Předvádění na obrazovce (4:3)</PresentationFormat>
  <Paragraphs>50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ANOTACE</vt:lpstr>
      <vt:lpstr>Mapa ČR</vt:lpstr>
      <vt:lpstr>Povrch</vt:lpstr>
      <vt:lpstr>Snímek 5</vt:lpstr>
      <vt:lpstr>Pavlovské vrchy – dole vinice</vt:lpstr>
      <vt:lpstr>Vápencové podloží Pavlovských vrchů u mikulova</vt:lpstr>
      <vt:lpstr>Vodstvo</vt:lpstr>
      <vt:lpstr>Nové Mlýny –soustava 3 vodních nádrží na řece Dyji - oblast Pálavy</vt:lpstr>
      <vt:lpstr>Nové mlýny</vt:lpstr>
      <vt:lpstr>Nové mlýny</vt:lpstr>
      <vt:lpstr>Přehrada na Dyji (u znojma)</vt:lpstr>
      <vt:lpstr>Podnebí</vt:lpstr>
      <vt:lpstr>Mikulovská vinice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41</cp:revision>
  <dcterms:created xsi:type="dcterms:W3CDTF">2012-04-17T16:47:47Z</dcterms:created>
  <dcterms:modified xsi:type="dcterms:W3CDTF">2012-06-21T20:17:05Z</dcterms:modified>
</cp:coreProperties>
</file>