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75" r:id="rId4"/>
    <p:sldId id="257" r:id="rId5"/>
    <p:sldId id="258" r:id="rId6"/>
    <p:sldId id="259" r:id="rId7"/>
    <p:sldId id="260" r:id="rId8"/>
    <p:sldId id="276" r:id="rId9"/>
    <p:sldId id="261" r:id="rId10"/>
    <p:sldId id="277" r:id="rId11"/>
    <p:sldId id="262" r:id="rId12"/>
    <p:sldId id="272" r:id="rId13"/>
    <p:sldId id="273" r:id="rId14"/>
    <p:sldId id="274" r:id="rId15"/>
    <p:sldId id="279" r:id="rId16"/>
    <p:sldId id="271" r:id="rId17"/>
    <p:sldId id="269" r:id="rId18"/>
    <p:sldId id="27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49" autoAdjust="0"/>
    <p:restoredTop sz="94660"/>
  </p:normalViewPr>
  <p:slideViewPr>
    <p:cSldViewPr>
      <p:cViewPr varScale="1">
        <p:scale>
          <a:sx n="71" d="100"/>
          <a:sy n="71" d="100"/>
        </p:scale>
        <p:origin x="-1518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5752711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b="0" dirty="0" smtClean="0"/>
                        <a:t>Bc.</a:t>
                      </a:r>
                      <a:r>
                        <a:rPr lang="cs-CZ" sz="2400" b="0" baseline="0" dirty="0" smtClean="0"/>
                        <a:t> Renáta </a:t>
                      </a:r>
                      <a:r>
                        <a:rPr lang="cs-CZ" sz="2400" b="0" baseline="0" dirty="0" smtClean="0"/>
                        <a:t>Bojarská</a:t>
                      </a:r>
                    </a:p>
                    <a:p>
                      <a:r>
                        <a:rPr lang="cs-CZ" sz="2400" b="1" baseline="0" dirty="0" smtClean="0"/>
                        <a:t>Datum</a:t>
                      </a:r>
                      <a:r>
                        <a:rPr lang="cs-CZ" sz="2400" b="1" baseline="0" dirty="0" smtClean="0"/>
                        <a:t>: </a:t>
                      </a:r>
                      <a:r>
                        <a:rPr lang="cs-CZ" sz="2400" b="0" baseline="0" dirty="0" smtClean="0"/>
                        <a:t>18.1.2012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VY_32_INOVACE_06_PŘ8_BO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Anatomie</a:t>
                      </a:r>
                      <a:r>
                        <a:rPr lang="cs-CZ" sz="2400" b="0" baseline="0" dirty="0" smtClean="0"/>
                        <a:t> a fyziologie </a:t>
                      </a:r>
                      <a:r>
                        <a:rPr lang="cs-CZ" sz="2400" b="0" baseline="0" dirty="0" smtClean="0"/>
                        <a:t>člověka - Krev</a:t>
                      </a:r>
                      <a:r>
                        <a:rPr lang="cs-CZ" sz="2400" baseline="0" dirty="0" smtClean="0"/>
                        <a:t>  </a:t>
                      </a:r>
                    </a:p>
                    <a:p>
                      <a:r>
                        <a:rPr lang="cs-CZ" sz="2400" b="1" baseline="0" dirty="0" smtClean="0"/>
                        <a:t>Ročník</a:t>
                      </a:r>
                      <a:r>
                        <a:rPr lang="cs-CZ" sz="2400" b="1" baseline="0" dirty="0" smtClean="0"/>
                        <a:t>: </a:t>
                      </a:r>
                      <a:r>
                        <a:rPr lang="cs-CZ" sz="2400" baseline="0" dirty="0" smtClean="0"/>
                        <a:t>8.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Krev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Krev je červená neprůhledná tekutina.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Tvoří asi 8% tělesné hmotnosti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Její množství je 5-6 litrů.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MB900402118.JPG"/>
          <p:cNvPicPr>
            <a:picLocks noChangeAspect="1"/>
          </p:cNvPicPr>
          <p:nvPr/>
        </p:nvPicPr>
        <p:blipFill>
          <a:blip r:embed="rId2" cstate="print"/>
          <a:srcRect t="15750" r="1564" b="21251"/>
          <a:stretch>
            <a:fillRect/>
          </a:stretch>
        </p:blipFill>
        <p:spPr>
          <a:xfrm>
            <a:off x="5436096" y="476672"/>
            <a:ext cx="3262863" cy="208823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4" descr="02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5262"/>
          <a:stretch>
            <a:fillRect/>
          </a:stretch>
        </p:blipFill>
        <p:spPr>
          <a:xfrm>
            <a:off x="1188000" y="375533"/>
            <a:ext cx="7083796" cy="6273978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Funkce krve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500174"/>
            <a:ext cx="8229600" cy="4525963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85000"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- rozvádí kyslík a odvádí oxid uhličitý 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- podílí se na udržování tělesné teploty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- transportuje po těle hormony a vitamíny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- má velký význam při obraně organismu proti infekcím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</a:t>
            </a:r>
            <a:endParaRPr lang="cs-CZ" dirty="0"/>
          </a:p>
        </p:txBody>
      </p:sp>
      <p:pic>
        <p:nvPicPr>
          <p:cNvPr id="4" name="Obrázek 3" descr="MB90042806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732240" y="1412776"/>
            <a:ext cx="1828800" cy="1828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Složení krve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Krevní plazma</a:t>
            </a:r>
          </a:p>
          <a:p>
            <a:pPr>
              <a:buNone/>
            </a:pP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- je tekutá část krve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- průhledná nažloutlá tekutina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- obsahuje převážně vodu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- jsou v ní rozpuštěny cukry, bílkoviny, soli a další látky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MB900409552.JPG"/>
          <p:cNvPicPr>
            <a:picLocks noChangeAspect="1"/>
          </p:cNvPicPr>
          <p:nvPr/>
        </p:nvPicPr>
        <p:blipFill>
          <a:blip r:embed="rId2" cstate="print"/>
          <a:srcRect t="20000" b="17778"/>
          <a:stretch>
            <a:fillRect/>
          </a:stretch>
        </p:blipFill>
        <p:spPr>
          <a:xfrm>
            <a:off x="5652120" y="1196752"/>
            <a:ext cx="3240360" cy="20162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Složení krve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Červené krvinky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- jsou bezjaderné buňky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- obsahují červené barvivo – hemoglobin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- vznikají v kostní dřeni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- žijí 100 – 120 dní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- jejich hlavní funkcí je přenos kyslíku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- okysličená krev má světle  červenou barvu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- odkysličená krev je tmavě červená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MB900438809.JPG"/>
          <p:cNvPicPr>
            <a:picLocks noChangeAspect="1"/>
          </p:cNvPicPr>
          <p:nvPr/>
        </p:nvPicPr>
        <p:blipFill>
          <a:blip r:embed="rId2" cstate="print"/>
          <a:srcRect l="3937" t="11812" r="1564" b="25189"/>
          <a:stretch>
            <a:fillRect/>
          </a:stretch>
        </p:blipFill>
        <p:spPr>
          <a:xfrm>
            <a:off x="5940152" y="1124744"/>
            <a:ext cx="2916324" cy="194421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Složení krve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Bílé krvinky</a:t>
            </a:r>
          </a:p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mají jádro</a:t>
            </a:r>
          </a:p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vznikají v kostní dřeni</a:t>
            </a:r>
          </a:p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mají význam při obranyschopnosti organismu</a:t>
            </a:r>
          </a:p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pohlcují choroboplodné mikroorganismy a vytvářejí proti nim protilátky</a:t>
            </a:r>
          </a:p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žijí asi 7 – 30 dní</a:t>
            </a:r>
          </a:p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při onemocnění se jejich počet zvyšuje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endParaRPr lang="cs-CZ" dirty="0"/>
          </a:p>
        </p:txBody>
      </p:sp>
      <p:pic>
        <p:nvPicPr>
          <p:cNvPr id="4" name="Zástupný symbol pro obrázek 4" descr="013.jpg"/>
          <p:cNvPicPr>
            <a:picLocks noChangeAspect="1"/>
          </p:cNvPicPr>
          <p:nvPr/>
        </p:nvPicPr>
        <p:blipFill>
          <a:blip r:embed="rId2" cstate="print"/>
          <a:srcRect l="50725" t="5408" r="5648" b="57366"/>
          <a:stretch>
            <a:fillRect/>
          </a:stretch>
        </p:blipFill>
        <p:spPr>
          <a:xfrm>
            <a:off x="6012160" y="764704"/>
            <a:ext cx="2640999" cy="20882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4" descr="013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5299"/>
          <a:stretch>
            <a:fillRect/>
          </a:stretch>
        </p:blipFill>
        <p:spPr>
          <a:xfrm>
            <a:off x="1188000" y="397463"/>
            <a:ext cx="7097207" cy="6228345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Složení krve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Krevní destičky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Jsou bezjaderné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Vznikají odštěpením částí některých buněk kostní dřeně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Žijí pouze 3 – 5 dní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Mají význam při zástavě krvácení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4" descr="014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5312"/>
          <a:stretch>
            <a:fillRect/>
          </a:stretch>
        </p:blipFill>
        <p:spPr>
          <a:xfrm>
            <a:off x="1188000" y="415957"/>
            <a:ext cx="7113300" cy="6212329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Krevní skupiny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Určují se podle rozdílů v povrchových molekulách červených krvinek.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Rozeznáváme čtyři krevní skupiny : 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A, B, AB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Znalost krevní skupiny je důležitá při transfuzi krve. Podání krve nesprávné skupiny může způsobit smrt.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 objevu krevních skupin významně přispěl český lékař Jan Janský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Krevní skupiny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systém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U krevních skupin se určuje ještě tzv.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faktor.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Název je odvozen od vřešťana rezavého –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Maccacus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Rhesus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u něhož byl poprvé zjištěn.</a:t>
            </a:r>
          </a:p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faktor pozitivní nebo negativní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Důležité je jeho zjištění při transfuzi krve a také v těhotenství.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Onemocnění krve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28800"/>
            <a:ext cx="8229600" cy="4525963"/>
          </a:xfr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Krev – ukazatel zdravotního stavu člověka.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Anémie – chudokrevnost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Leukémie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Krvácivé choroby způsobené poruchou krevních destiček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MB90042762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12160" y="3933056"/>
            <a:ext cx="2188840" cy="21888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Otázky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1. Z jakých složek se skládá krev ?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2. Kolik rozeznáváme krevních skupin ?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3. Jaké jsou hlavní funkce krve ?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Odpovědi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 prezentace str. 5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6, 8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9 – krevní plazma, červené a bílé krvinky, krevní destičky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 prezentace str. 11 – čtyři – 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B, AB, 0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 prezentace str. 4 – transport kyslíku, oxidu uhličitého, hormonů, léků, udržování teploty, obranyschopnost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První pomoc</a:t>
            </a:r>
            <a:b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643050"/>
            <a:ext cx="8229600" cy="4525963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Zástava krvácení.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Při tepenném krvácení krev z rány vystřikuje, při žilním krvácení krev volně vytéká.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Končetinu zdvihneme do zvýšené polohy – nad srdce, přiložíme tlakový obvaz, event.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stiskneme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tlakový bod.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Cíl hodiny:</a:t>
            </a:r>
          </a:p>
          <a:p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- znalost krevních složek</a:t>
            </a:r>
          </a:p>
          <a:p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- znalost funkce krve</a:t>
            </a:r>
          </a:p>
          <a:p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- znalost krevních skupin</a:t>
            </a:r>
          </a:p>
          <a:p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- nácvik první pomoci</a:t>
            </a:r>
          </a:p>
          <a:p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- práce s prezentací</a:t>
            </a:r>
          </a:p>
          <a:p>
            <a:pPr>
              <a:buNone/>
            </a:pP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pPr>
              <a:buNone/>
            </a:pPr>
            <a:r>
              <a:rPr lang="cs-CZ" sz="1120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znalosti lze využít v dalších předmětech: výchově ke zdraví, první pomoci, chemii. </a:t>
            </a:r>
          </a:p>
          <a:p>
            <a:pPr>
              <a:buNone/>
            </a:pPr>
            <a:endParaRPr lang="cs-CZ" sz="1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8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 bwMode="auto">
          <a:xfrm>
            <a:off x="457200" y="503237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Použitá literatura, zdroje</a:t>
            </a: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 bwMode="auto">
          <a:xfrm>
            <a:off x="457200" y="1828799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LUDĚK  J. DOBROURUKA, BLANKA VACKOVÁ, REGINA KRÁLOVÁ, PAVEL BARTOŠ. </a:t>
            </a:r>
            <a:r>
              <a:rPr lang="cs-CZ" sz="2200" i="1" dirty="0" smtClean="0">
                <a:latin typeface="Times New Roman" pitchFamily="18" charset="0"/>
                <a:cs typeface="Times New Roman" pitchFamily="18" charset="0"/>
              </a:rPr>
              <a:t>Přírodopis III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Scientia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1999. ISBN 80-7183-246-4. </a:t>
            </a:r>
          </a:p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IVAN DYLEVSKÝ. </a:t>
            </a:r>
            <a:r>
              <a:rPr lang="cs-CZ" sz="2200" i="1" dirty="0" smtClean="0">
                <a:latin typeface="Times New Roman" pitchFamily="18" charset="0"/>
                <a:cs typeface="Times New Roman" pitchFamily="18" charset="0"/>
              </a:rPr>
              <a:t>Anatomie a fyziologie člověka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. Olomouc: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Epava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1998. ISBN 80-901 667-0-9. </a:t>
            </a:r>
          </a:p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JAN KANTOREK, JAROSLAV JURČÁK,JIŘÍ FRONĚK A KOL. </a:t>
            </a:r>
            <a:r>
              <a:rPr lang="cs-CZ" sz="2200" i="1" dirty="0" smtClean="0">
                <a:latin typeface="Times New Roman" pitchFamily="18" charset="0"/>
                <a:cs typeface="Times New Roman" pitchFamily="18" charset="0"/>
              </a:rPr>
              <a:t>Přírodopis 8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. Olomouc: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Prodos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1999. ISBN 80-7230-040-7.</a:t>
            </a:r>
          </a:p>
          <a:p>
            <a:pPr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EDUARD KOČÁREK, EDUARD KOČÁREK. </a:t>
            </a:r>
            <a:r>
              <a:rPr lang="cs-CZ" sz="2200" i="1" dirty="0" smtClean="0">
                <a:latin typeface="Times New Roman" pitchFamily="18" charset="0"/>
                <a:cs typeface="Times New Roman" pitchFamily="18" charset="0"/>
              </a:rPr>
              <a:t>Přírodopis pro </a:t>
            </a:r>
            <a:r>
              <a:rPr lang="cs-CZ" sz="2200" i="1" dirty="0" smtClean="0">
                <a:latin typeface="Monotype Corsiva" pitchFamily="66" charset="0"/>
                <a:cs typeface="Times New Roman" pitchFamily="18" charset="0"/>
              </a:rPr>
              <a:t>8</a:t>
            </a:r>
            <a:r>
              <a:rPr lang="cs-CZ" sz="2200" dirty="0" smtClean="0">
                <a:latin typeface="Monotype Corsiva" pitchFamily="66" charset="0"/>
                <a:cs typeface="Times New Roman" pitchFamily="18" charset="0"/>
              </a:rPr>
              <a:t>. ročník základní školy.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Praha: Jinan, 2000. </a:t>
            </a:r>
          </a:p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JIŘÍ FRONĚK. </a:t>
            </a:r>
            <a:r>
              <a:rPr lang="cs-CZ" sz="2200" i="1" dirty="0" smtClean="0">
                <a:latin typeface="Times New Roman" pitchFamily="18" charset="0"/>
                <a:cs typeface="Times New Roman" pitchFamily="18" charset="0"/>
              </a:rPr>
              <a:t>Lidské tělo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Blug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1999. ISBN 80-85635-97-6</a:t>
            </a:r>
          </a:p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Zdroje : Vlastní tvorba</a:t>
            </a:r>
          </a:p>
          <a:p>
            <a:pPr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www. office.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312</TotalTime>
  <Words>649</Words>
  <Application>Microsoft Office PowerPoint</Application>
  <PresentationFormat>Předvádění na obrazovce (4:3)</PresentationFormat>
  <Paragraphs>121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Prezentace aplikace PowerPoint</vt:lpstr>
      <vt:lpstr>Krev</vt:lpstr>
      <vt:lpstr>Prezentace aplikace PowerPoint</vt:lpstr>
      <vt:lpstr> Funkce krve </vt:lpstr>
      <vt:lpstr>Složení krve</vt:lpstr>
      <vt:lpstr>Složení krve</vt:lpstr>
      <vt:lpstr>Složení krve</vt:lpstr>
      <vt:lpstr>Prezentace aplikace PowerPoint</vt:lpstr>
      <vt:lpstr>Složení krve</vt:lpstr>
      <vt:lpstr>Prezentace aplikace PowerPoint</vt:lpstr>
      <vt:lpstr>Krevní skupiny</vt:lpstr>
      <vt:lpstr>Krevní skupiny</vt:lpstr>
      <vt:lpstr>Onemocnění krve</vt:lpstr>
      <vt:lpstr>Otázky</vt:lpstr>
      <vt:lpstr>Odpovědi</vt:lpstr>
      <vt:lpstr> První pomoc </vt:lpstr>
      <vt:lpstr>ANOTACE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KOSTRA</dc:title>
  <dc:creator>Jarda</dc:creator>
  <cp:lastModifiedBy>Vesna202261</cp:lastModifiedBy>
  <cp:revision>38</cp:revision>
  <dcterms:created xsi:type="dcterms:W3CDTF">2011-12-12T09:29:43Z</dcterms:created>
  <dcterms:modified xsi:type="dcterms:W3CDTF">2012-03-05T11:49:22Z</dcterms:modified>
</cp:coreProperties>
</file>