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4" r:id="rId3"/>
    <p:sldId id="272" r:id="rId4"/>
    <p:sldId id="271" r:id="rId5"/>
    <p:sldId id="266" r:id="rId6"/>
    <p:sldId id="267" r:id="rId7"/>
    <p:sldId id="268" r:id="rId8"/>
    <p:sldId id="269" r:id="rId9"/>
    <p:sldId id="270" r:id="rId10"/>
    <p:sldId id="257" r:id="rId11"/>
    <p:sldId id="258" r:id="rId12"/>
    <p:sldId id="259" r:id="rId13"/>
    <p:sldId id="261" r:id="rId14"/>
    <p:sldId id="263" r:id="rId15"/>
    <p:sldId id="265" r:id="rId16"/>
    <p:sldId id="273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8320" autoAdjust="0"/>
    <p:restoredTop sz="94660"/>
  </p:normalViewPr>
  <p:slideViewPr>
    <p:cSldViewPr>
      <p:cViewPr varScale="1">
        <p:scale>
          <a:sx n="92" d="100"/>
          <a:sy n="92" d="100"/>
        </p:scale>
        <p:origin x="-648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gi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12.xml"/><Relationship Id="rId2" Type="http://schemas.openxmlformats.org/officeDocument/2006/relationships/slide" Target="slide11.xml"/><Relationship Id="rId1" Type="http://schemas.openxmlformats.org/officeDocument/2006/relationships/slideLayout" Target="../slideLayouts/slideLayout7.xml"/><Relationship Id="rId5" Type="http://schemas.openxmlformats.org/officeDocument/2006/relationships/slide" Target="slide14.xml"/><Relationship Id="rId4" Type="http://schemas.openxmlformats.org/officeDocument/2006/relationships/slide" Target="slide1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" Target="slide10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" Target="slide10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" Target="slide10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" Target="slide10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" y="1772816"/>
            <a:ext cx="9143999" cy="2031325"/>
          </a:xfrm>
          <a:prstGeom prst="rect">
            <a:avLst/>
          </a:prstGeom>
          <a:noFill/>
          <a:ln>
            <a:noFill/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72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Elektrická energie</a:t>
            </a:r>
          </a:p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(práce elektrického proudu)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Podnadpis 2"/>
          <p:cNvSpPr txBox="1">
            <a:spLocks/>
          </p:cNvSpPr>
          <p:nvPr/>
        </p:nvSpPr>
        <p:spPr>
          <a:xfrm>
            <a:off x="644525" y="5105400"/>
            <a:ext cx="7854950" cy="1752600"/>
          </a:xfrm>
          <a:prstGeom prst="rect">
            <a:avLst/>
          </a:prstGeom>
        </p:spPr>
        <p:txBody>
          <a:bodyPr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 algn="ctr" eaLnBrk="1" fontAlgn="auto" hangingPunct="1">
              <a:spcBef>
                <a:spcPct val="2000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1600" dirty="0">
              <a:latin typeface="+mn-lt"/>
            </a:endParaRPr>
          </a:p>
          <a:p>
            <a:pPr marL="342900" indent="-342900" algn="ctr" eaLnBrk="1" fontAlgn="auto" hangingPunct="1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1600" dirty="0">
                <a:latin typeface="+mn-lt"/>
              </a:rPr>
              <a:t>Autor: Pavlína Čermáková</a:t>
            </a:r>
          </a:p>
          <a:p>
            <a:pPr marL="342900" indent="-342900" algn="ctr" eaLnBrk="1" fontAlgn="auto" hangingPunct="1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1600" dirty="0">
                <a:latin typeface="+mn-lt"/>
              </a:rPr>
              <a:t>Vytvořeno v rámci v projektu „EU peníze školám“ </a:t>
            </a:r>
          </a:p>
          <a:p>
            <a:pPr marL="342900" indent="-342900" algn="ctr" eaLnBrk="1" fontAlgn="auto" hangingPunct="1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1600" b="1" dirty="0">
                <a:latin typeface="+mn-lt"/>
              </a:rPr>
              <a:t>OP VK oblast podpory 1.4 s názvem Zlepšení podmínek pro vzdělávání na základních školách</a:t>
            </a:r>
            <a:endParaRPr lang="cs-CZ" sz="1600" dirty="0">
              <a:latin typeface="+mn-lt"/>
            </a:endParaRPr>
          </a:p>
        </p:txBody>
      </p:sp>
      <p:pic>
        <p:nvPicPr>
          <p:cNvPr id="5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7050" y="0"/>
            <a:ext cx="5753100" cy="1409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Obdélník 5"/>
          <p:cNvSpPr/>
          <p:nvPr/>
        </p:nvSpPr>
        <p:spPr>
          <a:xfrm>
            <a:off x="2483768" y="4365104"/>
            <a:ext cx="408361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VY_32_INOVACE_60_</a:t>
            </a:r>
            <a:r>
              <a:rPr lang="cs-CZ" dirty="0" err="1" smtClean="0"/>
              <a:t>Elektricka</a:t>
            </a:r>
            <a:r>
              <a:rPr lang="cs-CZ" dirty="0" smtClean="0"/>
              <a:t>_ energie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954107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Elektrická energie vzniká například v elektrárnách přeměnou energie tepelné, vodní nebo jaderné.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19042" y="1124744"/>
            <a:ext cx="7521939" cy="5112568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2699792" y="6241525"/>
            <a:ext cx="3744416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Tepelná elektrárna </a:t>
            </a:r>
            <a:r>
              <a:rPr lang="cs-CZ" sz="2400" dirty="0" err="1" smtClean="0"/>
              <a:t>Prunéřov</a:t>
            </a:r>
            <a:endParaRPr lang="cs-CZ" sz="2400" dirty="0"/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211626" y="1079739"/>
            <a:ext cx="6936770" cy="5202578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2735796" y="6354145"/>
            <a:ext cx="3672408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Jaderná elektrárna Temelín</a:t>
            </a:r>
            <a:endParaRPr lang="cs-CZ" sz="2400" dirty="0"/>
          </a:p>
        </p:txBody>
      </p:sp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71378" y="995068"/>
            <a:ext cx="7201244" cy="5395876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2987824" y="6396335"/>
            <a:ext cx="3168352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Vodní elektrárna </a:t>
            </a:r>
            <a:r>
              <a:rPr lang="cs-CZ" sz="2400" dirty="0" smtClean="0"/>
              <a:t>Orlík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8440981" y="5667644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[1]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8440981" y="6036976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[2]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8440981" y="6400311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[3]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000"/>
                            </p:stCondLst>
                            <p:childTnLst>
                              <p:par>
                                <p:cTn id="30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4000"/>
                            </p:stCondLst>
                            <p:childTnLst>
                              <p:par>
                                <p:cTn id="3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4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5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2000"/>
                            </p:stCondLst>
                            <p:childTnLst>
                              <p:par>
                                <p:cTn id="50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2" dur="2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4000"/>
                            </p:stCondLst>
                            <p:childTnLst>
                              <p:par>
                                <p:cTn id="5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6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4" grpId="1" animBg="1"/>
      <p:bldP spid="6" grpId="0" animBg="1"/>
      <p:bldP spid="6" grpId="1" animBg="1"/>
      <p:bldP spid="8" grpId="0" animBg="1"/>
      <p:bldP spid="9" grpId="0"/>
      <p:bldP spid="9" grpId="1"/>
      <p:bldP spid="10" grpId="0"/>
      <p:bldP spid="10" grpId="1"/>
      <p:bldP spid="11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916832"/>
            <a:ext cx="9151938" cy="32403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Obdélník 2"/>
          <p:cNvSpPr/>
          <p:nvPr/>
        </p:nvSpPr>
        <p:spPr>
          <a:xfrm>
            <a:off x="0" y="0"/>
            <a:ext cx="9144000" cy="1200329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sz="3600" dirty="0" smtClean="0"/>
              <a:t>Elektrická energie se z elektráren přenáší i na velmi velké vzdálenosti pomocí elektrické sítě.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8639944" y="5301208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[4]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8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95536" y="3284984"/>
            <a:ext cx="2232248" cy="304370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pic>
        <p:nvPicPr>
          <p:cNvPr id="3" name="Picture 10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131840" y="2852936"/>
            <a:ext cx="2376264" cy="3609516"/>
          </a:xfrm>
          <a:prstGeom prst="rect">
            <a:avLst/>
          </a:prstGeom>
          <a:noFill/>
        </p:spPr>
      </p:pic>
      <p:pic>
        <p:nvPicPr>
          <p:cNvPr id="4" name="Picture 1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724128" y="3717032"/>
            <a:ext cx="3240361" cy="2160240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0" y="0"/>
            <a:ext cx="9144000" cy="1077218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sz="3200" dirty="0" smtClean="0"/>
              <a:t>Tuto energii potom využívají elektrické spotřebiče pro svou činnost a mění ji například na energii: </a:t>
            </a:r>
          </a:p>
        </p:txBody>
      </p:sp>
      <p:sp>
        <p:nvSpPr>
          <p:cNvPr id="6" name="Obdélník 5"/>
          <p:cNvSpPr/>
          <p:nvPr/>
        </p:nvSpPr>
        <p:spPr>
          <a:xfrm>
            <a:off x="596946" y="2223141"/>
            <a:ext cx="1867691" cy="646331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lvl="0"/>
            <a:r>
              <a:rPr lang="cs-CZ" sz="3600" dirty="0" smtClean="0">
                <a:solidFill>
                  <a:prstClr val="black"/>
                </a:solidFill>
              </a:rPr>
              <a:t>tepelnou</a:t>
            </a:r>
          </a:p>
        </p:txBody>
      </p:sp>
      <p:sp>
        <p:nvSpPr>
          <p:cNvPr id="7" name="Obdélník 6"/>
          <p:cNvSpPr/>
          <p:nvPr/>
        </p:nvSpPr>
        <p:spPr>
          <a:xfrm>
            <a:off x="3267279" y="1988840"/>
            <a:ext cx="2105385" cy="646331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none">
            <a:spAutoFit/>
          </a:bodyPr>
          <a:lstStyle/>
          <a:p>
            <a:pPr lvl="0"/>
            <a:r>
              <a:rPr lang="cs-CZ" sz="3600" dirty="0" smtClean="0">
                <a:solidFill>
                  <a:prstClr val="black"/>
                </a:solidFill>
              </a:rPr>
              <a:t>světelnou </a:t>
            </a:r>
          </a:p>
        </p:txBody>
      </p:sp>
      <p:sp>
        <p:nvSpPr>
          <p:cNvPr id="8" name="Obdélník 7"/>
          <p:cNvSpPr/>
          <p:nvPr/>
        </p:nvSpPr>
        <p:spPr>
          <a:xfrm>
            <a:off x="6201463" y="2952919"/>
            <a:ext cx="2285690" cy="646331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lvl="0"/>
            <a:r>
              <a:rPr lang="cs-CZ" sz="3600" dirty="0" smtClean="0">
                <a:solidFill>
                  <a:prstClr val="black"/>
                </a:solidFill>
              </a:rPr>
              <a:t>pohybovou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51520" y="6304002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[5]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015251" y="6447945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[6]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8639944" y="5849435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[7]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6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2000"/>
                            </p:stCondLst>
                            <p:childTnLst>
                              <p:par>
                                <p:cTn id="36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8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/>
      <p:bldP spid="10" grpId="0"/>
      <p:bldP spid="1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6" name="Picture 2" descr="http://www.cez.cz/edee/content/microsites/elektrina/obr/3-4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19504" y="1052736"/>
            <a:ext cx="9163504" cy="5256584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0" y="0"/>
            <a:ext cx="9144000" cy="58477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Elektrárny v ČR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460432" y="5877272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[8]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2000"/>
                                        <p:tgtEl>
                                          <p:spTgt spid="215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52322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Na čem velikost práce elektrického proudu závisí?</a:t>
            </a:r>
            <a:endParaRPr lang="cs-CZ" sz="2800" dirty="0"/>
          </a:p>
        </p:txBody>
      </p:sp>
      <p:pic>
        <p:nvPicPr>
          <p:cNvPr id="2253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067944" y="908720"/>
            <a:ext cx="4777674" cy="31683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0" y="1052736"/>
            <a:ext cx="3923928" cy="2677656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Žárovkou protéká proud asi 0,5 A. </a:t>
            </a:r>
          </a:p>
          <a:p>
            <a:r>
              <a:rPr lang="cs-CZ" sz="2800" dirty="0" smtClean="0"/>
              <a:t>Mění na světlo a teplo mnohem více energie než úsporná žárovka, kterou protéká proud jen 0,1 A.</a:t>
            </a:r>
            <a:endParaRPr lang="cs-CZ" sz="2800" dirty="0"/>
          </a:p>
        </p:txBody>
      </p:sp>
      <p:sp>
        <p:nvSpPr>
          <p:cNvPr id="5" name="Šipka doprava 4"/>
          <p:cNvSpPr/>
          <p:nvPr/>
        </p:nvSpPr>
        <p:spPr>
          <a:xfrm>
            <a:off x="251520" y="5301208"/>
            <a:ext cx="1008112" cy="432048"/>
          </a:xfrm>
          <a:prstGeom prst="rightArrow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1619672" y="5085184"/>
            <a:ext cx="7056784" cy="954107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Práce elektrického proudu ve spotřebiči je tím větší, čím větší proud spotřebičem prochází.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067944" y="4077072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[9]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8316416" y="4077072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[10]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000"/>
                            </p:stCondLst>
                            <p:childTnLst>
                              <p:par>
                                <p:cTn id="12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4" dur="2000"/>
                                        <p:tgtEl>
                                          <p:spTgt spid="225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5" grpId="0" animBg="1"/>
      <p:bldP spid="6" grpId="0" animBg="1"/>
      <p:bldP spid="7" grpId="0"/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011793" y="548680"/>
            <a:ext cx="5132207" cy="35283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107504" y="260648"/>
            <a:ext cx="3779912" cy="452431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/>
              <a:t>Žárovkou v lustru i v kapesní svítilně může procházet stejně velký proud.</a:t>
            </a:r>
          </a:p>
          <a:p>
            <a:r>
              <a:rPr lang="cs-CZ" sz="3200" dirty="0" smtClean="0"/>
              <a:t>Žárovka v lustru však přeměňuje mnohem víc energie, protože je připojena k napětí 230 V.</a:t>
            </a:r>
            <a:endParaRPr lang="cs-CZ" sz="3200" dirty="0"/>
          </a:p>
        </p:txBody>
      </p:sp>
      <p:sp>
        <p:nvSpPr>
          <p:cNvPr id="4" name="Šipka doprava 3"/>
          <p:cNvSpPr/>
          <p:nvPr/>
        </p:nvSpPr>
        <p:spPr>
          <a:xfrm>
            <a:off x="256037" y="5653990"/>
            <a:ext cx="1008112" cy="432048"/>
          </a:xfrm>
          <a:prstGeom prst="rightArrow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1619672" y="5085184"/>
            <a:ext cx="7056784" cy="156966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Práce elektrického proudu ve spotřebiči je tím větší, čím větší napětí je na spotřebiči.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995936" y="4005064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[11]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8459416" y="4005064"/>
            <a:ext cx="6845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[12]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2000"/>
                                        <p:tgtEl>
                                          <p:spTgt spid="235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/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57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23728" y="188640"/>
            <a:ext cx="3392412" cy="212491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579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219419" y="188640"/>
            <a:ext cx="2924581" cy="381467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0" y="2276872"/>
            <a:ext cx="6084168" cy="2677656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Mikrovlnná trouba pracuje se stejným příkonem jako normální elektrická trouba.</a:t>
            </a:r>
          </a:p>
          <a:p>
            <a:r>
              <a:rPr lang="cs-CZ" sz="2800" dirty="0" smtClean="0"/>
              <a:t>Přesto k přípravě pokrmu potřebuje menší množství elektrické energie, protože je zapnuta kratší dobu.</a:t>
            </a:r>
            <a:endParaRPr lang="cs-CZ" sz="2800" dirty="0"/>
          </a:p>
        </p:txBody>
      </p:sp>
      <p:sp>
        <p:nvSpPr>
          <p:cNvPr id="5" name="Šipka doprava 4"/>
          <p:cNvSpPr/>
          <p:nvPr/>
        </p:nvSpPr>
        <p:spPr>
          <a:xfrm>
            <a:off x="251520" y="5661248"/>
            <a:ext cx="1008112" cy="432048"/>
          </a:xfrm>
          <a:prstGeom prst="rightArrow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1619672" y="5445224"/>
            <a:ext cx="7056784" cy="954107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Práce elektrického proudu ve spotřebiči je tím větší, čím déle je spotřebič připojen.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475656" y="1700808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[13]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8495928" y="4077072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[14]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2000"/>
                                        <p:tgtEl>
                                          <p:spTgt spid="245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2000"/>
                                        <p:tgtEl>
                                          <p:spTgt spid="245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000"/>
                            </p:stCondLst>
                            <p:childTnLst>
                              <p:par>
                                <p:cTn id="2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/>
      <p:bldP spid="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58477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Vzorec pro výpočet elektrické práce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0" y="620688"/>
            <a:ext cx="19797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u="sng" dirty="0" smtClean="0"/>
              <a:t>Značka</a:t>
            </a:r>
            <a:r>
              <a:rPr lang="cs-CZ" sz="2800" dirty="0" smtClean="0"/>
              <a:t>: W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0" y="1196752"/>
            <a:ext cx="66602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u="sng" dirty="0" smtClean="0"/>
              <a:t>Jednotka</a:t>
            </a:r>
            <a:r>
              <a:rPr lang="cs-CZ" sz="2800" dirty="0" smtClean="0"/>
              <a:t>: J (GJ, MJ, </a:t>
            </a:r>
            <a:r>
              <a:rPr lang="cs-CZ" sz="2800" dirty="0" err="1" smtClean="0"/>
              <a:t>kJ</a:t>
            </a:r>
            <a:r>
              <a:rPr lang="cs-CZ" sz="2800" dirty="0" smtClean="0"/>
              <a:t>, </a:t>
            </a:r>
            <a:r>
              <a:rPr lang="cs-CZ" sz="2800" dirty="0" err="1" smtClean="0"/>
              <a:t>mJ</a:t>
            </a:r>
            <a:r>
              <a:rPr lang="cs-CZ" sz="2800" dirty="0" smtClean="0"/>
              <a:t>) 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0" y="1844824"/>
            <a:ext cx="37079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u="sng" dirty="0" smtClean="0"/>
              <a:t>Vzorec</a:t>
            </a:r>
            <a:r>
              <a:rPr lang="cs-CZ" sz="2800" dirty="0" smtClean="0"/>
              <a:t>: W = U . I . t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0" y="2492896"/>
            <a:ext cx="37079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u="sng" dirty="0" smtClean="0"/>
              <a:t>Další odvozené vzorce:</a:t>
            </a:r>
            <a:endParaRPr lang="cs-CZ" sz="2800" dirty="0"/>
          </a:p>
        </p:txBody>
      </p:sp>
      <p:grpSp>
        <p:nvGrpSpPr>
          <p:cNvPr id="8" name="Skupina 7"/>
          <p:cNvGrpSpPr/>
          <p:nvPr/>
        </p:nvGrpSpPr>
        <p:grpSpPr>
          <a:xfrm>
            <a:off x="971600" y="3356992"/>
            <a:ext cx="2088232" cy="1872208"/>
            <a:chOff x="1575594" y="1073826"/>
            <a:chExt cx="2088232" cy="1872208"/>
          </a:xfrm>
        </p:grpSpPr>
        <p:sp>
          <p:nvSpPr>
            <p:cNvPr id="9" name="Rovnoramenný trojúhelník 8"/>
            <p:cNvSpPr/>
            <p:nvPr/>
          </p:nvSpPr>
          <p:spPr>
            <a:xfrm>
              <a:off x="1575594" y="1073826"/>
              <a:ext cx="2088232" cy="1872208"/>
            </a:xfrm>
            <a:prstGeom prst="triangle">
              <a:avLst>
                <a:gd name="adj" fmla="val 50000"/>
              </a:avLst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0" name="Přímá spojovací čára 9"/>
            <p:cNvCxnSpPr/>
            <p:nvPr/>
          </p:nvCxnSpPr>
          <p:spPr>
            <a:xfrm>
              <a:off x="2079650" y="2153946"/>
              <a:ext cx="1008112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1" name="TextovéPole 10"/>
            <p:cNvSpPr txBox="1"/>
            <p:nvPr/>
          </p:nvSpPr>
          <p:spPr>
            <a:xfrm>
              <a:off x="2357422" y="1714488"/>
              <a:ext cx="57150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W</a:t>
              </a:r>
              <a:endParaRPr lang="cs-CZ" sz="2400" dirty="0"/>
            </a:p>
          </p:txBody>
        </p:sp>
        <p:sp>
          <p:nvSpPr>
            <p:cNvPr id="12" name="TextovéPole 11"/>
            <p:cNvSpPr txBox="1"/>
            <p:nvPr/>
          </p:nvSpPr>
          <p:spPr>
            <a:xfrm>
              <a:off x="1935634" y="2369970"/>
              <a:ext cx="500066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U</a:t>
              </a:r>
              <a:endParaRPr lang="cs-CZ" sz="2400" dirty="0"/>
            </a:p>
          </p:txBody>
        </p:sp>
        <p:sp>
          <p:nvSpPr>
            <p:cNvPr id="13" name="TextovéPole 12"/>
            <p:cNvSpPr txBox="1"/>
            <p:nvPr/>
          </p:nvSpPr>
          <p:spPr>
            <a:xfrm>
              <a:off x="2367682" y="2369970"/>
              <a:ext cx="500066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.I</a:t>
              </a:r>
              <a:endParaRPr lang="cs-CZ" sz="2400" dirty="0"/>
            </a:p>
          </p:txBody>
        </p:sp>
        <p:sp>
          <p:nvSpPr>
            <p:cNvPr id="14" name="TextovéPole 13"/>
            <p:cNvSpPr txBox="1"/>
            <p:nvPr/>
          </p:nvSpPr>
          <p:spPr>
            <a:xfrm>
              <a:off x="2727722" y="2369970"/>
              <a:ext cx="57150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.t</a:t>
              </a:r>
              <a:endParaRPr lang="cs-CZ" sz="2400" dirty="0"/>
            </a:p>
          </p:txBody>
        </p:sp>
      </p:grpSp>
      <p:sp>
        <p:nvSpPr>
          <p:cNvPr id="15" name="TextovéPole 14"/>
          <p:cNvSpPr txBox="1"/>
          <p:nvPr/>
        </p:nvSpPr>
        <p:spPr>
          <a:xfrm>
            <a:off x="3563888" y="3429000"/>
            <a:ext cx="12241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Napětí:</a:t>
            </a:r>
            <a:endParaRPr lang="cs-CZ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716016" y="3429000"/>
            <a:ext cx="23762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U = W : (I . t)</a:t>
            </a:r>
            <a:endParaRPr lang="cs-CZ" sz="2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563888" y="3933056"/>
            <a:ext cx="12241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Proud:</a:t>
            </a:r>
            <a:endParaRPr lang="cs-CZ" sz="24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788024" y="3933056"/>
            <a:ext cx="1800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I = W : (U . t)</a:t>
            </a:r>
            <a:endParaRPr lang="cs-CZ" sz="24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3563888" y="4437112"/>
            <a:ext cx="12241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Čas:</a:t>
            </a:r>
            <a:endParaRPr lang="cs-CZ" sz="24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4788024" y="4437112"/>
            <a:ext cx="1800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t = W : (U . I)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/>
      <p:bldP spid="4" grpId="0"/>
      <p:bldP spid="5" grpId="0"/>
      <p:bldP spid="7" grpId="0"/>
      <p:bldP spid="15" grpId="0"/>
      <p:bldP spid="16" grpId="0"/>
      <p:bldP spid="17" grpId="0"/>
      <p:bldP spid="18" grpId="0"/>
      <p:bldP spid="19" grpId="0"/>
      <p:bldP spid="2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1. Mezi svorkami elektrického spotřebiče je napětí 36 V. Spotřebičem prochází proud 300 </a:t>
            </a:r>
            <a:r>
              <a:rPr lang="cs-CZ" sz="2400" dirty="0" err="1" smtClean="0"/>
              <a:t>mA</a:t>
            </a:r>
            <a:r>
              <a:rPr lang="cs-CZ" sz="2400" dirty="0" smtClean="0"/>
              <a:t> po dobu 120 s. Jakou elektrickou práci vykonají síly elektrického pole ve spotřebiči?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7358082" y="6286520"/>
            <a:ext cx="13573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hlinkClick r:id="rId2" action="ppaction://hlinksldjump"/>
              </a:rPr>
              <a:t>PYRAMIDA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0" y="2852936"/>
            <a:ext cx="91440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3. Po jaký čas byla připojena žárovka ke zdroji elektrického napětí 50 V, jestliže jí procházel proud 300 </a:t>
            </a:r>
            <a:r>
              <a:rPr lang="cs-CZ" sz="2400" dirty="0" err="1" smtClean="0"/>
              <a:t>mA</a:t>
            </a:r>
            <a:r>
              <a:rPr lang="cs-CZ" sz="2400" dirty="0" smtClean="0"/>
              <a:t> a byla vykonána práce 1,5 MJ? 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0" y="1484784"/>
            <a:ext cx="91440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2. Televizor je připojen ke zdroji napětí 230 V a prochází jím proud 0,5 A po dobu 2 hodin. Jakou práci vykonají ve spotřebiči elektrické síly?  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0" y="4149080"/>
            <a:ext cx="91440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4. Jaký proud procházel žárovkou, která byla připojena ke zdroji elektrického napětí 4,5 V po dobu 10 minut a byla při tom vykonána práce 405 J?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0" y="5445224"/>
            <a:ext cx="91440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5. Jaké je napětí na zdroji, jestliže spotřebičem procházel proud 0,5 A po dobu 30 sekund a elektrické síly vykonaly ve spotřebiči práci 3,45 </a:t>
            </a:r>
            <a:r>
              <a:rPr lang="cs-CZ" sz="2400" dirty="0" err="1" smtClean="0"/>
              <a:t>kJ</a:t>
            </a:r>
            <a:r>
              <a:rPr lang="cs-CZ" sz="2400" dirty="0" smtClean="0"/>
              <a:t>?</a:t>
            </a:r>
            <a:endParaRPr lang="cs-CZ" sz="2400" dirty="0"/>
          </a:p>
        </p:txBody>
      </p:sp>
      <p:grpSp>
        <p:nvGrpSpPr>
          <p:cNvPr id="11" name="Skupina 10"/>
          <p:cNvGrpSpPr/>
          <p:nvPr/>
        </p:nvGrpSpPr>
        <p:grpSpPr>
          <a:xfrm>
            <a:off x="4716016" y="836712"/>
            <a:ext cx="1080120" cy="576064"/>
            <a:chOff x="2771800" y="1124744"/>
            <a:chExt cx="1080120" cy="576064"/>
          </a:xfrm>
        </p:grpSpPr>
        <p:sp>
          <p:nvSpPr>
            <p:cNvPr id="9" name="Šipka doprava 8"/>
            <p:cNvSpPr/>
            <p:nvPr/>
          </p:nvSpPr>
          <p:spPr>
            <a:xfrm>
              <a:off x="2771800" y="1124744"/>
              <a:ext cx="1080120" cy="576064"/>
            </a:xfrm>
            <a:prstGeom prst="rightArrow">
              <a:avLst/>
            </a:prstGeom>
          </p:spPr>
          <p:style>
            <a:lnRef idx="0">
              <a:schemeClr val="accent3"/>
            </a:lnRef>
            <a:fillRef idx="3">
              <a:schemeClr val="accent3"/>
            </a:fillRef>
            <a:effectRef idx="3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TextovéPole 9"/>
            <p:cNvSpPr txBox="1"/>
            <p:nvPr/>
          </p:nvSpPr>
          <p:spPr>
            <a:xfrm>
              <a:off x="2771800" y="1196752"/>
              <a:ext cx="864096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>
                  <a:hlinkClick r:id="rId3" action="ppaction://hlinksldjump"/>
                </a:rPr>
                <a:t>řešení</a:t>
              </a:r>
              <a:endParaRPr lang="cs-CZ" sz="2000" b="1" dirty="0"/>
            </a:p>
          </p:txBody>
        </p:sp>
      </p:grpSp>
      <p:grpSp>
        <p:nvGrpSpPr>
          <p:cNvPr id="12" name="Skupina 11"/>
          <p:cNvGrpSpPr/>
          <p:nvPr/>
        </p:nvGrpSpPr>
        <p:grpSpPr>
          <a:xfrm>
            <a:off x="4716016" y="2276872"/>
            <a:ext cx="1080120" cy="576064"/>
            <a:chOff x="4788024" y="908720"/>
            <a:chExt cx="1080120" cy="576064"/>
          </a:xfrm>
        </p:grpSpPr>
        <p:sp>
          <p:nvSpPr>
            <p:cNvPr id="13" name="Šipka doprava 12"/>
            <p:cNvSpPr/>
            <p:nvPr/>
          </p:nvSpPr>
          <p:spPr>
            <a:xfrm>
              <a:off x="4788024" y="908720"/>
              <a:ext cx="1080120" cy="576064"/>
            </a:xfrm>
            <a:prstGeom prst="rightArrow">
              <a:avLst/>
            </a:prstGeom>
          </p:spPr>
          <p:style>
            <a:lnRef idx="0">
              <a:schemeClr val="accent3"/>
            </a:lnRef>
            <a:fillRef idx="3">
              <a:schemeClr val="accent3"/>
            </a:fillRef>
            <a:effectRef idx="3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" name="TextovéPole 13"/>
            <p:cNvSpPr txBox="1"/>
            <p:nvPr/>
          </p:nvSpPr>
          <p:spPr>
            <a:xfrm>
              <a:off x="4788024" y="980728"/>
              <a:ext cx="864096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>
                  <a:hlinkClick r:id="rId4" action="ppaction://hlinksldjump"/>
                </a:rPr>
                <a:t>řešení</a:t>
              </a:r>
              <a:endParaRPr lang="cs-CZ" sz="2000" b="1" dirty="0"/>
            </a:p>
          </p:txBody>
        </p:sp>
      </p:grpSp>
      <p:grpSp>
        <p:nvGrpSpPr>
          <p:cNvPr id="15" name="Skupina 14"/>
          <p:cNvGrpSpPr/>
          <p:nvPr/>
        </p:nvGrpSpPr>
        <p:grpSpPr>
          <a:xfrm>
            <a:off x="4716016" y="3645024"/>
            <a:ext cx="1080120" cy="576064"/>
            <a:chOff x="4788024" y="1124744"/>
            <a:chExt cx="1080120" cy="576064"/>
          </a:xfrm>
        </p:grpSpPr>
        <p:sp>
          <p:nvSpPr>
            <p:cNvPr id="16" name="Šipka doprava 15"/>
            <p:cNvSpPr/>
            <p:nvPr/>
          </p:nvSpPr>
          <p:spPr>
            <a:xfrm>
              <a:off x="4788024" y="1124744"/>
              <a:ext cx="1080120" cy="576064"/>
            </a:xfrm>
            <a:prstGeom prst="rightArrow">
              <a:avLst/>
            </a:prstGeom>
          </p:spPr>
          <p:style>
            <a:lnRef idx="0">
              <a:schemeClr val="accent3"/>
            </a:lnRef>
            <a:fillRef idx="3">
              <a:schemeClr val="accent3"/>
            </a:fillRef>
            <a:effectRef idx="3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" name="TextovéPole 16"/>
            <p:cNvSpPr txBox="1"/>
            <p:nvPr/>
          </p:nvSpPr>
          <p:spPr>
            <a:xfrm>
              <a:off x="4860032" y="1196752"/>
              <a:ext cx="864096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>
                  <a:hlinkClick r:id="rId5" action="ppaction://hlinksldjump"/>
                </a:rPr>
                <a:t>řešení</a:t>
              </a:r>
              <a:endParaRPr lang="cs-CZ" sz="2000" b="1" dirty="0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6" grpId="0"/>
      <p:bldP spid="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Skupina 8"/>
          <p:cNvGrpSpPr/>
          <p:nvPr/>
        </p:nvGrpSpPr>
        <p:grpSpPr>
          <a:xfrm>
            <a:off x="1071538" y="785794"/>
            <a:ext cx="3214710" cy="2857520"/>
            <a:chOff x="1071538" y="785794"/>
            <a:chExt cx="3214710" cy="2857520"/>
          </a:xfrm>
        </p:grpSpPr>
        <p:sp>
          <p:nvSpPr>
            <p:cNvPr id="2" name="Rovnoramenný trojúhelník 1"/>
            <p:cNvSpPr/>
            <p:nvPr/>
          </p:nvSpPr>
          <p:spPr>
            <a:xfrm>
              <a:off x="1071538" y="785794"/>
              <a:ext cx="3214710" cy="2857520"/>
            </a:xfrm>
            <a:prstGeom prst="triangle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4" name="Přímá spojovací čára 3"/>
            <p:cNvCxnSpPr/>
            <p:nvPr/>
          </p:nvCxnSpPr>
          <p:spPr>
            <a:xfrm>
              <a:off x="1857356" y="2571744"/>
              <a:ext cx="1643074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" name="TextovéPole 4"/>
            <p:cNvSpPr txBox="1"/>
            <p:nvPr/>
          </p:nvSpPr>
          <p:spPr>
            <a:xfrm>
              <a:off x="2357422" y="1714488"/>
              <a:ext cx="571504" cy="76944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400" dirty="0" smtClean="0"/>
                <a:t>W</a:t>
              </a:r>
              <a:endParaRPr lang="cs-CZ" sz="4400" dirty="0"/>
            </a:p>
          </p:txBody>
        </p:sp>
        <p:sp>
          <p:nvSpPr>
            <p:cNvPr id="6" name="TextovéPole 5"/>
            <p:cNvSpPr txBox="1"/>
            <p:nvPr/>
          </p:nvSpPr>
          <p:spPr>
            <a:xfrm>
              <a:off x="1857356" y="2643182"/>
              <a:ext cx="500066" cy="76944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400" dirty="0" smtClean="0"/>
                <a:t>U</a:t>
              </a:r>
              <a:endParaRPr lang="cs-CZ" sz="4400" dirty="0"/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2357422" y="2643182"/>
              <a:ext cx="500066" cy="76944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400" dirty="0" smtClean="0"/>
                <a:t>.I</a:t>
              </a:r>
              <a:endParaRPr lang="cs-CZ" sz="4400" dirty="0"/>
            </a:p>
          </p:txBody>
        </p:sp>
        <p:sp>
          <p:nvSpPr>
            <p:cNvPr id="8" name="TextovéPole 7"/>
            <p:cNvSpPr txBox="1"/>
            <p:nvPr/>
          </p:nvSpPr>
          <p:spPr>
            <a:xfrm>
              <a:off x="2786050" y="2643182"/>
              <a:ext cx="571504" cy="76944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400" dirty="0" smtClean="0"/>
                <a:t>.t</a:t>
              </a:r>
              <a:endParaRPr lang="cs-CZ" sz="4400" dirty="0"/>
            </a:p>
          </p:txBody>
        </p:sp>
      </p:grpSp>
      <p:cxnSp>
        <p:nvCxnSpPr>
          <p:cNvPr id="11" name="Přímá spojovací šipka 10"/>
          <p:cNvCxnSpPr/>
          <p:nvPr/>
        </p:nvCxnSpPr>
        <p:spPr>
          <a:xfrm>
            <a:off x="3143240" y="2071678"/>
            <a:ext cx="1643074" cy="158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4929190" y="1857364"/>
            <a:ext cx="11430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práce</a:t>
            </a:r>
            <a:endParaRPr lang="cs-CZ" sz="2400" b="1" dirty="0">
              <a:solidFill>
                <a:srgbClr val="FF0000"/>
              </a:solidFill>
            </a:endParaRPr>
          </a:p>
        </p:txBody>
      </p:sp>
      <p:cxnSp>
        <p:nvCxnSpPr>
          <p:cNvPr id="14" name="Přímá spojovací šipka 13"/>
          <p:cNvCxnSpPr/>
          <p:nvPr/>
        </p:nvCxnSpPr>
        <p:spPr>
          <a:xfrm rot="5400000">
            <a:off x="1188366" y="3526486"/>
            <a:ext cx="873633" cy="678661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642910" y="4429132"/>
            <a:ext cx="11430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napětí</a:t>
            </a:r>
            <a:endParaRPr lang="cs-CZ" sz="2400" b="1" dirty="0">
              <a:solidFill>
                <a:srgbClr val="FF0000"/>
              </a:solidFill>
            </a:endParaRPr>
          </a:p>
        </p:txBody>
      </p:sp>
      <p:cxnSp>
        <p:nvCxnSpPr>
          <p:cNvPr id="17" name="Přímá spojovací šipka 16"/>
          <p:cNvCxnSpPr>
            <a:stCxn id="7" idx="2"/>
          </p:cNvCxnSpPr>
          <p:nvPr/>
        </p:nvCxnSpPr>
        <p:spPr>
          <a:xfrm rot="5400000">
            <a:off x="1688433" y="4295927"/>
            <a:ext cx="1802327" cy="35719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ovéPole 17"/>
          <p:cNvSpPr txBox="1"/>
          <p:nvPr/>
        </p:nvSpPr>
        <p:spPr>
          <a:xfrm>
            <a:off x="2071670" y="5214950"/>
            <a:ext cx="107157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proud</a:t>
            </a:r>
            <a:endParaRPr lang="cs-CZ" sz="2400" b="1" dirty="0">
              <a:solidFill>
                <a:srgbClr val="FF0000"/>
              </a:solidFill>
            </a:endParaRPr>
          </a:p>
        </p:txBody>
      </p:sp>
      <p:cxnSp>
        <p:nvCxnSpPr>
          <p:cNvPr id="20" name="Přímá spojovací šipka 19"/>
          <p:cNvCxnSpPr/>
          <p:nvPr/>
        </p:nvCxnSpPr>
        <p:spPr>
          <a:xfrm rot="16200000" flipH="1">
            <a:off x="3071802" y="3500438"/>
            <a:ext cx="1000132" cy="71438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ovéPole 20"/>
          <p:cNvSpPr txBox="1"/>
          <p:nvPr/>
        </p:nvSpPr>
        <p:spPr>
          <a:xfrm>
            <a:off x="3714744" y="4429132"/>
            <a:ext cx="7143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čas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6215074" y="1071546"/>
            <a:ext cx="10001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W = ?</a:t>
            </a:r>
            <a:endParaRPr lang="cs-CZ" sz="2400" dirty="0"/>
          </a:p>
        </p:txBody>
      </p:sp>
      <p:sp>
        <p:nvSpPr>
          <p:cNvPr id="23" name="Obdélník 22"/>
          <p:cNvSpPr/>
          <p:nvPr/>
        </p:nvSpPr>
        <p:spPr>
          <a:xfrm>
            <a:off x="0" y="1571612"/>
            <a:ext cx="785818" cy="71438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TextovéPole 23"/>
          <p:cNvSpPr txBox="1"/>
          <p:nvPr/>
        </p:nvSpPr>
        <p:spPr>
          <a:xfrm>
            <a:off x="6162390" y="1056512"/>
            <a:ext cx="1643074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W = U . I . t</a:t>
            </a:r>
            <a:endParaRPr lang="cs-CZ" sz="2400" b="1" dirty="0"/>
          </a:p>
        </p:txBody>
      </p:sp>
      <p:sp>
        <p:nvSpPr>
          <p:cNvPr id="25" name="Obdélník 24"/>
          <p:cNvSpPr/>
          <p:nvPr/>
        </p:nvSpPr>
        <p:spPr>
          <a:xfrm>
            <a:off x="0" y="2643182"/>
            <a:ext cx="785818" cy="71438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TextovéPole 25"/>
          <p:cNvSpPr txBox="1"/>
          <p:nvPr/>
        </p:nvSpPr>
        <p:spPr>
          <a:xfrm>
            <a:off x="6215074" y="1571612"/>
            <a:ext cx="8572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U = ?</a:t>
            </a:r>
            <a:endParaRPr lang="cs-CZ" sz="24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6156176" y="1610013"/>
            <a:ext cx="1872208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U = W : ( I . t)</a:t>
            </a:r>
            <a:endParaRPr lang="cs-CZ" sz="2400" b="1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6228184" y="2132856"/>
            <a:ext cx="8640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t = ?</a:t>
            </a:r>
            <a:endParaRPr lang="cs-CZ" sz="2400" dirty="0"/>
          </a:p>
        </p:txBody>
      </p:sp>
      <p:sp>
        <p:nvSpPr>
          <p:cNvPr id="29" name="Obdélník 28"/>
          <p:cNvSpPr/>
          <p:nvPr/>
        </p:nvSpPr>
        <p:spPr>
          <a:xfrm>
            <a:off x="4499992" y="2708920"/>
            <a:ext cx="785818" cy="71438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TextovéPole 29"/>
          <p:cNvSpPr txBox="1"/>
          <p:nvPr/>
        </p:nvSpPr>
        <p:spPr>
          <a:xfrm>
            <a:off x="6143636" y="2181517"/>
            <a:ext cx="1944216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t = W : (U . I)</a:t>
            </a:r>
            <a:endParaRPr lang="cs-CZ" sz="2400" b="1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6228184" y="2708920"/>
            <a:ext cx="11521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I = ?</a:t>
            </a:r>
            <a:endParaRPr lang="cs-CZ" sz="2400" dirty="0"/>
          </a:p>
        </p:txBody>
      </p:sp>
      <p:sp>
        <p:nvSpPr>
          <p:cNvPr id="32" name="Obdélník 31"/>
          <p:cNvSpPr/>
          <p:nvPr/>
        </p:nvSpPr>
        <p:spPr>
          <a:xfrm>
            <a:off x="2411760" y="4149080"/>
            <a:ext cx="504056" cy="71438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TextovéPole 32"/>
          <p:cNvSpPr txBox="1"/>
          <p:nvPr/>
        </p:nvSpPr>
        <p:spPr>
          <a:xfrm>
            <a:off x="6143636" y="2708920"/>
            <a:ext cx="2016224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I = W : ( U . t)</a:t>
            </a:r>
            <a:endParaRPr lang="cs-CZ" sz="2400" b="1" dirty="0"/>
          </a:p>
        </p:txBody>
      </p:sp>
      <p:grpSp>
        <p:nvGrpSpPr>
          <p:cNvPr id="36" name="Skupina 35"/>
          <p:cNvGrpSpPr/>
          <p:nvPr/>
        </p:nvGrpSpPr>
        <p:grpSpPr>
          <a:xfrm>
            <a:off x="7092280" y="5805264"/>
            <a:ext cx="1296144" cy="864096"/>
            <a:chOff x="7092280" y="5805264"/>
            <a:chExt cx="1296144" cy="864096"/>
          </a:xfrm>
        </p:grpSpPr>
        <p:sp>
          <p:nvSpPr>
            <p:cNvPr id="34" name="Šipka doleva 33"/>
            <p:cNvSpPr/>
            <p:nvPr/>
          </p:nvSpPr>
          <p:spPr>
            <a:xfrm>
              <a:off x="7092280" y="5805264"/>
              <a:ext cx="1296144" cy="864096"/>
            </a:xfrm>
            <a:prstGeom prst="leftArrow">
              <a:avLst/>
            </a:prstGeom>
          </p:spPr>
          <p:style>
            <a:lnRef idx="0">
              <a:schemeClr val="accent3"/>
            </a:lnRef>
            <a:fillRef idx="3">
              <a:schemeClr val="accent3"/>
            </a:fillRef>
            <a:effectRef idx="3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5" name="TextovéPole 34">
              <a:hlinkClick r:id="rId2" action="ppaction://hlinksldjump"/>
            </p:cNvPr>
            <p:cNvSpPr txBox="1"/>
            <p:nvPr/>
          </p:nvSpPr>
          <p:spPr>
            <a:xfrm>
              <a:off x="7524328" y="6021288"/>
              <a:ext cx="720080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zpět</a:t>
              </a:r>
              <a:endParaRPr lang="cs-CZ" sz="2000" b="1" dirty="0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63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72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" presetClass="exit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10" presetClass="exit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8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63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4288 -0.00046 L 0.18143 -0.00046 " pathEditMode="relative" rAng="0" ptsTypes="AA">
                                      <p:cBhvr>
                                        <p:cTn id="97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2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1" presetClass="exit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3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63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-3.7037E-6 L -0.17309 -3.7037E-6 " pathEditMode="relative" rAng="0" ptsTypes="AA">
                                      <p:cBhvr>
                                        <p:cTn id="122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7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1" presetClass="exit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8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0" fill="hold">
                      <p:stCondLst>
                        <p:cond delay="indefinite"/>
                      </p:stCondLst>
                      <p:childTnLst>
                        <p:par>
                          <p:cTn id="141" fill="hold">
                            <p:stCondLst>
                              <p:cond delay="0"/>
                            </p:stCondLst>
                            <p:childTnLst>
                              <p:par>
                                <p:cTn id="14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4" fill="hold">
                      <p:stCondLst>
                        <p:cond delay="indefinite"/>
                      </p:stCondLst>
                      <p:childTnLst>
                        <p:par>
                          <p:cTn id="145" fill="hold">
                            <p:stCondLst>
                              <p:cond delay="0"/>
                            </p:stCondLst>
                            <p:childTnLst>
                              <p:par>
                                <p:cTn id="146" presetID="63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-0.03149 L -0.00364 -0.20973 " pathEditMode="relative" rAng="0" ptsTypes="AA">
                                      <p:cBhvr>
                                        <p:cTn id="147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" y="-8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8" fill="hold">
                      <p:stCondLst>
                        <p:cond delay="indefinite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2" fill="hold">
                      <p:stCondLst>
                        <p:cond delay="indefinite"/>
                      </p:stCondLst>
                      <p:childTnLst>
                        <p:par>
                          <p:cTn id="153" fill="hold">
                            <p:stCondLst>
                              <p:cond delay="0"/>
                            </p:stCondLst>
                            <p:childTnLst>
                              <p:par>
                                <p:cTn id="154" presetID="1" presetClass="exit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6" fill="hold">
                      <p:stCondLst>
                        <p:cond delay="indefinite"/>
                      </p:stCondLst>
                      <p:childTnLst>
                        <p:par>
                          <p:cTn id="157" fill="hold">
                            <p:stCondLst>
                              <p:cond delay="0"/>
                            </p:stCondLst>
                            <p:childTnLst>
                              <p:par>
                                <p:cTn id="15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2" grpId="1"/>
      <p:bldP spid="15" grpId="0"/>
      <p:bldP spid="15" grpId="1"/>
      <p:bldP spid="18" grpId="0"/>
      <p:bldP spid="18" grpId="1"/>
      <p:bldP spid="21" grpId="0"/>
      <p:bldP spid="21" grpId="1"/>
      <p:bldP spid="22" grpId="0"/>
      <p:bldP spid="22" grpId="1"/>
      <p:bldP spid="23" grpId="0" animBg="1"/>
      <p:bldP spid="23" grpId="1" animBg="1"/>
      <p:bldP spid="23" grpId="2" animBg="1"/>
      <p:bldP spid="24" grpId="0" animBg="1"/>
      <p:bldP spid="25" grpId="0" animBg="1"/>
      <p:bldP spid="25" grpId="1" animBg="1"/>
      <p:bldP spid="25" grpId="2" animBg="1"/>
      <p:bldP spid="26" grpId="0"/>
      <p:bldP spid="26" grpId="2"/>
      <p:bldP spid="27" grpId="0" animBg="1"/>
      <p:bldP spid="28" grpId="0"/>
      <p:bldP spid="28" grpId="1"/>
      <p:bldP spid="29" grpId="0" animBg="1"/>
      <p:bldP spid="29" grpId="1" animBg="1"/>
      <p:bldP spid="29" grpId="2" animBg="1"/>
      <p:bldP spid="30" grpId="0" animBg="1"/>
      <p:bldP spid="31" grpId="0"/>
      <p:bldP spid="31" grpId="1"/>
      <p:bldP spid="32" grpId="0" animBg="1"/>
      <p:bldP spid="32" grpId="1" animBg="1"/>
      <p:bldP spid="32" grpId="2" animBg="1"/>
      <p:bldP spid="33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260648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1. Zápis: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475656" y="332656"/>
            <a:ext cx="165618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U = 36 V</a:t>
            </a:r>
          </a:p>
          <a:p>
            <a:r>
              <a:rPr lang="cs-CZ" sz="2400" dirty="0" smtClean="0"/>
              <a:t>I = 300 </a:t>
            </a:r>
            <a:r>
              <a:rPr lang="cs-CZ" sz="2400" dirty="0" err="1" smtClean="0"/>
              <a:t>mA</a:t>
            </a:r>
            <a:endParaRPr lang="cs-CZ" sz="2400" dirty="0" smtClean="0"/>
          </a:p>
          <a:p>
            <a:r>
              <a:rPr lang="cs-CZ" sz="2400" dirty="0" smtClean="0"/>
              <a:t>t = 120 s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987824" y="692696"/>
            <a:ext cx="14401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= 0,3 A</a:t>
            </a:r>
            <a:endParaRPr lang="cs-CZ" sz="2400" dirty="0"/>
          </a:p>
        </p:txBody>
      </p:sp>
      <p:cxnSp>
        <p:nvCxnSpPr>
          <p:cNvPr id="6" name="Přímá spojovací čára 5"/>
          <p:cNvCxnSpPr/>
          <p:nvPr/>
        </p:nvCxnSpPr>
        <p:spPr>
          <a:xfrm>
            <a:off x="1403648" y="1628800"/>
            <a:ext cx="2808312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1547664" y="1772816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W = ? J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547664" y="2204864"/>
            <a:ext cx="19442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W = U . I . t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547664" y="2708920"/>
            <a:ext cx="25202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W = 36 . 0,3 . 120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547664" y="3140968"/>
            <a:ext cx="16561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W = 1 296 J</a:t>
            </a:r>
            <a:endParaRPr lang="cs-CZ" sz="2400" dirty="0"/>
          </a:p>
        </p:txBody>
      </p:sp>
      <p:grpSp>
        <p:nvGrpSpPr>
          <p:cNvPr id="13" name="Skupina 12"/>
          <p:cNvGrpSpPr/>
          <p:nvPr/>
        </p:nvGrpSpPr>
        <p:grpSpPr>
          <a:xfrm>
            <a:off x="3131840" y="2924944"/>
            <a:ext cx="1440160" cy="677689"/>
            <a:chOff x="3131840" y="2924944"/>
            <a:chExt cx="1440160" cy="677689"/>
          </a:xfrm>
        </p:grpSpPr>
        <p:sp>
          <p:nvSpPr>
            <p:cNvPr id="11" name="TextovéPole 10"/>
            <p:cNvSpPr txBox="1"/>
            <p:nvPr/>
          </p:nvSpPr>
          <p:spPr>
            <a:xfrm>
              <a:off x="3131840" y="3140968"/>
              <a:ext cx="144016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= 1,3 </a:t>
              </a:r>
              <a:r>
                <a:rPr lang="cs-CZ" sz="2400" dirty="0" err="1" smtClean="0"/>
                <a:t>kJ</a:t>
              </a:r>
              <a:endParaRPr lang="cs-CZ" sz="2400" dirty="0"/>
            </a:p>
          </p:txBody>
        </p:sp>
        <p:sp>
          <p:nvSpPr>
            <p:cNvPr id="12" name="TextovéPole 11"/>
            <p:cNvSpPr txBox="1"/>
            <p:nvPr/>
          </p:nvSpPr>
          <p:spPr>
            <a:xfrm>
              <a:off x="3131840" y="2924944"/>
              <a:ext cx="28803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.</a:t>
              </a:r>
              <a:endParaRPr lang="cs-CZ" sz="2400" dirty="0"/>
            </a:p>
          </p:txBody>
        </p:sp>
      </p:grpSp>
      <p:sp>
        <p:nvSpPr>
          <p:cNvPr id="14" name="TextovéPole 13"/>
          <p:cNvSpPr txBox="1"/>
          <p:nvPr/>
        </p:nvSpPr>
        <p:spPr>
          <a:xfrm>
            <a:off x="1403648" y="3861048"/>
            <a:ext cx="75608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Elektrické síly vykonají ve spotřebiči práci 1,3 </a:t>
            </a:r>
            <a:r>
              <a:rPr lang="cs-CZ" sz="2400" b="1" dirty="0" err="1" smtClean="0"/>
              <a:t>kJ</a:t>
            </a:r>
            <a:r>
              <a:rPr lang="cs-CZ" sz="2400" b="1" dirty="0" smtClean="0"/>
              <a:t>.</a:t>
            </a:r>
            <a:endParaRPr lang="cs-CZ" sz="2400" b="1" dirty="0"/>
          </a:p>
        </p:txBody>
      </p:sp>
      <p:grpSp>
        <p:nvGrpSpPr>
          <p:cNvPr id="15" name="Skupina 14"/>
          <p:cNvGrpSpPr/>
          <p:nvPr/>
        </p:nvGrpSpPr>
        <p:grpSpPr>
          <a:xfrm>
            <a:off x="7092280" y="5805264"/>
            <a:ext cx="1296144" cy="864096"/>
            <a:chOff x="7092280" y="5805264"/>
            <a:chExt cx="1296144" cy="864096"/>
          </a:xfrm>
        </p:grpSpPr>
        <p:sp>
          <p:nvSpPr>
            <p:cNvPr id="16" name="Šipka doleva 15"/>
            <p:cNvSpPr/>
            <p:nvPr/>
          </p:nvSpPr>
          <p:spPr>
            <a:xfrm>
              <a:off x="7092280" y="5805264"/>
              <a:ext cx="1296144" cy="864096"/>
            </a:xfrm>
            <a:prstGeom prst="leftArrow">
              <a:avLst/>
            </a:prstGeom>
          </p:spPr>
          <p:style>
            <a:lnRef idx="0">
              <a:schemeClr val="accent3"/>
            </a:lnRef>
            <a:fillRef idx="3">
              <a:schemeClr val="accent3"/>
            </a:fillRef>
            <a:effectRef idx="3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" name="TextovéPole 16">
              <a:hlinkClick r:id="rId2" action="ppaction://hlinksldjump"/>
            </p:cNvPr>
            <p:cNvSpPr txBox="1"/>
            <p:nvPr/>
          </p:nvSpPr>
          <p:spPr>
            <a:xfrm>
              <a:off x="7524328" y="6021288"/>
              <a:ext cx="720080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zpět</a:t>
              </a:r>
              <a:endParaRPr lang="cs-CZ" sz="2000" b="1" dirty="0"/>
            </a:p>
          </p:txBody>
        </p:sp>
      </p:grpSp>
      <p:grpSp>
        <p:nvGrpSpPr>
          <p:cNvPr id="18" name="Skupina 17"/>
          <p:cNvGrpSpPr/>
          <p:nvPr/>
        </p:nvGrpSpPr>
        <p:grpSpPr>
          <a:xfrm>
            <a:off x="5580112" y="548680"/>
            <a:ext cx="2088232" cy="1872208"/>
            <a:chOff x="1575594" y="1073826"/>
            <a:chExt cx="2088232" cy="1872208"/>
          </a:xfrm>
        </p:grpSpPr>
        <p:sp>
          <p:nvSpPr>
            <p:cNvPr id="19" name="Rovnoramenný trojúhelník 18"/>
            <p:cNvSpPr/>
            <p:nvPr/>
          </p:nvSpPr>
          <p:spPr>
            <a:xfrm>
              <a:off x="1575594" y="1073826"/>
              <a:ext cx="2088232" cy="1872208"/>
            </a:xfrm>
            <a:prstGeom prst="triangle">
              <a:avLst>
                <a:gd name="adj" fmla="val 50000"/>
              </a:avLst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20" name="Přímá spojovací čára 19"/>
            <p:cNvCxnSpPr/>
            <p:nvPr/>
          </p:nvCxnSpPr>
          <p:spPr>
            <a:xfrm>
              <a:off x="2079650" y="2153946"/>
              <a:ext cx="1008112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TextovéPole 20"/>
            <p:cNvSpPr txBox="1"/>
            <p:nvPr/>
          </p:nvSpPr>
          <p:spPr>
            <a:xfrm>
              <a:off x="2357422" y="1714488"/>
              <a:ext cx="57150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W</a:t>
              </a:r>
              <a:endParaRPr lang="cs-CZ" sz="2400" dirty="0"/>
            </a:p>
          </p:txBody>
        </p:sp>
        <p:sp>
          <p:nvSpPr>
            <p:cNvPr id="22" name="TextovéPole 21"/>
            <p:cNvSpPr txBox="1"/>
            <p:nvPr/>
          </p:nvSpPr>
          <p:spPr>
            <a:xfrm>
              <a:off x="1935634" y="2369970"/>
              <a:ext cx="500066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U</a:t>
              </a:r>
              <a:endParaRPr lang="cs-CZ" sz="2400" dirty="0"/>
            </a:p>
          </p:txBody>
        </p:sp>
        <p:sp>
          <p:nvSpPr>
            <p:cNvPr id="23" name="TextovéPole 22"/>
            <p:cNvSpPr txBox="1"/>
            <p:nvPr/>
          </p:nvSpPr>
          <p:spPr>
            <a:xfrm>
              <a:off x="2367682" y="2369970"/>
              <a:ext cx="500066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.I</a:t>
              </a:r>
              <a:endParaRPr lang="cs-CZ" sz="2400" dirty="0"/>
            </a:p>
          </p:txBody>
        </p:sp>
        <p:sp>
          <p:nvSpPr>
            <p:cNvPr id="24" name="TextovéPole 23"/>
            <p:cNvSpPr txBox="1"/>
            <p:nvPr/>
          </p:nvSpPr>
          <p:spPr>
            <a:xfrm>
              <a:off x="2727722" y="2369970"/>
              <a:ext cx="57150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.t</a:t>
              </a:r>
              <a:endParaRPr lang="cs-CZ" sz="2400" dirty="0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7" grpId="0"/>
      <p:bldP spid="8" grpId="0"/>
      <p:bldP spid="9" grpId="0"/>
      <p:bldP spid="10" grpId="0"/>
      <p:bldP spid="1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260648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2. Zápis: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475656" y="332656"/>
            <a:ext cx="165618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U = 230 V</a:t>
            </a:r>
          </a:p>
          <a:p>
            <a:r>
              <a:rPr lang="cs-CZ" sz="2400" dirty="0" smtClean="0"/>
              <a:t>I = 0,5 A</a:t>
            </a:r>
          </a:p>
          <a:p>
            <a:r>
              <a:rPr lang="cs-CZ" sz="2400" dirty="0" smtClean="0"/>
              <a:t>t = 2 h </a:t>
            </a:r>
            <a:endParaRPr lang="cs-CZ" sz="2400" dirty="0"/>
          </a:p>
        </p:txBody>
      </p:sp>
      <p:cxnSp>
        <p:nvCxnSpPr>
          <p:cNvPr id="6" name="Přímá spojovací čára 5"/>
          <p:cNvCxnSpPr/>
          <p:nvPr/>
        </p:nvCxnSpPr>
        <p:spPr>
          <a:xfrm>
            <a:off x="1403648" y="1628800"/>
            <a:ext cx="2808312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1547664" y="1772816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W = ? J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547664" y="2204864"/>
            <a:ext cx="19442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W = U . I . t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547664" y="2708920"/>
            <a:ext cx="30243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W = 230 . 0,5 . 7 200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547664" y="3140968"/>
            <a:ext cx="20162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W = 828 000 J</a:t>
            </a:r>
            <a:endParaRPr lang="cs-CZ" sz="2400" dirty="0"/>
          </a:p>
        </p:txBody>
      </p:sp>
      <p:grpSp>
        <p:nvGrpSpPr>
          <p:cNvPr id="5" name="Skupina 12"/>
          <p:cNvGrpSpPr/>
          <p:nvPr/>
        </p:nvGrpSpPr>
        <p:grpSpPr>
          <a:xfrm>
            <a:off x="3131840" y="2924944"/>
            <a:ext cx="1728192" cy="677689"/>
            <a:chOff x="3131840" y="2924944"/>
            <a:chExt cx="1728192" cy="677689"/>
          </a:xfrm>
        </p:grpSpPr>
        <p:sp>
          <p:nvSpPr>
            <p:cNvPr id="11" name="TextovéPole 10"/>
            <p:cNvSpPr txBox="1"/>
            <p:nvPr/>
          </p:nvSpPr>
          <p:spPr>
            <a:xfrm>
              <a:off x="3419872" y="3140968"/>
              <a:ext cx="144016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= 0,8 MJ</a:t>
              </a:r>
              <a:endParaRPr lang="cs-CZ" sz="2400" dirty="0"/>
            </a:p>
          </p:txBody>
        </p:sp>
        <p:sp>
          <p:nvSpPr>
            <p:cNvPr id="12" name="TextovéPole 11"/>
            <p:cNvSpPr txBox="1"/>
            <p:nvPr/>
          </p:nvSpPr>
          <p:spPr>
            <a:xfrm>
              <a:off x="3131840" y="2924944"/>
              <a:ext cx="28803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endParaRPr lang="cs-CZ" sz="2400" dirty="0"/>
            </a:p>
          </p:txBody>
        </p:sp>
      </p:grpSp>
      <p:sp>
        <p:nvSpPr>
          <p:cNvPr id="14" name="TextovéPole 13"/>
          <p:cNvSpPr txBox="1"/>
          <p:nvPr/>
        </p:nvSpPr>
        <p:spPr>
          <a:xfrm>
            <a:off x="1403648" y="3861048"/>
            <a:ext cx="75608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Elektrické síly vykonají ve spotřebiči práci 0,8 MJ.</a:t>
            </a:r>
            <a:endParaRPr lang="cs-CZ" sz="2400" b="1" dirty="0"/>
          </a:p>
        </p:txBody>
      </p:sp>
      <p:grpSp>
        <p:nvGrpSpPr>
          <p:cNvPr id="13" name="Skupina 14"/>
          <p:cNvGrpSpPr/>
          <p:nvPr/>
        </p:nvGrpSpPr>
        <p:grpSpPr>
          <a:xfrm>
            <a:off x="7092280" y="5805264"/>
            <a:ext cx="1296144" cy="864096"/>
            <a:chOff x="7092280" y="5805264"/>
            <a:chExt cx="1296144" cy="864096"/>
          </a:xfrm>
        </p:grpSpPr>
        <p:sp>
          <p:nvSpPr>
            <p:cNvPr id="16" name="Šipka doleva 15"/>
            <p:cNvSpPr/>
            <p:nvPr/>
          </p:nvSpPr>
          <p:spPr>
            <a:xfrm>
              <a:off x="7092280" y="5805264"/>
              <a:ext cx="1296144" cy="864096"/>
            </a:xfrm>
            <a:prstGeom prst="leftArrow">
              <a:avLst/>
            </a:prstGeom>
          </p:spPr>
          <p:style>
            <a:lnRef idx="0">
              <a:schemeClr val="accent3"/>
            </a:lnRef>
            <a:fillRef idx="3">
              <a:schemeClr val="accent3"/>
            </a:fillRef>
            <a:effectRef idx="3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" name="TextovéPole 16">
              <a:hlinkClick r:id="rId2" action="ppaction://hlinksldjump"/>
            </p:cNvPr>
            <p:cNvSpPr txBox="1"/>
            <p:nvPr/>
          </p:nvSpPr>
          <p:spPr>
            <a:xfrm>
              <a:off x="7524328" y="6021288"/>
              <a:ext cx="720080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zpět</a:t>
              </a:r>
              <a:endParaRPr lang="cs-CZ" sz="2000" b="1" dirty="0"/>
            </a:p>
          </p:txBody>
        </p:sp>
      </p:grpSp>
      <p:grpSp>
        <p:nvGrpSpPr>
          <p:cNvPr id="15" name="Skupina 17"/>
          <p:cNvGrpSpPr/>
          <p:nvPr/>
        </p:nvGrpSpPr>
        <p:grpSpPr>
          <a:xfrm>
            <a:off x="5580112" y="548680"/>
            <a:ext cx="2088232" cy="1872208"/>
            <a:chOff x="1575594" y="1073826"/>
            <a:chExt cx="2088232" cy="1872208"/>
          </a:xfrm>
        </p:grpSpPr>
        <p:sp>
          <p:nvSpPr>
            <p:cNvPr id="19" name="Rovnoramenný trojúhelník 18"/>
            <p:cNvSpPr/>
            <p:nvPr/>
          </p:nvSpPr>
          <p:spPr>
            <a:xfrm>
              <a:off x="1575594" y="1073826"/>
              <a:ext cx="2088232" cy="1872208"/>
            </a:xfrm>
            <a:prstGeom prst="triangle">
              <a:avLst>
                <a:gd name="adj" fmla="val 50000"/>
              </a:avLst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20" name="Přímá spojovací čára 19"/>
            <p:cNvCxnSpPr/>
            <p:nvPr/>
          </p:nvCxnSpPr>
          <p:spPr>
            <a:xfrm>
              <a:off x="2079650" y="2153946"/>
              <a:ext cx="1008112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TextovéPole 20"/>
            <p:cNvSpPr txBox="1"/>
            <p:nvPr/>
          </p:nvSpPr>
          <p:spPr>
            <a:xfrm>
              <a:off x="2357422" y="1714488"/>
              <a:ext cx="57150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W</a:t>
              </a:r>
              <a:endParaRPr lang="cs-CZ" sz="2400" dirty="0"/>
            </a:p>
          </p:txBody>
        </p:sp>
        <p:sp>
          <p:nvSpPr>
            <p:cNvPr id="22" name="TextovéPole 21"/>
            <p:cNvSpPr txBox="1"/>
            <p:nvPr/>
          </p:nvSpPr>
          <p:spPr>
            <a:xfrm>
              <a:off x="1935634" y="2369970"/>
              <a:ext cx="500066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U</a:t>
              </a:r>
              <a:endParaRPr lang="cs-CZ" sz="2400" dirty="0"/>
            </a:p>
          </p:txBody>
        </p:sp>
        <p:sp>
          <p:nvSpPr>
            <p:cNvPr id="23" name="TextovéPole 22"/>
            <p:cNvSpPr txBox="1"/>
            <p:nvPr/>
          </p:nvSpPr>
          <p:spPr>
            <a:xfrm>
              <a:off x="2367682" y="2369970"/>
              <a:ext cx="500066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.I</a:t>
              </a:r>
              <a:endParaRPr lang="cs-CZ" sz="2400" dirty="0"/>
            </a:p>
          </p:txBody>
        </p:sp>
        <p:sp>
          <p:nvSpPr>
            <p:cNvPr id="24" name="TextovéPole 23"/>
            <p:cNvSpPr txBox="1"/>
            <p:nvPr/>
          </p:nvSpPr>
          <p:spPr>
            <a:xfrm>
              <a:off x="2727722" y="2369970"/>
              <a:ext cx="57150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.t</a:t>
              </a:r>
              <a:endParaRPr lang="cs-CZ" sz="2400" dirty="0"/>
            </a:p>
          </p:txBody>
        </p:sp>
      </p:grpSp>
      <p:sp>
        <p:nvSpPr>
          <p:cNvPr id="25" name="TextovéPole 24"/>
          <p:cNvSpPr txBox="1"/>
          <p:nvPr/>
        </p:nvSpPr>
        <p:spPr>
          <a:xfrm>
            <a:off x="2339752" y="1052736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= 7 200 s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7" grpId="0"/>
      <p:bldP spid="8" grpId="0"/>
      <p:bldP spid="9" grpId="0"/>
      <p:bldP spid="10" grpId="0"/>
      <p:bldP spid="14" grpId="0"/>
      <p:bldP spid="25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260648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3. Zápis: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475656" y="332656"/>
            <a:ext cx="165618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U = 50 V</a:t>
            </a:r>
          </a:p>
          <a:p>
            <a:r>
              <a:rPr lang="cs-CZ" sz="2400" dirty="0" smtClean="0"/>
              <a:t>I = 300 </a:t>
            </a:r>
            <a:r>
              <a:rPr lang="cs-CZ" sz="2400" dirty="0" err="1" smtClean="0"/>
              <a:t>mA</a:t>
            </a:r>
            <a:endParaRPr lang="cs-CZ" sz="2400" dirty="0" smtClean="0"/>
          </a:p>
          <a:p>
            <a:r>
              <a:rPr lang="cs-CZ" sz="2400" dirty="0" smtClean="0"/>
              <a:t>W = 1,5 MJ</a:t>
            </a:r>
            <a:endParaRPr lang="cs-CZ" sz="2400" dirty="0"/>
          </a:p>
        </p:txBody>
      </p:sp>
      <p:cxnSp>
        <p:nvCxnSpPr>
          <p:cNvPr id="6" name="Přímá spojovací čára 5"/>
          <p:cNvCxnSpPr/>
          <p:nvPr/>
        </p:nvCxnSpPr>
        <p:spPr>
          <a:xfrm>
            <a:off x="1403648" y="1628800"/>
            <a:ext cx="2808312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1547664" y="1772816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t = ? s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547664" y="2204864"/>
            <a:ext cx="28803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t = W : (U . I )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547664" y="2708920"/>
            <a:ext cx="63367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t = 1 500 000 : ( 50 . 0,3)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547664" y="3140968"/>
            <a:ext cx="20162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t = 100 000 s</a:t>
            </a:r>
            <a:endParaRPr lang="cs-CZ" sz="2400" dirty="0"/>
          </a:p>
        </p:txBody>
      </p:sp>
      <p:grpSp>
        <p:nvGrpSpPr>
          <p:cNvPr id="4" name="Skupina 12"/>
          <p:cNvGrpSpPr/>
          <p:nvPr/>
        </p:nvGrpSpPr>
        <p:grpSpPr>
          <a:xfrm>
            <a:off x="3131840" y="2924944"/>
            <a:ext cx="2088232" cy="677689"/>
            <a:chOff x="3131840" y="2924944"/>
            <a:chExt cx="2088232" cy="677689"/>
          </a:xfrm>
        </p:grpSpPr>
        <p:sp>
          <p:nvSpPr>
            <p:cNvPr id="11" name="TextovéPole 10"/>
            <p:cNvSpPr txBox="1"/>
            <p:nvPr/>
          </p:nvSpPr>
          <p:spPr>
            <a:xfrm>
              <a:off x="3419872" y="3140968"/>
              <a:ext cx="180020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= 1 667 min</a:t>
              </a:r>
              <a:endParaRPr lang="cs-CZ" sz="2400" dirty="0"/>
            </a:p>
          </p:txBody>
        </p:sp>
        <p:sp>
          <p:nvSpPr>
            <p:cNvPr id="12" name="TextovéPole 11"/>
            <p:cNvSpPr txBox="1"/>
            <p:nvPr/>
          </p:nvSpPr>
          <p:spPr>
            <a:xfrm>
              <a:off x="3131840" y="2924944"/>
              <a:ext cx="28803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endParaRPr lang="cs-CZ" sz="2400" dirty="0"/>
            </a:p>
          </p:txBody>
        </p:sp>
      </p:grpSp>
      <p:sp>
        <p:nvSpPr>
          <p:cNvPr id="14" name="TextovéPole 13"/>
          <p:cNvSpPr txBox="1"/>
          <p:nvPr/>
        </p:nvSpPr>
        <p:spPr>
          <a:xfrm>
            <a:off x="1403648" y="3861048"/>
            <a:ext cx="75608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Spotřebič byl připojen ke zdroji napětí po dobu 28 hodin.</a:t>
            </a:r>
            <a:endParaRPr lang="cs-CZ" sz="2400" b="1" dirty="0"/>
          </a:p>
        </p:txBody>
      </p:sp>
      <p:grpSp>
        <p:nvGrpSpPr>
          <p:cNvPr id="5" name="Skupina 14"/>
          <p:cNvGrpSpPr/>
          <p:nvPr/>
        </p:nvGrpSpPr>
        <p:grpSpPr>
          <a:xfrm>
            <a:off x="7092280" y="5805264"/>
            <a:ext cx="1296144" cy="864096"/>
            <a:chOff x="7092280" y="5805264"/>
            <a:chExt cx="1296144" cy="864096"/>
          </a:xfrm>
        </p:grpSpPr>
        <p:sp>
          <p:nvSpPr>
            <p:cNvPr id="16" name="Šipka doleva 15"/>
            <p:cNvSpPr/>
            <p:nvPr/>
          </p:nvSpPr>
          <p:spPr>
            <a:xfrm>
              <a:off x="7092280" y="5805264"/>
              <a:ext cx="1296144" cy="864096"/>
            </a:xfrm>
            <a:prstGeom prst="leftArrow">
              <a:avLst/>
            </a:prstGeom>
          </p:spPr>
          <p:style>
            <a:lnRef idx="0">
              <a:schemeClr val="accent3"/>
            </a:lnRef>
            <a:fillRef idx="3">
              <a:schemeClr val="accent3"/>
            </a:fillRef>
            <a:effectRef idx="3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" name="TextovéPole 16">
              <a:hlinkClick r:id="rId2" action="ppaction://hlinksldjump"/>
            </p:cNvPr>
            <p:cNvSpPr txBox="1"/>
            <p:nvPr/>
          </p:nvSpPr>
          <p:spPr>
            <a:xfrm>
              <a:off x="7524328" y="6021288"/>
              <a:ext cx="720080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zpět</a:t>
              </a:r>
              <a:endParaRPr lang="cs-CZ" sz="2000" b="1" dirty="0"/>
            </a:p>
          </p:txBody>
        </p:sp>
      </p:grpSp>
      <p:grpSp>
        <p:nvGrpSpPr>
          <p:cNvPr id="13" name="Skupina 17"/>
          <p:cNvGrpSpPr/>
          <p:nvPr/>
        </p:nvGrpSpPr>
        <p:grpSpPr>
          <a:xfrm>
            <a:off x="5580112" y="548680"/>
            <a:ext cx="2088232" cy="1872208"/>
            <a:chOff x="1575594" y="1073826"/>
            <a:chExt cx="2088232" cy="1872208"/>
          </a:xfrm>
        </p:grpSpPr>
        <p:sp>
          <p:nvSpPr>
            <p:cNvPr id="19" name="Rovnoramenný trojúhelník 18"/>
            <p:cNvSpPr/>
            <p:nvPr/>
          </p:nvSpPr>
          <p:spPr>
            <a:xfrm>
              <a:off x="1575594" y="1073826"/>
              <a:ext cx="2088232" cy="1872208"/>
            </a:xfrm>
            <a:prstGeom prst="triangle">
              <a:avLst>
                <a:gd name="adj" fmla="val 50000"/>
              </a:avLst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20" name="Přímá spojovací čára 19"/>
            <p:cNvCxnSpPr/>
            <p:nvPr/>
          </p:nvCxnSpPr>
          <p:spPr>
            <a:xfrm>
              <a:off x="2079650" y="2153946"/>
              <a:ext cx="1008112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TextovéPole 20"/>
            <p:cNvSpPr txBox="1"/>
            <p:nvPr/>
          </p:nvSpPr>
          <p:spPr>
            <a:xfrm>
              <a:off x="2357422" y="1714488"/>
              <a:ext cx="57150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W</a:t>
              </a:r>
              <a:endParaRPr lang="cs-CZ" sz="2400" dirty="0"/>
            </a:p>
          </p:txBody>
        </p:sp>
        <p:sp>
          <p:nvSpPr>
            <p:cNvPr id="22" name="TextovéPole 21"/>
            <p:cNvSpPr txBox="1"/>
            <p:nvPr/>
          </p:nvSpPr>
          <p:spPr>
            <a:xfrm>
              <a:off x="1935634" y="2369970"/>
              <a:ext cx="500066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U</a:t>
              </a:r>
              <a:endParaRPr lang="cs-CZ" sz="2400" dirty="0"/>
            </a:p>
          </p:txBody>
        </p:sp>
        <p:sp>
          <p:nvSpPr>
            <p:cNvPr id="23" name="TextovéPole 22"/>
            <p:cNvSpPr txBox="1"/>
            <p:nvPr/>
          </p:nvSpPr>
          <p:spPr>
            <a:xfrm>
              <a:off x="2367682" y="2369970"/>
              <a:ext cx="500066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.I</a:t>
              </a:r>
              <a:endParaRPr lang="cs-CZ" sz="2400" dirty="0"/>
            </a:p>
          </p:txBody>
        </p:sp>
        <p:sp>
          <p:nvSpPr>
            <p:cNvPr id="24" name="TextovéPole 23"/>
            <p:cNvSpPr txBox="1"/>
            <p:nvPr/>
          </p:nvSpPr>
          <p:spPr>
            <a:xfrm>
              <a:off x="2727722" y="2369970"/>
              <a:ext cx="57150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.t</a:t>
              </a:r>
              <a:endParaRPr lang="cs-CZ" sz="2400" dirty="0"/>
            </a:p>
          </p:txBody>
        </p:sp>
      </p:grpSp>
      <p:sp>
        <p:nvSpPr>
          <p:cNvPr id="25" name="TextovéPole 24"/>
          <p:cNvSpPr txBox="1"/>
          <p:nvPr/>
        </p:nvSpPr>
        <p:spPr>
          <a:xfrm>
            <a:off x="2915816" y="692696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= 0,3 A</a:t>
            </a:r>
            <a:endParaRPr lang="cs-CZ" sz="24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2987824" y="1052736"/>
            <a:ext cx="28083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= 1 500 000 J</a:t>
            </a:r>
            <a:endParaRPr lang="cs-CZ" sz="24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5004048" y="3140968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= 28 h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8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7" grpId="0"/>
      <p:bldP spid="8" grpId="0"/>
      <p:bldP spid="9" grpId="0"/>
      <p:bldP spid="10" grpId="0"/>
      <p:bldP spid="14" grpId="0"/>
      <p:bldP spid="25" grpId="0"/>
      <p:bldP spid="26" grpId="0"/>
      <p:bldP spid="28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67403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Zdroje:</a:t>
            </a:r>
          </a:p>
          <a:p>
            <a:r>
              <a:rPr lang="cs-CZ" dirty="0" smtClean="0"/>
              <a:t>Doc</a:t>
            </a:r>
            <a:r>
              <a:rPr lang="cs-CZ" dirty="0" smtClean="0"/>
              <a:t>. Dr. Ing. RAUNER, Karel , </a:t>
            </a:r>
            <a:r>
              <a:rPr lang="cs-CZ" dirty="0" err="1" smtClean="0"/>
              <a:t>et</a:t>
            </a:r>
            <a:r>
              <a:rPr lang="cs-CZ" dirty="0" smtClean="0"/>
              <a:t> </a:t>
            </a:r>
            <a:r>
              <a:rPr lang="cs-CZ" dirty="0" err="1" smtClean="0"/>
              <a:t>al</a:t>
            </a:r>
            <a:r>
              <a:rPr lang="cs-CZ" dirty="0" smtClean="0"/>
              <a:t>. Fyzika 8 učebnice pro základní školy a víceletá gymnázia. Plzeň : </a:t>
            </a:r>
            <a:r>
              <a:rPr lang="cs-CZ" dirty="0" err="1" smtClean="0"/>
              <a:t>Fraus</a:t>
            </a:r>
            <a:r>
              <a:rPr lang="cs-CZ" dirty="0" smtClean="0"/>
              <a:t>, 2006. 128 s. ISBN 80-7238-525-9</a:t>
            </a:r>
            <a:r>
              <a:rPr lang="cs-CZ" dirty="0" smtClean="0"/>
              <a:t>.</a:t>
            </a:r>
          </a:p>
          <a:p>
            <a:r>
              <a:rPr lang="cs-CZ" dirty="0" smtClean="0"/>
              <a:t>Obrázky:</a:t>
            </a:r>
          </a:p>
          <a:p>
            <a:r>
              <a:rPr lang="cs-CZ" dirty="0"/>
              <a:t>[1</a:t>
            </a:r>
            <a:r>
              <a:rPr lang="cs-CZ" dirty="0" smtClean="0"/>
              <a:t>]</a:t>
            </a:r>
          </a:p>
          <a:p>
            <a:r>
              <a:rPr lang="cs-CZ" dirty="0"/>
              <a:t>http://upload.wikimedia.org/wikipedia/commons/c/cd/Elektrarna_Prunerov_II_20070926.jpg</a:t>
            </a:r>
          </a:p>
          <a:p>
            <a:r>
              <a:rPr lang="cs-CZ" dirty="0" smtClean="0"/>
              <a:t>[2]</a:t>
            </a:r>
          </a:p>
          <a:p>
            <a:r>
              <a:rPr lang="cs-CZ" dirty="0"/>
              <a:t>http://</a:t>
            </a:r>
            <a:r>
              <a:rPr lang="cs-CZ" dirty="0" smtClean="0"/>
              <a:t>upload.wikimedia.org/wikipedia/commons/c/c1/JETE3.JPG</a:t>
            </a:r>
          </a:p>
          <a:p>
            <a:r>
              <a:rPr lang="cs-CZ" dirty="0" smtClean="0"/>
              <a:t>[</a:t>
            </a:r>
            <a:r>
              <a:rPr lang="cs-CZ" dirty="0"/>
              <a:t>3</a:t>
            </a:r>
            <a:r>
              <a:rPr lang="cs-CZ" dirty="0" smtClean="0"/>
              <a:t>]</a:t>
            </a:r>
          </a:p>
          <a:p>
            <a:r>
              <a:rPr lang="cs-CZ" dirty="0"/>
              <a:t>http://upload.wikimedia.org/wikipedia/commons/0/01/Orlik_elektrarna.jpg</a:t>
            </a:r>
          </a:p>
          <a:p>
            <a:r>
              <a:rPr lang="cs-CZ" dirty="0" smtClean="0"/>
              <a:t>[4]</a:t>
            </a:r>
          </a:p>
          <a:p>
            <a:r>
              <a:rPr lang="cs-CZ" dirty="0" smtClean="0"/>
              <a:t>-</a:t>
            </a:r>
            <a:r>
              <a:rPr lang="cs-CZ" dirty="0" err="1" smtClean="0"/>
              <a:t>sken</a:t>
            </a:r>
            <a:r>
              <a:rPr lang="cs-CZ" dirty="0" smtClean="0"/>
              <a:t> z učebnice str.27:</a:t>
            </a:r>
            <a:r>
              <a:rPr lang="cs-CZ" dirty="0"/>
              <a:t>Doc. Dr. Ing. RAUNER, Karel , et al. Fyzika </a:t>
            </a:r>
            <a:r>
              <a:rPr lang="cs-CZ" dirty="0" smtClean="0"/>
              <a:t>9 </a:t>
            </a:r>
            <a:r>
              <a:rPr lang="cs-CZ" dirty="0"/>
              <a:t>učebnice pro základní školy a víceletá gymnázia. Plzeň : Fraus, </a:t>
            </a:r>
            <a:r>
              <a:rPr lang="cs-CZ" dirty="0" smtClean="0"/>
              <a:t>2007. 136 </a:t>
            </a:r>
            <a:r>
              <a:rPr lang="cs-CZ" dirty="0"/>
              <a:t>s. ISBN </a:t>
            </a:r>
            <a:r>
              <a:rPr lang="cs-CZ" dirty="0" smtClean="0"/>
              <a:t>978-80-7238-617-8.</a:t>
            </a:r>
            <a:endParaRPr lang="cs-CZ" dirty="0"/>
          </a:p>
          <a:p>
            <a:r>
              <a:rPr lang="cs-CZ" dirty="0" smtClean="0"/>
              <a:t>[5], [6], [7]</a:t>
            </a:r>
          </a:p>
          <a:p>
            <a:r>
              <a:rPr lang="cs-CZ" dirty="0" smtClean="0"/>
              <a:t>Kliparty z www.microsoft.office.cz</a:t>
            </a:r>
            <a:endParaRPr lang="cs-CZ" dirty="0"/>
          </a:p>
          <a:p>
            <a:r>
              <a:rPr lang="cs-CZ" dirty="0" smtClean="0"/>
              <a:t>[8]</a:t>
            </a:r>
          </a:p>
          <a:p>
            <a:r>
              <a:rPr lang="cs-CZ" dirty="0"/>
              <a:t>http://www.google.cz/imgres?q=elektr%C3%A1rny+v+%C4%8CR&amp;hl=cs&amp;biw=1440&amp;bih=805&amp;gbv=2&amp;tbm=isch&amp;tbnid=QIk8Fuw9Zhb3tM:&amp;imgrefurl=http://www.cez.cz/edee/content/microsites/elektrina/3-3.htm&amp;docid=1xjbBpNEcNDuiM&amp;imgurl=http://www.cez.cz/edee/content/microsites/elektrina/obr/3-4.gif&amp;w=387&amp;h=222&amp;ei=C0vkT7ONFKnP4QTm5NnCCA&amp;zoom=1</a:t>
            </a:r>
            <a:endParaRPr lang="cs-CZ" dirty="0" smtClean="0"/>
          </a:p>
          <a:p>
            <a:r>
              <a:rPr lang="cs-CZ" dirty="0" smtClean="0"/>
              <a:t>[9], [10], [11], [12], </a:t>
            </a:r>
            <a:r>
              <a:rPr lang="cs-CZ" dirty="0"/>
              <a:t>[13</a:t>
            </a:r>
            <a:r>
              <a:rPr lang="cs-CZ" dirty="0" smtClean="0"/>
              <a:t>], </a:t>
            </a:r>
            <a:r>
              <a:rPr lang="cs-CZ" dirty="0"/>
              <a:t>[</a:t>
            </a:r>
            <a:r>
              <a:rPr lang="cs-CZ" dirty="0" smtClean="0"/>
              <a:t>14]</a:t>
            </a:r>
          </a:p>
          <a:p>
            <a:r>
              <a:rPr lang="cs-CZ" dirty="0" smtClean="0"/>
              <a:t>- </a:t>
            </a:r>
            <a:r>
              <a:rPr lang="cs-CZ" dirty="0" err="1" smtClean="0"/>
              <a:t>Skeny</a:t>
            </a:r>
            <a:r>
              <a:rPr lang="cs-CZ" dirty="0" smtClean="0"/>
              <a:t> z učebnice str. 116: </a:t>
            </a:r>
            <a:r>
              <a:rPr lang="cs-CZ" dirty="0"/>
              <a:t>Doc. Dr. Ing. RAUNER, Karel , et al. Fyzika 8 učebnice pro základní školy a víceletá gymnázia. Plzeň : Fraus, 2006. 128 s. ISBN 80-7238-525-9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5780782"/>
            <a:ext cx="9144000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800" dirty="0" smtClean="0"/>
              <a:t>Vytvořeno jako DUM do předmětu fyzika na ZŠ Studentská 895, Mnichovo Hradiště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8514136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358</TotalTime>
  <Words>935</Words>
  <Application>Microsoft Office PowerPoint</Application>
  <PresentationFormat>Předvádění na obrazovce (4:3)</PresentationFormat>
  <Paragraphs>151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Čermáková Pavlína</cp:lastModifiedBy>
  <cp:revision>68</cp:revision>
  <dcterms:modified xsi:type="dcterms:W3CDTF">2012-06-22T11:17:22Z</dcterms:modified>
</cp:coreProperties>
</file>