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6" r:id="rId4"/>
    <p:sldId id="260" r:id="rId5"/>
    <p:sldId id="265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90" y="-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VY_32_INOVACE_03_ČESKÝ JAZYK 5.ROČNÍK_STAVBA </a:t>
          </a:r>
          <a:r>
            <a:rPr lang="cs-CZ" dirty="0" smtClean="0"/>
            <a:t>SLOVA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STAVBA SLOVA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B7AC43C-D691-4CEA-A671-91CA6E174F41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517D0D81-3475-4F49-B806-320B81DC6E63}" type="parTrans" cxnId="{70C984AE-1C9D-41AE-8E04-46CD627840FD}">
      <dgm:prSet/>
      <dgm:spPr/>
      <dgm:t>
        <a:bodyPr/>
        <a:lstStyle/>
        <a:p>
          <a:endParaRPr lang="cs-CZ"/>
        </a:p>
      </dgm:t>
    </dgm:pt>
    <dgm:pt modelId="{C22546D8-C0D6-42EC-83EC-C0F2A8004287}" type="sibTrans" cxnId="{70C984AE-1C9D-41AE-8E04-46CD627840F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0B0D448-3D70-40CE-92DC-F8293446F508}" type="pres">
      <dgm:prSet presAssocID="{EB7AC43C-D691-4CEA-A671-91CA6E174F41}" presName="vertSpace5" presStyleLbl="node1" presStyleIdx="3" presStyleCnt="6"/>
      <dgm:spPr/>
      <dgm:t>
        <a:bodyPr/>
        <a:lstStyle/>
        <a:p>
          <a:endParaRPr lang="cs-CZ"/>
        </a:p>
      </dgm:t>
    </dgm:pt>
    <dgm:pt modelId="{1FFACDF4-413B-4F97-8CF7-E4D3F5B4E619}" type="pres">
      <dgm:prSet presAssocID="{EB7AC43C-D691-4CEA-A671-91CA6E174F41}" presName="circle5" presStyleLbl="node1" presStyleIdx="4" presStyleCnt="6"/>
      <dgm:spPr/>
      <dgm:t>
        <a:bodyPr/>
        <a:lstStyle/>
        <a:p>
          <a:endParaRPr lang="cs-CZ"/>
        </a:p>
      </dgm:t>
    </dgm:pt>
    <dgm:pt modelId="{3D4FA2F0-1FC2-4D15-BAB3-49DC2AD31D72}" type="pres">
      <dgm:prSet presAssocID="{EB7AC43C-D691-4CEA-A671-91CA6E174F41}" presName="rect5" presStyleLbl="alignAcc1" presStyleIdx="4" presStyleCnt="6"/>
      <dgm:spPr/>
      <dgm:t>
        <a:bodyPr/>
        <a:lstStyle/>
        <a:p>
          <a:endParaRPr lang="cs-CZ"/>
        </a:p>
      </dgm:t>
    </dgm:pt>
    <dgm:pt modelId="{45AC18F3-B509-4269-B89D-0C59A85F76B2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2692D98E-A8AB-4806-AF13-3FED7F6F5065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B0D75612-7FA2-4166-8EB3-76F7CBB1F0A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187AF9-0AB2-4DD5-AC5F-C155F54FB02B}" type="pres">
      <dgm:prSet presAssocID="{EB7AC43C-D691-4CEA-A671-91CA6E174F4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0DF0C-B6AC-4499-A2DB-00713D0A05AC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472D4B-4E93-4AB8-B2A8-B2267224861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029486-DF2C-4457-96AB-9FC64E2CC948}" type="presOf" srcId="{D8197B8C-B260-4A16-BDF4-0947B075E274}" destId="{5A5FFA88-C948-4069-8E93-59FA12366E83}" srcOrd="1" destOrd="0" presId="urn:microsoft.com/office/officeart/2005/8/layout/target3"/>
    <dgm:cxn modelId="{64439842-18DA-4F0C-9776-607576A6FD88}" type="presOf" srcId="{757F3AB3-0718-4624-B441-E567A8F0AB56}" destId="{333A1088-737F-45CB-B68E-254E46348037}" srcOrd="0" destOrd="0" presId="urn:microsoft.com/office/officeart/2005/8/layout/target3"/>
    <dgm:cxn modelId="{29D64898-501F-4F80-819A-51AC8EF1639D}" type="presOf" srcId="{B651F6E3-6281-48DB-9319-2AEAFDAE7572}" destId="{6BB5E863-4638-4E1D-BFDE-399D028AC4ED}" srcOrd="1" destOrd="0" presId="urn:microsoft.com/office/officeart/2005/8/layout/target3"/>
    <dgm:cxn modelId="{34A2EC86-221B-47D8-B136-665378105F5A}" type="presOf" srcId="{4C35D32F-0EAB-4CD7-82EE-45574DC2A586}" destId="{B0D75612-7FA2-4166-8EB3-76F7CBB1F0A5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0C984AE-1C9D-41AE-8E04-46CD627840FD}" srcId="{757F3AB3-0718-4624-B441-E567A8F0AB56}" destId="{EB7AC43C-D691-4CEA-A671-91CA6E174F41}" srcOrd="4" destOrd="0" parTransId="{517D0D81-3475-4F49-B806-320B81DC6E63}" sibTransId="{C22546D8-C0D6-42EC-83EC-C0F2A8004287}"/>
    <dgm:cxn modelId="{84B534C4-6E05-45D0-876D-4491D060610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5764CF-9D9D-4DA8-9B1C-230D5DE36DCD}" type="presOf" srcId="{EB7AC43C-D691-4CEA-A671-91CA6E174F41}" destId="{E7187AF9-0AB2-4DD5-AC5F-C155F54FB0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475684-A9AC-47B7-B2A4-D9BB96095849}" type="presOf" srcId="{EB7AC43C-D691-4CEA-A671-91CA6E174F41}" destId="{3D4FA2F0-1FC2-4D15-BAB3-49DC2AD31D72}" srcOrd="0" destOrd="0" presId="urn:microsoft.com/office/officeart/2005/8/layout/target3"/>
    <dgm:cxn modelId="{FD15AD66-CF2E-4B4F-AA7D-86C3926049AD}" type="presOf" srcId="{B651F6E3-6281-48DB-9319-2AEAFDAE7572}" destId="{619D679B-A015-4ECF-8348-D1034C574F40}" srcOrd="0" destOrd="0" presId="urn:microsoft.com/office/officeart/2005/8/layout/target3"/>
    <dgm:cxn modelId="{BE90FBF9-8D46-46D6-80E6-A7D604B48ED9}" type="presOf" srcId="{D8197B8C-B260-4A16-BDF4-0947B075E274}" destId="{25B08C86-7E15-44DC-BE7F-FFB55DD49D12}" srcOrd="0" destOrd="0" presId="urn:microsoft.com/office/officeart/2005/8/layout/target3"/>
    <dgm:cxn modelId="{A1FC7785-8C97-49CE-B0FE-C6D7D24F03A1}" type="presOf" srcId="{4C35D32F-0EAB-4CD7-82EE-45574DC2A586}" destId="{8460DF0C-B6AC-4499-A2DB-00713D0A05AC}" srcOrd="1" destOrd="0" presId="urn:microsoft.com/office/officeart/2005/8/layout/target3"/>
    <dgm:cxn modelId="{C485DBE4-750F-4FF9-8320-21D92E79ABF1}" type="presOf" srcId="{D1D4F407-5343-4D3F-B5B9-D407B03CAEB4}" destId="{D005CE8C-CC26-4C3E-AC11-E15060ECD759}" srcOrd="0" destOrd="0" presId="urn:microsoft.com/office/officeart/2005/8/layout/target3"/>
    <dgm:cxn modelId="{006BFD0B-CA9C-48E6-86B3-354F6496F7E7}" type="presOf" srcId="{D1B46980-6531-4606-95E6-44980827E919}" destId="{6140AFEC-043D-4C43-A2F9-D0F5331DF3A3}" srcOrd="0" destOrd="0" presId="urn:microsoft.com/office/officeart/2005/8/layout/target3"/>
    <dgm:cxn modelId="{8CB02723-6F60-4FF5-A9AF-290A8ED5E648}" type="presParOf" srcId="{333A1088-737F-45CB-B68E-254E46348037}" destId="{F5ABB229-8D3B-4694-996A-96F23CF14429}" srcOrd="0" destOrd="0" presId="urn:microsoft.com/office/officeart/2005/8/layout/target3"/>
    <dgm:cxn modelId="{5CBC5A35-1C45-40BA-B2D3-E1C14BAADEB8}" type="presParOf" srcId="{333A1088-737F-45CB-B68E-254E46348037}" destId="{F41139FD-01EE-4571-8B17-4FB00FC51163}" srcOrd="1" destOrd="0" presId="urn:microsoft.com/office/officeart/2005/8/layout/target3"/>
    <dgm:cxn modelId="{93A5708D-0A93-4816-BF74-A9474831BC7A}" type="presParOf" srcId="{333A1088-737F-45CB-B68E-254E46348037}" destId="{D005CE8C-CC26-4C3E-AC11-E15060ECD759}" srcOrd="2" destOrd="0" presId="urn:microsoft.com/office/officeart/2005/8/layout/target3"/>
    <dgm:cxn modelId="{DB3F4EE9-33FF-4CBA-813D-FC7A16E76F2D}" type="presParOf" srcId="{333A1088-737F-45CB-B68E-254E46348037}" destId="{2C702D82-9B77-49B7-9568-BB8EB47C3372}" srcOrd="3" destOrd="0" presId="urn:microsoft.com/office/officeart/2005/8/layout/target3"/>
    <dgm:cxn modelId="{0CE18031-848D-481A-A61A-F51E5770CDA5}" type="presParOf" srcId="{333A1088-737F-45CB-B68E-254E46348037}" destId="{A52A0455-90FF-4808-ABD0-F02540D31D5A}" srcOrd="4" destOrd="0" presId="urn:microsoft.com/office/officeart/2005/8/layout/target3"/>
    <dgm:cxn modelId="{69C45113-8570-4AAE-A691-550EF1EBE40E}" type="presParOf" srcId="{333A1088-737F-45CB-B68E-254E46348037}" destId="{6140AFEC-043D-4C43-A2F9-D0F5331DF3A3}" srcOrd="5" destOrd="0" presId="urn:microsoft.com/office/officeart/2005/8/layout/target3"/>
    <dgm:cxn modelId="{2B931ECE-0E47-4D3C-8FDF-E015F4F68285}" type="presParOf" srcId="{333A1088-737F-45CB-B68E-254E46348037}" destId="{9358AC05-5D7D-4327-9F80-1AD486AEA664}" srcOrd="6" destOrd="0" presId="urn:microsoft.com/office/officeart/2005/8/layout/target3"/>
    <dgm:cxn modelId="{F5EBD44F-7CAF-432F-B561-45B0F0FBD3F7}" type="presParOf" srcId="{333A1088-737F-45CB-B68E-254E46348037}" destId="{313FC574-E1CD-4FB4-B054-0B805CE0447D}" srcOrd="7" destOrd="0" presId="urn:microsoft.com/office/officeart/2005/8/layout/target3"/>
    <dgm:cxn modelId="{81AFCD91-D996-4317-970F-F8535BDF6BB7}" type="presParOf" srcId="{333A1088-737F-45CB-B68E-254E46348037}" destId="{619D679B-A015-4ECF-8348-D1034C574F40}" srcOrd="8" destOrd="0" presId="urn:microsoft.com/office/officeart/2005/8/layout/target3"/>
    <dgm:cxn modelId="{C88068CE-C428-4701-B0FE-415513B75BAA}" type="presParOf" srcId="{333A1088-737F-45CB-B68E-254E46348037}" destId="{322283A8-4A27-4CDA-BAE3-F381106A9174}" srcOrd="9" destOrd="0" presId="urn:microsoft.com/office/officeart/2005/8/layout/target3"/>
    <dgm:cxn modelId="{CA9FD6EC-3EA7-4DCE-B63A-41C6D0297918}" type="presParOf" srcId="{333A1088-737F-45CB-B68E-254E46348037}" destId="{FFC9F71D-1B4F-4AD9-A4A6-86ADEFC8AF5C}" srcOrd="10" destOrd="0" presId="urn:microsoft.com/office/officeart/2005/8/layout/target3"/>
    <dgm:cxn modelId="{4620AF6A-6635-4CF8-83A7-5A2B5893C320}" type="presParOf" srcId="{333A1088-737F-45CB-B68E-254E46348037}" destId="{25B08C86-7E15-44DC-BE7F-FFB55DD49D12}" srcOrd="11" destOrd="0" presId="urn:microsoft.com/office/officeart/2005/8/layout/target3"/>
    <dgm:cxn modelId="{65F67B3F-3B10-4CA2-BBA3-3D4C8FAE4096}" type="presParOf" srcId="{333A1088-737F-45CB-B68E-254E46348037}" destId="{90B0D448-3D70-40CE-92DC-F8293446F508}" srcOrd="12" destOrd="0" presId="urn:microsoft.com/office/officeart/2005/8/layout/target3"/>
    <dgm:cxn modelId="{2B87E6F6-39F3-4670-A14F-0EC80C128CC3}" type="presParOf" srcId="{333A1088-737F-45CB-B68E-254E46348037}" destId="{1FFACDF4-413B-4F97-8CF7-E4D3F5B4E619}" srcOrd="13" destOrd="0" presId="urn:microsoft.com/office/officeart/2005/8/layout/target3"/>
    <dgm:cxn modelId="{7A3E3C45-D3DF-48B1-9022-AFA06B18D4E1}" type="presParOf" srcId="{333A1088-737F-45CB-B68E-254E46348037}" destId="{3D4FA2F0-1FC2-4D15-BAB3-49DC2AD31D72}" srcOrd="14" destOrd="0" presId="urn:microsoft.com/office/officeart/2005/8/layout/target3"/>
    <dgm:cxn modelId="{4AD51011-1014-451B-B90E-B9EEA606A278}" type="presParOf" srcId="{333A1088-737F-45CB-B68E-254E46348037}" destId="{45AC18F3-B509-4269-B89D-0C59A85F76B2}" srcOrd="15" destOrd="0" presId="urn:microsoft.com/office/officeart/2005/8/layout/target3"/>
    <dgm:cxn modelId="{98AF85C1-220B-4DFA-94FC-F1BAFD25C603}" type="presParOf" srcId="{333A1088-737F-45CB-B68E-254E46348037}" destId="{2692D98E-A8AB-4806-AF13-3FED7F6F5065}" srcOrd="16" destOrd="0" presId="urn:microsoft.com/office/officeart/2005/8/layout/target3"/>
    <dgm:cxn modelId="{886AC843-021E-40BD-94FE-A5C6B673ACB2}" type="presParOf" srcId="{333A1088-737F-45CB-B68E-254E46348037}" destId="{B0D75612-7FA2-4166-8EB3-76F7CBB1F0A5}" srcOrd="17" destOrd="0" presId="urn:microsoft.com/office/officeart/2005/8/layout/target3"/>
    <dgm:cxn modelId="{82FAD0C6-838E-448A-92F1-B34398AB886B}" type="presParOf" srcId="{333A1088-737F-45CB-B68E-254E46348037}" destId="{AED2198E-93D5-4001-81B4-73124B309672}" srcOrd="18" destOrd="0" presId="urn:microsoft.com/office/officeart/2005/8/layout/target3"/>
    <dgm:cxn modelId="{BB2329F0-5754-43EB-8F5D-ACCDF921AAC9}" type="presParOf" srcId="{333A1088-737F-45CB-B68E-254E46348037}" destId="{2BE915AB-18AA-4053-B92C-3BFC9ED204BB}" srcOrd="19" destOrd="0" presId="urn:microsoft.com/office/officeart/2005/8/layout/target3"/>
    <dgm:cxn modelId="{A4C43A6F-5787-437F-8646-0C3E3DC62552}" type="presParOf" srcId="{333A1088-737F-45CB-B68E-254E46348037}" destId="{6BB5E863-4638-4E1D-BFDE-399D028AC4ED}" srcOrd="20" destOrd="0" presId="urn:microsoft.com/office/officeart/2005/8/layout/target3"/>
    <dgm:cxn modelId="{90447385-DE97-4B6E-8F3C-981BF89B02C9}" type="presParOf" srcId="{333A1088-737F-45CB-B68E-254E46348037}" destId="{5A5FFA88-C948-4069-8E93-59FA12366E83}" srcOrd="21" destOrd="0" presId="urn:microsoft.com/office/officeart/2005/8/layout/target3"/>
    <dgm:cxn modelId="{7DE5DEA4-0CCC-46FC-9D2A-299B7EF8AF22}" type="presParOf" srcId="{333A1088-737F-45CB-B68E-254E46348037}" destId="{E7187AF9-0AB2-4DD5-AC5F-C155F54FB02B}" srcOrd="22" destOrd="0" presId="urn:microsoft.com/office/officeart/2005/8/layout/target3"/>
    <dgm:cxn modelId="{88F7A540-64D8-4284-9C55-CEF516918E26}" type="presParOf" srcId="{333A1088-737F-45CB-B68E-254E46348037}" destId="{8460DF0C-B6AC-4499-A2DB-00713D0A05A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VY_32_INOVACE_03_ČESKÝ JAZYK 5.ROČNÍK_STAVBA </a:t>
          </a:r>
          <a:r>
            <a:rPr lang="cs-CZ" sz="1300" kern="1200" dirty="0" smtClean="0"/>
            <a:t>SLOVA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STAVBA SLOVA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FFACDF4-413B-4F97-8CF7-E4D3F5B4E61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D4FA2F0-1FC2-4D15-BAB3-49DC2AD31D7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2692D98E-A8AB-4806-AF13-3FED7F6F506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D75612-7FA2-4166-8EB3-76F7CBB1F0A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E90BA0-5835-4BDD-AA91-B253E7F678E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BBDE1-5B11-42D9-863A-B99B5F79B9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0072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interaktivní tabuli žáci pracují </a:t>
            </a:r>
            <a:r>
              <a:rPr lang="cs-CZ" smtClean="0"/>
              <a:t>s danými barvami.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9BBDE1-5B11-42D9-863A-B99B5F79B9B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na interaktivní tabuli</a:t>
            </a:r>
            <a:r>
              <a:rPr lang="cs-CZ" baseline="0" dirty="0" smtClean="0"/>
              <a:t> obloučkem spojí předponu a čárou oddělí předložku.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9BBDE1-5B11-42D9-863A-B99B5F79B9B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A72D566-A243-46A2-A9A1-37EACDDC7D0F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19859E-373F-4824-AA97-FC9D87C09E84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B8B44FA-9940-4EB1-8BE2-C5D2927A1879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ECE27A-E124-4436-B7B6-398463DB0DFB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C2E9F2-01D3-4174-8A21-42F5AB7E26B8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C14FEA-DC22-4ED5-A71A-7C42687853B9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F9A8-B096-4644-8162-DDB17B13B6A5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D93CCE5-88E8-4DA6-99AF-FB0FF5C683BD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AAC9CC5-666D-46CF-9425-A3CE6118B060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CC474-6266-4592-97C2-E3E84F502DB9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16576F-93AB-43C9-8889-2DD56D0A02EE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1E99DDC-CFA5-4695-AB33-826923ED91CF}" type="datetime1">
              <a:rPr lang="cs-CZ" smtClean="0"/>
              <a:pPr/>
              <a:t>31.5.2012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7DA748-CFDE-43F4-ABFB-382B276135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36642922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Anotace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sz="3600" dirty="0" smtClean="0">
                <a:solidFill>
                  <a:srgbClr val="C00000"/>
                </a:solidFill>
              </a:rPr>
              <a:t>Stavba slova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Opakování stavby slova pro 5. ročník</a:t>
            </a:r>
          </a:p>
          <a:p>
            <a:r>
              <a:rPr lang="cs-CZ" sz="2000" dirty="0" smtClean="0"/>
              <a:t>Vhodné pro PC i interaktivní tabuli</a:t>
            </a:r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2050" name="Picture 2" descr="C:\Users\Alena\AppData\Local\Microsoft\Windows\Temporary Internet Files\Content.IE5\XFZ2XDBR\MC9003521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212976"/>
            <a:ext cx="2655173" cy="22167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ovnoramenný trojúhelník 31"/>
          <p:cNvSpPr/>
          <p:nvPr/>
        </p:nvSpPr>
        <p:spPr>
          <a:xfrm>
            <a:off x="1187624" y="3717032"/>
            <a:ext cx="1204720" cy="936104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Stavba slova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5" name="Zástupný symbol pro číslo snímku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3</a:t>
            </a:fld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391243" y="2132856"/>
            <a:ext cx="5421115" cy="2562472"/>
            <a:chOff x="3275856" y="2132856"/>
            <a:chExt cx="4634649" cy="1893204"/>
          </a:xfrm>
        </p:grpSpPr>
        <p:sp>
          <p:nvSpPr>
            <p:cNvPr id="21" name="Mrak 20"/>
            <p:cNvSpPr/>
            <p:nvPr/>
          </p:nvSpPr>
          <p:spPr>
            <a:xfrm rot="2160540">
              <a:off x="6660232" y="2276872"/>
              <a:ext cx="914400" cy="914400"/>
            </a:xfrm>
            <a:prstGeom prst="cloud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3275856" y="2780928"/>
              <a:ext cx="1440160" cy="792088"/>
            </a:xfrm>
            <a:prstGeom prst="roundRect">
              <a:avLst/>
            </a:prstGeom>
            <a:solidFill>
              <a:srgbClr val="C000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FF00"/>
                  </a:solidFill>
                </a:rPr>
                <a:t>Kořen</a:t>
              </a:r>
              <a:endParaRPr lang="cs-CZ" sz="2400" dirty="0">
                <a:solidFill>
                  <a:srgbClr val="FFFF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716016" y="2132856"/>
              <a:ext cx="1152128" cy="1440160"/>
            </a:xfrm>
            <a:prstGeom prst="roundRect">
              <a:avLst/>
            </a:prstGeom>
            <a:solidFill>
              <a:srgbClr val="C000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 smtClean="0">
                <a:solidFill>
                  <a:srgbClr val="FFFF00"/>
                </a:solidFill>
              </a:endParaRPr>
            </a:p>
            <a:p>
              <a:pPr algn="ctr"/>
              <a:endParaRPr lang="cs-CZ" sz="2400" dirty="0">
                <a:solidFill>
                  <a:srgbClr val="FFFF00"/>
                </a:solidFill>
              </a:endParaRPr>
            </a:p>
            <a:p>
              <a:pPr algn="ctr"/>
              <a:r>
                <a:rPr lang="cs-CZ" sz="2400" dirty="0" smtClean="0">
                  <a:solidFill>
                    <a:srgbClr val="FFFF00"/>
                  </a:solidFill>
                </a:rPr>
                <a:t>slova</a:t>
              </a:r>
              <a:endParaRPr lang="cs-CZ" sz="2400" dirty="0">
                <a:solidFill>
                  <a:srgbClr val="FFFF00"/>
                </a:solidFill>
              </a:endParaRPr>
            </a:p>
          </p:txBody>
        </p:sp>
        <p:sp>
          <p:nvSpPr>
            <p:cNvPr id="10" name="Vývojový diagram: sumační bod 9"/>
            <p:cNvSpPr/>
            <p:nvPr/>
          </p:nvSpPr>
          <p:spPr>
            <a:xfrm>
              <a:off x="6516217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1" name="Vývojový diagram: sumační bod 10"/>
            <p:cNvSpPr/>
            <p:nvPr/>
          </p:nvSpPr>
          <p:spPr>
            <a:xfrm>
              <a:off x="3347864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2" name="Vývojový diagram: sumační bod 11"/>
            <p:cNvSpPr/>
            <p:nvPr/>
          </p:nvSpPr>
          <p:spPr>
            <a:xfrm>
              <a:off x="3995936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3" name="Vývojový diagram: sumační bod 12"/>
            <p:cNvSpPr/>
            <p:nvPr/>
          </p:nvSpPr>
          <p:spPr>
            <a:xfrm>
              <a:off x="4644008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4" name="Vývojový diagram: sumační bod 13"/>
            <p:cNvSpPr/>
            <p:nvPr/>
          </p:nvSpPr>
          <p:spPr>
            <a:xfrm>
              <a:off x="5292081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5" name="Vývojový diagram: sumační bod 14"/>
            <p:cNvSpPr/>
            <p:nvPr/>
          </p:nvSpPr>
          <p:spPr>
            <a:xfrm>
              <a:off x="7236296" y="3573015"/>
              <a:ext cx="612648" cy="453045"/>
            </a:xfrm>
            <a:prstGeom prst="flowChartSummingJunction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19" name="Popisek s obousměrnou vodorovnou šipkou 18"/>
            <p:cNvSpPr/>
            <p:nvPr/>
          </p:nvSpPr>
          <p:spPr>
            <a:xfrm>
              <a:off x="5868144" y="3068960"/>
              <a:ext cx="648072" cy="288040"/>
            </a:xfrm>
            <a:prstGeom prst="leftRightArrow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>
                <a:solidFill>
                  <a:srgbClr val="FFFF00"/>
                </a:solidFill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516216" y="2708919"/>
              <a:ext cx="1394289" cy="914400"/>
            </a:xfrm>
            <a:prstGeom prst="round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FF00"/>
                  </a:solidFill>
                </a:rPr>
                <a:t>Příponová část</a:t>
              </a:r>
              <a:endParaRPr lang="cs-CZ" sz="2400" dirty="0">
                <a:solidFill>
                  <a:srgbClr val="FFFF00"/>
                </a:solidFill>
              </a:endParaRPr>
            </a:p>
          </p:txBody>
        </p:sp>
      </p:grpSp>
      <p:sp>
        <p:nvSpPr>
          <p:cNvPr id="23" name="Mrak 22"/>
          <p:cNvSpPr/>
          <p:nvPr/>
        </p:nvSpPr>
        <p:spPr>
          <a:xfrm rot="1228783">
            <a:off x="2832750" y="1126205"/>
            <a:ext cx="576064" cy="864096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355976" y="2348880"/>
            <a:ext cx="792088" cy="648072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3084215">
            <a:off x="1676396" y="3646165"/>
            <a:ext cx="432048" cy="12744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Předpona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87624" y="5445224"/>
            <a:ext cx="9361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vy-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843808" y="5445224"/>
            <a:ext cx="2448272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-bal-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72200" y="5445224"/>
            <a:ext cx="1346448" cy="91440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-</a:t>
            </a:r>
            <a:r>
              <a:rPr lang="cs-CZ" sz="3600" dirty="0" err="1" smtClean="0">
                <a:solidFill>
                  <a:srgbClr val="FFFF00"/>
                </a:solidFill>
              </a:rPr>
              <a:t>it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0" name="Tětiva 29"/>
          <p:cNvSpPr/>
          <p:nvPr/>
        </p:nvSpPr>
        <p:spPr>
          <a:xfrm rot="6599231">
            <a:off x="3341716" y="2705599"/>
            <a:ext cx="479604" cy="476067"/>
          </a:xfrm>
          <a:prstGeom prst="chord">
            <a:avLst>
              <a:gd name="adj1" fmla="val 2700000"/>
              <a:gd name="adj2" fmla="val 16709786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ruční operace 30"/>
          <p:cNvSpPr/>
          <p:nvPr/>
        </p:nvSpPr>
        <p:spPr>
          <a:xfrm>
            <a:off x="2627784" y="2132856"/>
            <a:ext cx="720080" cy="900680"/>
          </a:xfrm>
          <a:prstGeom prst="flowChartManualOperation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Podtrhněte </a:t>
            </a:r>
            <a:r>
              <a:rPr lang="cs-CZ" dirty="0" smtClean="0">
                <a:solidFill>
                  <a:srgbClr val="FF0000"/>
                </a:solidFill>
              </a:rPr>
              <a:t>kořen slova</a:t>
            </a:r>
            <a:r>
              <a:rPr lang="cs-CZ" dirty="0" smtClean="0"/>
              <a:t>, oddělte </a:t>
            </a:r>
            <a:r>
              <a:rPr lang="cs-CZ" dirty="0" smtClean="0">
                <a:solidFill>
                  <a:srgbClr val="0070C0"/>
                </a:solidFill>
              </a:rPr>
              <a:t>předponu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50"/>
                </a:solidFill>
              </a:rPr>
              <a:t>příponovou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237931"/>
          </a:xfrm>
        </p:spPr>
        <p:txBody>
          <a:bodyPr/>
          <a:lstStyle/>
          <a:p>
            <a:pPr marL="1247775"/>
            <a:r>
              <a:rPr lang="cs-CZ" dirty="0" smtClean="0"/>
              <a:t>poškolák</a:t>
            </a:r>
          </a:p>
          <a:p>
            <a:pPr marL="1247775"/>
            <a:r>
              <a:rPr lang="cs-CZ" dirty="0" smtClean="0"/>
              <a:t>cukrárna</a:t>
            </a:r>
          </a:p>
          <a:p>
            <a:pPr marL="1247775"/>
            <a:r>
              <a:rPr lang="cs-CZ" dirty="0" smtClean="0"/>
              <a:t>neškodný</a:t>
            </a:r>
          </a:p>
          <a:p>
            <a:pPr marL="1247775"/>
            <a:r>
              <a:rPr lang="cs-CZ" dirty="0" smtClean="0"/>
              <a:t>výborný</a:t>
            </a:r>
          </a:p>
          <a:p>
            <a:pPr marL="1247775"/>
            <a:r>
              <a:rPr lang="cs-CZ" dirty="0" smtClean="0"/>
              <a:t>kovářství</a:t>
            </a:r>
          </a:p>
          <a:p>
            <a:pPr marL="1247775"/>
            <a:r>
              <a:rPr lang="cs-CZ" dirty="0" smtClean="0"/>
              <a:t>odletět</a:t>
            </a:r>
          </a:p>
          <a:p>
            <a:pPr marL="1247775"/>
            <a:r>
              <a:rPr lang="cs-CZ" dirty="0" smtClean="0"/>
              <a:t>podkova</a:t>
            </a:r>
          </a:p>
          <a:p>
            <a:pPr algn="ctr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281339"/>
          </a:xfrm>
        </p:spPr>
        <p:txBody>
          <a:bodyPr/>
          <a:lstStyle/>
          <a:p>
            <a:pPr marL="1247775"/>
            <a:r>
              <a:rPr lang="cs-CZ" dirty="0" smtClean="0">
                <a:solidFill>
                  <a:srgbClr val="00B0F0"/>
                </a:solidFill>
              </a:rPr>
              <a:t>po</a:t>
            </a:r>
            <a:r>
              <a:rPr lang="cs-CZ" dirty="0" smtClean="0">
                <a:solidFill>
                  <a:srgbClr val="FF0000"/>
                </a:solidFill>
              </a:rPr>
              <a:t>škol</a:t>
            </a:r>
            <a:r>
              <a:rPr lang="cs-CZ" dirty="0" smtClean="0">
                <a:solidFill>
                  <a:srgbClr val="92D050"/>
                </a:solidFill>
              </a:rPr>
              <a:t>ák</a:t>
            </a:r>
          </a:p>
          <a:p>
            <a:pPr marL="1247775"/>
            <a:r>
              <a:rPr lang="cs-CZ" dirty="0" smtClean="0">
                <a:solidFill>
                  <a:srgbClr val="FF0000"/>
                </a:solidFill>
              </a:rPr>
              <a:t>cukr</a:t>
            </a:r>
            <a:r>
              <a:rPr lang="cs-CZ" dirty="0" smtClean="0">
                <a:solidFill>
                  <a:srgbClr val="92D050"/>
                </a:solidFill>
              </a:rPr>
              <a:t>árna</a:t>
            </a:r>
          </a:p>
          <a:p>
            <a:pPr marL="1247775"/>
            <a:r>
              <a:rPr lang="cs-CZ" dirty="0" smtClean="0">
                <a:solidFill>
                  <a:srgbClr val="00B0F0"/>
                </a:solidFill>
              </a:rPr>
              <a:t>ne</a:t>
            </a:r>
            <a:r>
              <a:rPr lang="cs-CZ" dirty="0" smtClean="0">
                <a:solidFill>
                  <a:srgbClr val="FF0000"/>
                </a:solidFill>
              </a:rPr>
              <a:t>škod</a:t>
            </a:r>
            <a:r>
              <a:rPr lang="cs-CZ" dirty="0" smtClean="0">
                <a:solidFill>
                  <a:srgbClr val="92D050"/>
                </a:solidFill>
              </a:rPr>
              <a:t>ný</a:t>
            </a:r>
          </a:p>
          <a:p>
            <a:pPr marL="1247775"/>
            <a:r>
              <a:rPr lang="cs-CZ" dirty="0" smtClean="0">
                <a:solidFill>
                  <a:srgbClr val="00B0F0"/>
                </a:solidFill>
              </a:rPr>
              <a:t>vý</a:t>
            </a:r>
            <a:r>
              <a:rPr lang="cs-CZ" dirty="0" smtClean="0">
                <a:solidFill>
                  <a:srgbClr val="FF0000"/>
                </a:solidFill>
              </a:rPr>
              <a:t>bor</a:t>
            </a:r>
            <a:r>
              <a:rPr lang="cs-CZ" dirty="0" smtClean="0">
                <a:solidFill>
                  <a:srgbClr val="92D050"/>
                </a:solidFill>
              </a:rPr>
              <a:t>ný</a:t>
            </a:r>
          </a:p>
          <a:p>
            <a:pPr marL="1247775"/>
            <a:r>
              <a:rPr lang="cs-CZ" dirty="0" smtClean="0">
                <a:solidFill>
                  <a:srgbClr val="FF0000"/>
                </a:solidFill>
              </a:rPr>
              <a:t>kov</a:t>
            </a:r>
            <a:r>
              <a:rPr lang="cs-CZ" dirty="0" smtClean="0">
                <a:solidFill>
                  <a:srgbClr val="92D050"/>
                </a:solidFill>
              </a:rPr>
              <a:t>ářství</a:t>
            </a:r>
          </a:p>
          <a:p>
            <a:pPr marL="1247775"/>
            <a:r>
              <a:rPr lang="cs-CZ" dirty="0" smtClean="0">
                <a:solidFill>
                  <a:srgbClr val="00B0F0"/>
                </a:solidFill>
              </a:rPr>
              <a:t>od</a:t>
            </a:r>
            <a:r>
              <a:rPr lang="cs-CZ" dirty="0" smtClean="0">
                <a:solidFill>
                  <a:srgbClr val="FF0000"/>
                </a:solidFill>
              </a:rPr>
              <a:t>let</a:t>
            </a:r>
            <a:r>
              <a:rPr lang="cs-CZ" dirty="0" smtClean="0">
                <a:solidFill>
                  <a:srgbClr val="92D050"/>
                </a:solidFill>
              </a:rPr>
              <a:t>ět</a:t>
            </a:r>
          </a:p>
          <a:p>
            <a:pPr marL="1247775"/>
            <a:r>
              <a:rPr lang="cs-CZ" dirty="0" smtClean="0">
                <a:solidFill>
                  <a:srgbClr val="00B0F0"/>
                </a:solidFill>
              </a:rPr>
              <a:t>pod</a:t>
            </a:r>
            <a:r>
              <a:rPr lang="cs-CZ" dirty="0" smtClean="0">
                <a:solidFill>
                  <a:srgbClr val="FF0000"/>
                </a:solidFill>
              </a:rPr>
              <a:t>kov</a:t>
            </a:r>
            <a:r>
              <a:rPr lang="cs-CZ" dirty="0" smtClean="0">
                <a:solidFill>
                  <a:srgbClr val="92D050"/>
                </a:solidFill>
              </a:rPr>
              <a:t>a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7" name="Picture 3" descr="C:\Users\Alena\AppData\Local\Microsoft\Windows\Temporary Internet Files\Content.IE5\XFZ2XDBR\MC9002316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844824"/>
            <a:ext cx="4873374" cy="324036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547664" y="5517232"/>
            <a:ext cx="72728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 obrázkem najdeš kontrolu.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Podtrhněte </a:t>
            </a:r>
            <a:r>
              <a:rPr lang="cs-CZ" dirty="0" smtClean="0">
                <a:solidFill>
                  <a:srgbClr val="FF0000"/>
                </a:solidFill>
              </a:rPr>
              <a:t>kořen slova</a:t>
            </a:r>
            <a:r>
              <a:rPr lang="cs-CZ" dirty="0" smtClean="0"/>
              <a:t>, oddělte </a:t>
            </a:r>
            <a:r>
              <a:rPr lang="cs-CZ" dirty="0" smtClean="0">
                <a:solidFill>
                  <a:srgbClr val="0070C0"/>
                </a:solidFill>
              </a:rPr>
              <a:t>předponu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50"/>
                </a:solidFill>
              </a:rPr>
              <a:t>příponovou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dráteník</a:t>
            </a:r>
          </a:p>
          <a:p>
            <a:r>
              <a:rPr lang="cs-CZ" dirty="0" smtClean="0"/>
              <a:t>knihovna</a:t>
            </a:r>
          </a:p>
          <a:p>
            <a:r>
              <a:rPr lang="cs-CZ" dirty="0" smtClean="0"/>
              <a:t>vybalit</a:t>
            </a:r>
          </a:p>
          <a:p>
            <a:r>
              <a:rPr lang="cs-CZ" dirty="0" smtClean="0"/>
              <a:t>zápisník</a:t>
            </a:r>
          </a:p>
          <a:p>
            <a:r>
              <a:rPr lang="cs-CZ" dirty="0" smtClean="0"/>
              <a:t>utiskovatel</a:t>
            </a:r>
          </a:p>
          <a:p>
            <a:r>
              <a:rPr lang="cs-CZ" dirty="0" smtClean="0"/>
              <a:t>výslovnost</a:t>
            </a:r>
          </a:p>
          <a:p>
            <a:r>
              <a:rPr lang="cs-CZ" dirty="0" smtClean="0"/>
              <a:t>nalepit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drát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eník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knih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ovna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vy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bal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it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zá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pis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ník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tisk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ovatel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vý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slov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nost</a:t>
            </a:r>
          </a:p>
          <a:p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na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lep</a:t>
            </a:r>
            <a:r>
              <a:rPr lang="cs-CZ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it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Obrázek 5" descr="vla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1556792"/>
            <a:ext cx="5342994" cy="38164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80112" y="5589240"/>
            <a:ext cx="2634054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Kontrola pod obrázkem.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Rozhodni –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předložka</a:t>
            </a:r>
            <a:r>
              <a:rPr lang="cs-CZ" sz="3600" dirty="0" smtClean="0"/>
              <a:t> nebo </a:t>
            </a:r>
            <a:r>
              <a:rPr lang="cs-CZ" sz="3600" dirty="0" smtClean="0">
                <a:solidFill>
                  <a:srgbClr val="0070C0"/>
                </a:solidFill>
              </a:rPr>
              <a:t>předpona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892175"/>
            <a:r>
              <a:rPr lang="cs-CZ" dirty="0" smtClean="0"/>
              <a:t>(do)dálky</a:t>
            </a:r>
          </a:p>
          <a:p>
            <a:pPr marL="892175"/>
            <a:r>
              <a:rPr lang="cs-CZ" dirty="0" smtClean="0"/>
              <a:t>(do)sáhnout</a:t>
            </a:r>
          </a:p>
          <a:p>
            <a:pPr marL="892175"/>
            <a:r>
              <a:rPr lang="cs-CZ" dirty="0" smtClean="0"/>
              <a:t>(z)města</a:t>
            </a:r>
          </a:p>
          <a:p>
            <a:pPr marL="892175"/>
            <a:r>
              <a:rPr lang="cs-CZ" dirty="0" smtClean="0"/>
              <a:t>(z)mizel</a:t>
            </a:r>
          </a:p>
          <a:p>
            <a:pPr marL="892175"/>
            <a:r>
              <a:rPr lang="cs-CZ" dirty="0" smtClean="0"/>
              <a:t>(od)domu</a:t>
            </a:r>
          </a:p>
          <a:p>
            <a:pPr marL="892175"/>
            <a:r>
              <a:rPr lang="cs-CZ" dirty="0" smtClean="0"/>
              <a:t>(od)nesu</a:t>
            </a:r>
          </a:p>
          <a:p>
            <a:pPr marL="892175"/>
            <a:r>
              <a:rPr lang="cs-CZ" dirty="0" smtClean="0"/>
              <a:t>(na)sadil</a:t>
            </a:r>
          </a:p>
          <a:p>
            <a:pPr marL="892175"/>
            <a:r>
              <a:rPr lang="cs-CZ" dirty="0" smtClean="0"/>
              <a:t>(na)stromy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(v)lézt</a:t>
            </a:r>
          </a:p>
          <a:p>
            <a:r>
              <a:rPr lang="cs-CZ" dirty="0" smtClean="0"/>
              <a:t>(v)poledne</a:t>
            </a:r>
          </a:p>
          <a:p>
            <a:r>
              <a:rPr lang="cs-CZ" dirty="0" smtClean="0"/>
              <a:t>(k)vodě</a:t>
            </a:r>
          </a:p>
          <a:p>
            <a:r>
              <a:rPr lang="cs-CZ" dirty="0" smtClean="0"/>
              <a:t>(po)poli</a:t>
            </a:r>
          </a:p>
          <a:p>
            <a:r>
              <a:rPr lang="cs-CZ" dirty="0" smtClean="0"/>
              <a:t>(po)myšlení</a:t>
            </a:r>
          </a:p>
          <a:p>
            <a:r>
              <a:rPr lang="cs-CZ" dirty="0" smtClean="0"/>
              <a:t>(pod)důstojník</a:t>
            </a:r>
          </a:p>
          <a:p>
            <a:r>
              <a:rPr lang="cs-CZ" dirty="0" smtClean="0"/>
              <a:t>(pod)dveřmi</a:t>
            </a:r>
          </a:p>
          <a:p>
            <a:r>
              <a:rPr lang="cs-CZ" dirty="0" smtClean="0"/>
              <a:t>(s)námi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/>
              <a:t>http://microsoft.com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3074" name="Picture 2" descr="C:\Users\Alena\AppData\Local\Microsoft\Windows\Temporary Internet Files\Content.IE5\XFZ2XDBR\MC9003521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77072"/>
            <a:ext cx="1791077" cy="1495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158</TotalTime>
  <Words>206</Words>
  <Application>Microsoft Office PowerPoint</Application>
  <PresentationFormat>Předvádění na obrazovce (4:3)</PresentationFormat>
  <Paragraphs>81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Snímek 1</vt:lpstr>
      <vt:lpstr>Anotace   Stavba slova</vt:lpstr>
      <vt:lpstr>Stavba slova</vt:lpstr>
      <vt:lpstr>Podtrhněte kořen slova, oddělte předponu a příponovou část</vt:lpstr>
      <vt:lpstr>Podtrhněte kořen slova, oddělte předponu a příponovou část</vt:lpstr>
      <vt:lpstr>Rozhodni – předložka nebo předpona?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33</cp:revision>
  <dcterms:created xsi:type="dcterms:W3CDTF">2011-11-07T20:13:04Z</dcterms:created>
  <dcterms:modified xsi:type="dcterms:W3CDTF">2012-05-31T16:08:13Z</dcterms:modified>
</cp:coreProperties>
</file>