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VY_32_INOVACE_13_ČESKÝ JAZYK 5.ROČNÍK_PODSTATNÁ JMÉNA I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PODSTATNÁ JMÉNA 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C2ACDDA-DB76-4253-8ECF-5F3C7CF5A35B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6192873D-547D-4B18-BCB0-BA85C6B90377}" type="parTrans" cxnId="{D9BB9822-61F2-4B1C-884D-763FA389081D}">
      <dgm:prSet/>
      <dgm:spPr/>
      <dgm:t>
        <a:bodyPr/>
        <a:lstStyle/>
        <a:p>
          <a:endParaRPr lang="cs-CZ"/>
        </a:p>
      </dgm:t>
    </dgm:pt>
    <dgm:pt modelId="{842AB92F-A07D-4059-BDBE-43ACB33840E0}" type="sibTrans" cxnId="{D9BB9822-61F2-4B1C-884D-763FA389081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62471828-DB25-46AD-ACAA-732D54474B8F}" type="pres">
      <dgm:prSet presAssocID="{DC2ACDDA-DB76-4253-8ECF-5F3C7CF5A35B}" presName="vertSpace5" presStyleLbl="node1" presStyleIdx="3" presStyleCnt="6"/>
      <dgm:spPr/>
      <dgm:t>
        <a:bodyPr/>
        <a:lstStyle/>
        <a:p>
          <a:endParaRPr lang="cs-CZ"/>
        </a:p>
      </dgm:t>
    </dgm:pt>
    <dgm:pt modelId="{B8668941-AB70-4562-9196-D12E8F2F0AA2}" type="pres">
      <dgm:prSet presAssocID="{DC2ACDDA-DB76-4253-8ECF-5F3C7CF5A35B}" presName="circle5" presStyleLbl="node1" presStyleIdx="4" presStyleCnt="6"/>
      <dgm:spPr/>
      <dgm:t>
        <a:bodyPr/>
        <a:lstStyle/>
        <a:p>
          <a:endParaRPr lang="cs-CZ"/>
        </a:p>
      </dgm:t>
    </dgm:pt>
    <dgm:pt modelId="{DD861BF2-577B-4E54-82FE-C422634A4672}" type="pres">
      <dgm:prSet presAssocID="{DC2ACDDA-DB76-4253-8ECF-5F3C7CF5A35B}" presName="rect5" presStyleLbl="alignAcc1" presStyleIdx="4" presStyleCnt="6"/>
      <dgm:spPr/>
      <dgm:t>
        <a:bodyPr/>
        <a:lstStyle/>
        <a:p>
          <a:endParaRPr lang="cs-CZ"/>
        </a:p>
      </dgm:t>
    </dgm:pt>
    <dgm:pt modelId="{45654AE0-8057-4A3A-96F9-C8CA593830F2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2C827E45-95DA-48AC-A102-6BDED1AA8443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50E308DA-D3FA-46A3-B9E3-65D57B9E95F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64F8BA-5539-4CA7-A28D-6316670AEC64}" type="pres">
      <dgm:prSet presAssocID="{DC2ACDDA-DB76-4253-8ECF-5F3C7CF5A35B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844674-B179-403A-B5FF-418EE011374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F6D8F7D-0E05-4CB3-A6D3-5A2DB8058DE8}" type="presOf" srcId="{B651F6E3-6281-48DB-9319-2AEAFDAE7572}" destId="{6BB5E863-4638-4E1D-BFDE-399D028AC4ED}" srcOrd="1" destOrd="0" presId="urn:microsoft.com/office/officeart/2005/8/layout/target3"/>
    <dgm:cxn modelId="{BCE1904A-5F79-4361-98A7-D69DDE2C6045}" type="presOf" srcId="{4C35D32F-0EAB-4CD7-82EE-45574DC2A586}" destId="{50E308DA-D3FA-46A3-B9E3-65D57B9E95F8}" srcOrd="0" destOrd="0" presId="urn:microsoft.com/office/officeart/2005/8/layout/target3"/>
    <dgm:cxn modelId="{32AD4E98-8F3F-4A68-92DC-74F4402C984E}" type="presOf" srcId="{DC2ACDDA-DB76-4253-8ECF-5F3C7CF5A35B}" destId="{DF64F8BA-5539-4CA7-A28D-6316670AEC64}" srcOrd="1" destOrd="0" presId="urn:microsoft.com/office/officeart/2005/8/layout/target3"/>
    <dgm:cxn modelId="{6A484F50-52DE-4458-B6D0-14B24D15A0C0}" type="presOf" srcId="{D1D4F407-5343-4D3F-B5B9-D407B03CAEB4}" destId="{AED2198E-93D5-4001-81B4-73124B309672}" srcOrd="1" destOrd="0" presId="urn:microsoft.com/office/officeart/2005/8/layout/target3"/>
    <dgm:cxn modelId="{49AEA222-0E17-48ED-9076-45F4787ED3FF}" type="presOf" srcId="{D1B46980-6531-4606-95E6-44980827E919}" destId="{2BE915AB-18AA-4053-B92C-3BFC9ED204BB}" srcOrd="1" destOrd="0" presId="urn:microsoft.com/office/officeart/2005/8/layout/target3"/>
    <dgm:cxn modelId="{33380070-5705-4AA2-8141-896774D8F426}" type="presOf" srcId="{DC2ACDDA-DB76-4253-8ECF-5F3C7CF5A35B}" destId="{DD861BF2-577B-4E54-82FE-C422634A467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CEA9E60-D894-4694-A588-62BE1650EECF}" type="presOf" srcId="{D8197B8C-B260-4A16-BDF4-0947B075E274}" destId="{5A5FFA88-C948-4069-8E93-59FA12366E83}" srcOrd="1" destOrd="0" presId="urn:microsoft.com/office/officeart/2005/8/layout/target3"/>
    <dgm:cxn modelId="{C698929C-B73D-42C5-B3E8-7B6B142B44FE}" type="presOf" srcId="{757F3AB3-0718-4624-B441-E567A8F0AB56}" destId="{333A1088-737F-45CB-B68E-254E46348037}" srcOrd="0" destOrd="0" presId="urn:microsoft.com/office/officeart/2005/8/layout/target3"/>
    <dgm:cxn modelId="{DACECCFD-95B0-435B-8963-D0B686B8576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E3AD12-32CD-4325-9754-2CF487F135CC}" type="presOf" srcId="{B651F6E3-6281-48DB-9319-2AEAFDAE7572}" destId="{619D679B-A015-4ECF-8348-D1034C574F40}" srcOrd="0" destOrd="0" presId="urn:microsoft.com/office/officeart/2005/8/layout/target3"/>
    <dgm:cxn modelId="{5DC64564-B390-4A24-B624-C55C71139899}" type="presOf" srcId="{4C35D32F-0EAB-4CD7-82EE-45574DC2A586}" destId="{8D844674-B179-403A-B5FF-418EE0113749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53B84BA-3A05-439E-BBF6-F5F0A4CDACC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9BB9822-61F2-4B1C-884D-763FA389081D}" srcId="{757F3AB3-0718-4624-B441-E567A8F0AB56}" destId="{DC2ACDDA-DB76-4253-8ECF-5F3C7CF5A35B}" srcOrd="4" destOrd="0" parTransId="{6192873D-547D-4B18-BCB0-BA85C6B90377}" sibTransId="{842AB92F-A07D-4059-BDBE-43ACB33840E0}"/>
    <dgm:cxn modelId="{4AF6445F-28AB-4319-B6BD-DFB189F1B7F8}" type="presOf" srcId="{D1D4F407-5343-4D3F-B5B9-D407B03CAEB4}" destId="{D005CE8C-CC26-4C3E-AC11-E15060ECD759}" srcOrd="0" destOrd="0" presId="urn:microsoft.com/office/officeart/2005/8/layout/target3"/>
    <dgm:cxn modelId="{BDF0156E-4759-4BCB-9C53-85CBC2DF889A}" type="presParOf" srcId="{333A1088-737F-45CB-B68E-254E46348037}" destId="{F5ABB229-8D3B-4694-996A-96F23CF14429}" srcOrd="0" destOrd="0" presId="urn:microsoft.com/office/officeart/2005/8/layout/target3"/>
    <dgm:cxn modelId="{985C1B1A-29CA-433E-9BAB-AD5CD713E0A0}" type="presParOf" srcId="{333A1088-737F-45CB-B68E-254E46348037}" destId="{F41139FD-01EE-4571-8B17-4FB00FC51163}" srcOrd="1" destOrd="0" presId="urn:microsoft.com/office/officeart/2005/8/layout/target3"/>
    <dgm:cxn modelId="{C077CB84-23EF-4089-96DE-9CDD8795830C}" type="presParOf" srcId="{333A1088-737F-45CB-B68E-254E46348037}" destId="{D005CE8C-CC26-4C3E-AC11-E15060ECD759}" srcOrd="2" destOrd="0" presId="urn:microsoft.com/office/officeart/2005/8/layout/target3"/>
    <dgm:cxn modelId="{0DFAE3A0-6CA2-475E-BCB4-EC471FA878B8}" type="presParOf" srcId="{333A1088-737F-45CB-B68E-254E46348037}" destId="{2C702D82-9B77-49B7-9568-BB8EB47C3372}" srcOrd="3" destOrd="0" presId="urn:microsoft.com/office/officeart/2005/8/layout/target3"/>
    <dgm:cxn modelId="{EF7406AC-1895-4075-903E-885FDB419631}" type="presParOf" srcId="{333A1088-737F-45CB-B68E-254E46348037}" destId="{A52A0455-90FF-4808-ABD0-F02540D31D5A}" srcOrd="4" destOrd="0" presId="urn:microsoft.com/office/officeart/2005/8/layout/target3"/>
    <dgm:cxn modelId="{47742B40-657F-479F-89B2-C28B877B6941}" type="presParOf" srcId="{333A1088-737F-45CB-B68E-254E46348037}" destId="{6140AFEC-043D-4C43-A2F9-D0F5331DF3A3}" srcOrd="5" destOrd="0" presId="urn:microsoft.com/office/officeart/2005/8/layout/target3"/>
    <dgm:cxn modelId="{EBF6D4C1-A75A-4E77-BA1A-D59512DF46A1}" type="presParOf" srcId="{333A1088-737F-45CB-B68E-254E46348037}" destId="{9358AC05-5D7D-4327-9F80-1AD486AEA664}" srcOrd="6" destOrd="0" presId="urn:microsoft.com/office/officeart/2005/8/layout/target3"/>
    <dgm:cxn modelId="{40A9110A-4DA6-4564-AFA5-4CB18CB51EF1}" type="presParOf" srcId="{333A1088-737F-45CB-B68E-254E46348037}" destId="{313FC574-E1CD-4FB4-B054-0B805CE0447D}" srcOrd="7" destOrd="0" presId="urn:microsoft.com/office/officeart/2005/8/layout/target3"/>
    <dgm:cxn modelId="{8F340511-30A4-4913-A4C2-94D1A160514A}" type="presParOf" srcId="{333A1088-737F-45CB-B68E-254E46348037}" destId="{619D679B-A015-4ECF-8348-D1034C574F40}" srcOrd="8" destOrd="0" presId="urn:microsoft.com/office/officeart/2005/8/layout/target3"/>
    <dgm:cxn modelId="{6F44E177-5A98-492E-81D0-BBF7BC21FE58}" type="presParOf" srcId="{333A1088-737F-45CB-B68E-254E46348037}" destId="{322283A8-4A27-4CDA-BAE3-F381106A9174}" srcOrd="9" destOrd="0" presId="urn:microsoft.com/office/officeart/2005/8/layout/target3"/>
    <dgm:cxn modelId="{741643E2-D140-4364-BED1-8225EF013C79}" type="presParOf" srcId="{333A1088-737F-45CB-B68E-254E46348037}" destId="{FFC9F71D-1B4F-4AD9-A4A6-86ADEFC8AF5C}" srcOrd="10" destOrd="0" presId="urn:microsoft.com/office/officeart/2005/8/layout/target3"/>
    <dgm:cxn modelId="{6FEA8CED-4F37-43CE-9517-15A795DC1014}" type="presParOf" srcId="{333A1088-737F-45CB-B68E-254E46348037}" destId="{25B08C86-7E15-44DC-BE7F-FFB55DD49D12}" srcOrd="11" destOrd="0" presId="urn:microsoft.com/office/officeart/2005/8/layout/target3"/>
    <dgm:cxn modelId="{DB5CF159-712F-4803-85B7-7CBD1F8F319B}" type="presParOf" srcId="{333A1088-737F-45CB-B68E-254E46348037}" destId="{62471828-DB25-46AD-ACAA-732D54474B8F}" srcOrd="12" destOrd="0" presId="urn:microsoft.com/office/officeart/2005/8/layout/target3"/>
    <dgm:cxn modelId="{431ADB8E-8518-4016-A574-70D2B63B5F8B}" type="presParOf" srcId="{333A1088-737F-45CB-B68E-254E46348037}" destId="{B8668941-AB70-4562-9196-D12E8F2F0AA2}" srcOrd="13" destOrd="0" presId="urn:microsoft.com/office/officeart/2005/8/layout/target3"/>
    <dgm:cxn modelId="{029F52A5-A0B7-4A44-BADB-4C8A7BCD5298}" type="presParOf" srcId="{333A1088-737F-45CB-B68E-254E46348037}" destId="{DD861BF2-577B-4E54-82FE-C422634A4672}" srcOrd="14" destOrd="0" presId="urn:microsoft.com/office/officeart/2005/8/layout/target3"/>
    <dgm:cxn modelId="{CCBE981F-98AD-4161-8CF1-C9F20F8F4129}" type="presParOf" srcId="{333A1088-737F-45CB-B68E-254E46348037}" destId="{45654AE0-8057-4A3A-96F9-C8CA593830F2}" srcOrd="15" destOrd="0" presId="urn:microsoft.com/office/officeart/2005/8/layout/target3"/>
    <dgm:cxn modelId="{3A6A33E9-0BB5-4044-B0EF-51A3C96E74CE}" type="presParOf" srcId="{333A1088-737F-45CB-B68E-254E46348037}" destId="{2C827E45-95DA-48AC-A102-6BDED1AA8443}" srcOrd="16" destOrd="0" presId="urn:microsoft.com/office/officeart/2005/8/layout/target3"/>
    <dgm:cxn modelId="{CE418F33-E8A8-48D2-9AB0-D56D9AA498F2}" type="presParOf" srcId="{333A1088-737F-45CB-B68E-254E46348037}" destId="{50E308DA-D3FA-46A3-B9E3-65D57B9E95F8}" srcOrd="17" destOrd="0" presId="urn:microsoft.com/office/officeart/2005/8/layout/target3"/>
    <dgm:cxn modelId="{3D21BE32-4972-4458-9D3E-EA8F9F1751FC}" type="presParOf" srcId="{333A1088-737F-45CB-B68E-254E46348037}" destId="{AED2198E-93D5-4001-81B4-73124B309672}" srcOrd="18" destOrd="0" presId="urn:microsoft.com/office/officeart/2005/8/layout/target3"/>
    <dgm:cxn modelId="{2F38A68D-0221-4D41-B046-BF3DEA149FC3}" type="presParOf" srcId="{333A1088-737F-45CB-B68E-254E46348037}" destId="{2BE915AB-18AA-4053-B92C-3BFC9ED204BB}" srcOrd="19" destOrd="0" presId="urn:microsoft.com/office/officeart/2005/8/layout/target3"/>
    <dgm:cxn modelId="{252D35BD-6B07-49B3-AB51-A10D7FFE5F40}" type="presParOf" srcId="{333A1088-737F-45CB-B68E-254E46348037}" destId="{6BB5E863-4638-4E1D-BFDE-399D028AC4ED}" srcOrd="20" destOrd="0" presId="urn:microsoft.com/office/officeart/2005/8/layout/target3"/>
    <dgm:cxn modelId="{A07E8FC4-D949-47A5-859A-CC683BA935D7}" type="presParOf" srcId="{333A1088-737F-45CB-B68E-254E46348037}" destId="{5A5FFA88-C948-4069-8E93-59FA12366E83}" srcOrd="21" destOrd="0" presId="urn:microsoft.com/office/officeart/2005/8/layout/target3"/>
    <dgm:cxn modelId="{C2E4E718-FAF7-4A35-909C-ABE034B9E14F}" type="presParOf" srcId="{333A1088-737F-45CB-B68E-254E46348037}" destId="{DF64F8BA-5539-4CA7-A28D-6316670AEC64}" srcOrd="22" destOrd="0" presId="urn:microsoft.com/office/officeart/2005/8/layout/target3"/>
    <dgm:cxn modelId="{B7F3737B-78C9-4D61-9282-47AE2D6DE671}" type="presParOf" srcId="{333A1088-737F-45CB-B68E-254E46348037}" destId="{8D844674-B179-403A-B5FF-418EE011374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VY_32_INOVACE_13_ČESKÝ JAZYK 5.ROČNÍK_PODSTATNÁ JMÉNA I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PODSTATNÁ JMÉNA 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B8668941-AB70-4562-9196-D12E8F2F0AA2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D861BF2-577B-4E54-82FE-C422634A4672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2C827E45-95DA-48AC-A102-6BDED1AA844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0E308DA-D3FA-46A3-B9E3-65D57B9E95F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3FF1B-88D5-4301-ACB0-2AABD389896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5247-6F13-4FDB-8D0D-E761B93D8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34934556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		Podstatná jména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opakování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Určování rodu, čísla, pádu</a:t>
            </a:r>
          </a:p>
          <a:p>
            <a:r>
              <a:rPr lang="cs-CZ" dirty="0" smtClean="0"/>
              <a:t>Vhodné pro PC i interaktivní tabuli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 descr="C:\Users\Alena\AppData\Local\Microsoft\Windows\Temporary Internet Files\Content.IE5\ZQ9BQQ8Z\MP9002160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73016"/>
            <a:ext cx="1160769" cy="1728192"/>
          </a:xfrm>
          <a:prstGeom prst="rect">
            <a:avLst/>
          </a:prstGeom>
          <a:noFill/>
        </p:spPr>
      </p:pic>
      <p:pic>
        <p:nvPicPr>
          <p:cNvPr id="5" name="Picture 2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221088"/>
            <a:ext cx="1289304" cy="1810512"/>
          </a:xfrm>
          <a:prstGeom prst="rect">
            <a:avLst/>
          </a:prstGeom>
          <a:noFill/>
        </p:spPr>
      </p:pic>
      <p:pic>
        <p:nvPicPr>
          <p:cNvPr id="6" name="Picture 5" descr="C:\Users\Alena\AppData\Local\Microsoft\Windows\Temporary Internet Files\Content.IE5\PWE99ZHM\MP9004230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717032"/>
            <a:ext cx="957763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Určete rod podstatných jmen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tabLst>
                <a:tab pos="2328863" algn="l"/>
              </a:tabLst>
            </a:pPr>
            <a:r>
              <a:rPr lang="cs-CZ" dirty="0" smtClean="0"/>
              <a:t>Říše_______		ženský		</a:t>
            </a:r>
          </a:p>
          <a:p>
            <a:pPr>
              <a:tabLst>
                <a:tab pos="2328863" algn="l"/>
              </a:tabLst>
            </a:pPr>
            <a:r>
              <a:rPr lang="cs-CZ" dirty="0" smtClean="0"/>
              <a:t>les______  		mužský			</a:t>
            </a:r>
          </a:p>
          <a:p>
            <a:pPr>
              <a:tabLst>
                <a:tab pos="2328863" algn="l"/>
              </a:tabLst>
            </a:pPr>
            <a:r>
              <a:rPr lang="cs-CZ" dirty="0" smtClean="0"/>
              <a:t>žabka______	 	ženský	</a:t>
            </a:r>
          </a:p>
          <a:p>
            <a:pPr>
              <a:tabLst>
                <a:tab pos="2328863" algn="l"/>
              </a:tabLst>
            </a:pPr>
            <a:endParaRPr lang="cs-CZ" dirty="0" smtClean="0"/>
          </a:p>
          <a:p>
            <a:pPr>
              <a:tabLst>
                <a:tab pos="2328863" algn="l"/>
              </a:tabLst>
            </a:pPr>
            <a:r>
              <a:rPr lang="cs-CZ" dirty="0" smtClean="0"/>
              <a:t>báseň______  		ženský</a:t>
            </a:r>
          </a:p>
          <a:p>
            <a:pPr>
              <a:tabLst>
                <a:tab pos="2328863" algn="l"/>
              </a:tabLst>
            </a:pPr>
            <a:endParaRPr lang="cs-CZ" dirty="0" smtClean="0"/>
          </a:p>
          <a:p>
            <a:pPr>
              <a:tabLst>
                <a:tab pos="2328863" algn="l"/>
              </a:tabLst>
            </a:pPr>
            <a:r>
              <a:rPr lang="cs-CZ" dirty="0" smtClean="0"/>
              <a:t>syn_____		mužský				</a:t>
            </a:r>
          </a:p>
          <a:p>
            <a:pPr>
              <a:tabLst>
                <a:tab pos="2328863" algn="l"/>
              </a:tabLst>
            </a:pPr>
            <a:r>
              <a:rPr lang="cs-CZ" dirty="0" smtClean="0"/>
              <a:t>peřina_____		ženský	</a:t>
            </a:r>
          </a:p>
          <a:p>
            <a:pPr>
              <a:tabLst>
                <a:tab pos="2328863" algn="l"/>
              </a:tabLst>
            </a:pPr>
            <a:endParaRPr lang="cs-CZ" dirty="0" smtClean="0"/>
          </a:p>
          <a:p>
            <a:pPr>
              <a:tabLst>
                <a:tab pos="2328863" algn="l"/>
              </a:tabLst>
            </a:pPr>
            <a:r>
              <a:rPr lang="cs-CZ" dirty="0" smtClean="0"/>
              <a:t>vzdálenost_____ 		ženský		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tabLst>
                <a:tab pos="2511425" algn="l"/>
              </a:tabLst>
            </a:pPr>
            <a:r>
              <a:rPr lang="cs-CZ" dirty="0" smtClean="0"/>
              <a:t>mýdlo____	střední</a:t>
            </a:r>
          </a:p>
          <a:p>
            <a:endParaRPr lang="cs-CZ" dirty="0" smtClean="0"/>
          </a:p>
          <a:p>
            <a:pPr>
              <a:tabLst>
                <a:tab pos="2511425" algn="l"/>
              </a:tabLst>
            </a:pPr>
            <a:r>
              <a:rPr lang="cs-CZ" dirty="0" smtClean="0"/>
              <a:t>kůzle_____	střední	</a:t>
            </a:r>
          </a:p>
          <a:p>
            <a:endParaRPr lang="cs-CZ" dirty="0" smtClean="0"/>
          </a:p>
          <a:p>
            <a:pPr>
              <a:tabLst>
                <a:tab pos="2511425" algn="l"/>
              </a:tabLst>
            </a:pPr>
            <a:r>
              <a:rPr lang="cs-CZ" dirty="0" smtClean="0"/>
              <a:t>car____	mužský</a:t>
            </a:r>
          </a:p>
          <a:p>
            <a:endParaRPr lang="cs-CZ" dirty="0" smtClean="0"/>
          </a:p>
          <a:p>
            <a:pPr>
              <a:tabLst>
                <a:tab pos="2511425" algn="l"/>
              </a:tabLst>
            </a:pPr>
            <a:r>
              <a:rPr lang="cs-CZ" dirty="0" smtClean="0"/>
              <a:t>motýl _____	mužský</a:t>
            </a:r>
          </a:p>
          <a:p>
            <a:endParaRPr lang="cs-CZ" dirty="0" smtClean="0"/>
          </a:p>
          <a:p>
            <a:pPr>
              <a:tabLst>
                <a:tab pos="2511425" algn="l"/>
              </a:tabLst>
            </a:pPr>
            <a:r>
              <a:rPr lang="cs-CZ" dirty="0" smtClean="0"/>
              <a:t>spaní_____	střední</a:t>
            </a:r>
          </a:p>
          <a:p>
            <a:endParaRPr lang="cs-CZ" dirty="0" smtClean="0"/>
          </a:p>
          <a:p>
            <a:pPr>
              <a:tabLst>
                <a:tab pos="2511425" algn="l"/>
              </a:tabLst>
            </a:pPr>
            <a:r>
              <a:rPr lang="cs-CZ" dirty="0" smtClean="0"/>
              <a:t>kolo_____	střední</a:t>
            </a:r>
          </a:p>
          <a:p>
            <a:endParaRPr lang="cs-CZ" dirty="0" smtClean="0"/>
          </a:p>
          <a:p>
            <a:pPr>
              <a:tabLst>
                <a:tab pos="2511425" algn="l"/>
              </a:tabLst>
            </a:pPr>
            <a:r>
              <a:rPr lang="cs-CZ" dirty="0" smtClean="0"/>
              <a:t>učení_____	střední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31840" y="1628800"/>
            <a:ext cx="1152128" cy="439248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7092280" y="1628800"/>
            <a:ext cx="1152128" cy="43204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Podstatná jména čísla jednotného převeďte do čísla množného a naopak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tromek_____________	perníčky__________</a:t>
            </a:r>
          </a:p>
          <a:p>
            <a:pPr>
              <a:buNone/>
            </a:pPr>
            <a:r>
              <a:rPr lang="cs-CZ" dirty="0"/>
              <a:t>h</a:t>
            </a:r>
            <a:r>
              <a:rPr lang="cs-CZ" dirty="0" smtClean="0"/>
              <a:t>orníci______________	otec_____________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řeslo_______________	učitelky__________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vířata_______________	stoly_____________</a:t>
            </a:r>
          </a:p>
          <a:p>
            <a:pPr>
              <a:buNone/>
            </a:pPr>
            <a:r>
              <a:rPr lang="cs-CZ" dirty="0"/>
              <a:t>d</a:t>
            </a:r>
            <a:r>
              <a:rPr lang="cs-CZ" dirty="0" smtClean="0"/>
              <a:t>ívka________________	hruška___________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emínko______________	dítě_____________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ásně________________	hoch_____________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Určete pád podstatných jmen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 horami ___	7. p</a:t>
            </a:r>
          </a:p>
          <a:p>
            <a:r>
              <a:rPr lang="cs-CZ" dirty="0" smtClean="0"/>
              <a:t>na lůžku ___	6. p	</a:t>
            </a:r>
          </a:p>
          <a:p>
            <a:r>
              <a:rPr lang="cs-CZ" dirty="0" smtClean="0"/>
              <a:t>na stromě___ 	4. p	</a:t>
            </a:r>
          </a:p>
          <a:p>
            <a:r>
              <a:rPr lang="cs-CZ" dirty="0" smtClean="0"/>
              <a:t>k zvířátkům ___	3. p	</a:t>
            </a:r>
          </a:p>
          <a:p>
            <a:r>
              <a:rPr lang="cs-CZ" dirty="0" smtClean="0"/>
              <a:t>bez nářadí ___	2. p	</a:t>
            </a:r>
          </a:p>
          <a:p>
            <a:r>
              <a:rPr lang="cs-CZ" dirty="0" smtClean="0"/>
              <a:t>v rybízu ___	6. p	</a:t>
            </a:r>
          </a:p>
          <a:p>
            <a:r>
              <a:rPr lang="cs-CZ" dirty="0" smtClean="0"/>
              <a:t>od křídy___	2. p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nad hnízdo___	4.p</a:t>
            </a:r>
          </a:p>
          <a:p>
            <a:r>
              <a:rPr lang="cs-CZ" dirty="0" smtClean="0"/>
              <a:t>o hudbě___	6. p</a:t>
            </a:r>
          </a:p>
          <a:p>
            <a:r>
              <a:rPr lang="cs-CZ" dirty="0" smtClean="0"/>
              <a:t>s květinou ___	7.p</a:t>
            </a:r>
          </a:p>
          <a:p>
            <a:r>
              <a:rPr lang="cs-CZ" dirty="0" smtClean="0"/>
              <a:t>Petře!___		5.p</a:t>
            </a:r>
          </a:p>
          <a:p>
            <a:r>
              <a:rPr lang="cs-CZ" dirty="0" smtClean="0"/>
              <a:t>za bukem___	7. p</a:t>
            </a:r>
          </a:p>
          <a:p>
            <a:r>
              <a:rPr lang="cs-CZ" dirty="0" smtClean="0"/>
              <a:t>mít kočku___	4.p</a:t>
            </a:r>
          </a:p>
          <a:p>
            <a:r>
              <a:rPr lang="cs-CZ" dirty="0" smtClean="0"/>
              <a:t>s hadrem___	7. p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31840" y="1556792"/>
            <a:ext cx="914400" cy="429877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7380312" y="1556792"/>
            <a:ext cx="914400" cy="429877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 </a:t>
            </a:r>
            <a:endParaRPr lang="cs-CZ" sz="1800" dirty="0"/>
          </a:p>
        </p:txBody>
      </p:sp>
      <p:pic>
        <p:nvPicPr>
          <p:cNvPr id="4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39340" y="2996953"/>
            <a:ext cx="1641182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112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   Podstatná jména</vt:lpstr>
      <vt:lpstr>Určete rod podstatných jmen</vt:lpstr>
      <vt:lpstr>Podstatná jména čísla jednotného převeďte do čísla množného a naopak</vt:lpstr>
      <vt:lpstr>Určete pád podstatných jmen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21</cp:revision>
  <dcterms:created xsi:type="dcterms:W3CDTF">2012-04-20T11:35:05Z</dcterms:created>
  <dcterms:modified xsi:type="dcterms:W3CDTF">2012-06-03T15:56:29Z</dcterms:modified>
</cp:coreProperties>
</file>