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BD29B35-7C0A-4096-9DD5-335F6CB8E9C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C59BCC-93DC-459F-838F-054E2561F57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0617D7-B184-41E9-BC39-F634F8EC9C3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C014CD-7482-436F-8F91-3CA7B49B43F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7DDC1E-242D-49C0-8AE0-C2929131D53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F4E1CB-449A-49AA-BCDB-8DFC299B6F8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3C5DA3-B7EC-48FB-99C4-1826B3E6028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7E5AD93-0A79-4934-A76B-91CAD750792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4DEE727-DFE3-4AAB-84CF-559ECBF38CD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F11BDC-5361-45C9-A4D5-613E425E04E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6AC87E-7AAB-43FB-99A9-A10525B5E26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713218A-CE26-4A25-BD3A-4F09BA942E7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08992235"/>
              </p:ext>
            </p:extLst>
          </p:nvPr>
        </p:nvGraphicFramePr>
        <p:xfrm>
          <a:off x="1665288" y="2414588"/>
          <a:ext cx="5813425" cy="282638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Jana Havránková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VY_22_INOVACE_2167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HAVE TO – opisný tvar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Opisné tvary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modálního slovesa „muset“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prezentuje a shrnuje dosavadní znalosti žáků o opisných tvarech modálního slovesa HAVE TO v čase přítomném.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ovládá a používá opisné tvary v přítomném čase prostém.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54119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51520" y="116632"/>
            <a:ext cx="8892480" cy="6624736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rgbClr val="B4DCFA">
                    <a:lumMod val="50000"/>
                  </a:srgbClr>
                </a:solidFill>
                <a:ea typeface="Times New Roman"/>
                <a:cs typeface="+mj-cs"/>
              </a:rPr>
              <a:t>HAVE TO  </a:t>
            </a:r>
            <a:br>
              <a:rPr lang="cs-CZ" sz="5400" b="1" dirty="0">
                <a:solidFill>
                  <a:srgbClr val="B4DCFA">
                    <a:lumMod val="50000"/>
                  </a:srgbClr>
                </a:solidFill>
                <a:ea typeface="Times New Roman"/>
                <a:cs typeface="+mj-cs"/>
              </a:rPr>
            </a:br>
            <a:r>
              <a:rPr lang="cs-CZ" sz="5400" b="1" dirty="0">
                <a:solidFill>
                  <a:srgbClr val="B4DCFA">
                    <a:lumMod val="50000"/>
                  </a:srgbClr>
                </a:solidFill>
                <a:ea typeface="Times New Roman"/>
                <a:cs typeface="+mj-cs"/>
              </a:rPr>
              <a:t/>
            </a:r>
            <a:br>
              <a:rPr lang="cs-CZ" sz="5400" b="1" dirty="0">
                <a:solidFill>
                  <a:srgbClr val="B4DCFA">
                    <a:lumMod val="50000"/>
                  </a:srgbClr>
                </a:solidFill>
                <a:ea typeface="Times New Roman"/>
                <a:cs typeface="+mj-cs"/>
              </a:rPr>
            </a:br>
            <a:r>
              <a:rPr lang="cs-CZ" sz="5400" b="1" dirty="0">
                <a:solidFill>
                  <a:srgbClr val="B4DCFA">
                    <a:lumMod val="50000"/>
                  </a:srgbClr>
                </a:solidFill>
                <a:ea typeface="Times New Roman"/>
                <a:cs typeface="+mj-cs"/>
              </a:rPr>
              <a:t>v přítomném čase </a:t>
            </a:r>
            <a:br>
              <a:rPr lang="cs-CZ" sz="5400" b="1" dirty="0">
                <a:solidFill>
                  <a:srgbClr val="B4DCFA">
                    <a:lumMod val="50000"/>
                  </a:srgbClr>
                </a:solidFill>
                <a:ea typeface="Times New Roman"/>
                <a:cs typeface="+mj-cs"/>
              </a:rPr>
            </a:br>
            <a:r>
              <a:rPr lang="cs-CZ" sz="5400" b="1" dirty="0">
                <a:solidFill>
                  <a:srgbClr val="B4DCFA">
                    <a:lumMod val="50000"/>
                  </a:srgbClr>
                </a:solidFill>
                <a:ea typeface="Times New Roman"/>
                <a:cs typeface="+mj-cs"/>
              </a:rPr>
              <a:t/>
            </a:r>
            <a:br>
              <a:rPr lang="cs-CZ" sz="5400" b="1" dirty="0">
                <a:solidFill>
                  <a:srgbClr val="B4DCFA">
                    <a:lumMod val="50000"/>
                  </a:srgbClr>
                </a:solidFill>
                <a:ea typeface="Times New Roman"/>
                <a:cs typeface="+mj-cs"/>
              </a:rPr>
            </a:br>
            <a:r>
              <a:rPr lang="cs-CZ" sz="5400" b="1" dirty="0">
                <a:solidFill>
                  <a:srgbClr val="B4DCFA">
                    <a:lumMod val="50000"/>
                  </a:srgbClr>
                </a:solidFill>
                <a:ea typeface="Times New Roman"/>
                <a:cs typeface="+mj-cs"/>
              </a:rPr>
              <a:t>prostém – opisný </a:t>
            </a:r>
            <a:br>
              <a:rPr lang="cs-CZ" sz="5400" b="1" dirty="0">
                <a:solidFill>
                  <a:srgbClr val="B4DCFA">
                    <a:lumMod val="50000"/>
                  </a:srgbClr>
                </a:solidFill>
                <a:ea typeface="Times New Roman"/>
                <a:cs typeface="+mj-cs"/>
              </a:rPr>
            </a:br>
            <a:r>
              <a:rPr lang="cs-CZ" sz="5400" b="1" dirty="0">
                <a:solidFill>
                  <a:srgbClr val="B4DCFA">
                    <a:lumMod val="50000"/>
                  </a:srgbClr>
                </a:solidFill>
                <a:ea typeface="Times New Roman"/>
                <a:cs typeface="+mj-cs"/>
              </a:rPr>
              <a:t/>
            </a:r>
            <a:br>
              <a:rPr lang="cs-CZ" sz="5400" b="1" dirty="0">
                <a:solidFill>
                  <a:srgbClr val="B4DCFA">
                    <a:lumMod val="50000"/>
                  </a:srgbClr>
                </a:solidFill>
                <a:ea typeface="Times New Roman"/>
                <a:cs typeface="+mj-cs"/>
              </a:rPr>
            </a:br>
            <a:r>
              <a:rPr lang="cs-CZ" sz="5400" b="1" dirty="0">
                <a:solidFill>
                  <a:srgbClr val="B4DCFA">
                    <a:lumMod val="50000"/>
                  </a:srgbClr>
                </a:solidFill>
                <a:ea typeface="Times New Roman"/>
                <a:cs typeface="+mj-cs"/>
              </a:rPr>
              <a:t>tvar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40950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908720"/>
            <a:ext cx="8640960" cy="5201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spcAft>
                <a:spcPts val="0"/>
              </a:spcAft>
              <a:buSzPts val="1600"/>
              <a:buFont typeface="Symbol"/>
              <a:buChar char="-"/>
              <a:tabLst>
                <a:tab pos="457200" algn="l"/>
              </a:tabLst>
            </a:pPr>
            <a:endParaRPr lang="cs-CZ" sz="2400" dirty="0" smtClean="0">
              <a:solidFill>
                <a:schemeClr val="accent2">
                  <a:lumMod val="75000"/>
                </a:schemeClr>
              </a:solidFill>
              <a:effectLst/>
              <a:latin typeface="+mj-lt"/>
              <a:ea typeface="Times New Roman"/>
              <a:cs typeface="Times New Roman"/>
            </a:endParaRPr>
          </a:p>
          <a:p>
            <a:pPr marL="342900" lvl="0" indent="-342900" algn="just">
              <a:spcAft>
                <a:spcPts val="0"/>
              </a:spcAft>
              <a:buSzPts val="1600"/>
              <a:buFont typeface="Symbol"/>
              <a:buChar char="-"/>
              <a:tabLst>
                <a:tab pos="457200" algn="l"/>
              </a:tabLst>
            </a:pPr>
            <a:r>
              <a:rPr lang="cs-CZ" sz="2800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  <a:cs typeface="Times New Roman"/>
              </a:rPr>
              <a:t>have</a:t>
            </a: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  <a:cs typeface="Times New Roman"/>
              </a:rPr>
              <a:t> to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  <a:cs typeface="Times New Roman"/>
              </a:rPr>
              <a:t>– je opisným tvarem k modálnímu slovesu MUST</a:t>
            </a:r>
          </a:p>
          <a:p>
            <a:pPr marL="342900" lvl="0" indent="-342900" algn="just">
              <a:spcAft>
                <a:spcPts val="0"/>
              </a:spcAft>
              <a:buSzPts val="1600"/>
              <a:buFont typeface="Symbol"/>
              <a:buChar char="-"/>
              <a:tabLst>
                <a:tab pos="457200" algn="l"/>
              </a:tabLst>
            </a:pPr>
            <a:endParaRPr lang="cs-CZ" sz="2800" dirty="0">
              <a:solidFill>
                <a:schemeClr val="accent2">
                  <a:lumMod val="75000"/>
                </a:schemeClr>
              </a:solidFill>
              <a:latin typeface="+mj-lt"/>
              <a:ea typeface="Times New Roman"/>
              <a:cs typeface="Times New Roman"/>
            </a:endParaRPr>
          </a:p>
          <a:p>
            <a:pPr marL="342900" lvl="0" indent="-342900" algn="just">
              <a:spcAft>
                <a:spcPts val="0"/>
              </a:spcAft>
              <a:buSzPts val="1600"/>
              <a:buFont typeface="Symbol"/>
              <a:buChar char="-"/>
              <a:tabLst>
                <a:tab pos="457200" algn="l"/>
              </a:tabLst>
            </a:pPr>
            <a:endParaRPr lang="cs-CZ" sz="2800" dirty="0" smtClean="0">
              <a:solidFill>
                <a:schemeClr val="accent2">
                  <a:lumMod val="75000"/>
                </a:schemeClr>
              </a:solidFill>
              <a:effectLst/>
              <a:latin typeface="+mj-lt"/>
              <a:ea typeface="Times New Roman"/>
              <a:cs typeface="Times New Roman"/>
            </a:endParaRPr>
          </a:p>
          <a:p>
            <a:pPr marL="342900" lvl="0" indent="-342900" algn="just">
              <a:spcAft>
                <a:spcPts val="0"/>
              </a:spcAft>
              <a:buSzPts val="1600"/>
              <a:buFont typeface="Symbol"/>
              <a:buChar char="-"/>
              <a:tabLst>
                <a:tab pos="457200" algn="l"/>
              </a:tabLst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  <a:cs typeface="Times New Roman"/>
              </a:rPr>
              <a:t>´</a:t>
            </a: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  <a:cs typeface="Times New Roman"/>
              </a:rPr>
              <a:t>must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  <a:cs typeface="Times New Roman"/>
              </a:rPr>
              <a:t>´ lze použít </a:t>
            </a: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  <a:cs typeface="Times New Roman"/>
              </a:rPr>
              <a:t>pouze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  <a:cs typeface="Times New Roman"/>
              </a:rPr>
              <a:t> v přítomném čase v kladné větě</a:t>
            </a:r>
          </a:p>
          <a:p>
            <a:pPr marL="342900" lvl="0" indent="-342900" algn="just">
              <a:spcAft>
                <a:spcPts val="0"/>
              </a:spcAft>
              <a:buSzPts val="1600"/>
              <a:buFont typeface="Symbol"/>
              <a:buChar char="-"/>
              <a:tabLst>
                <a:tab pos="457200" algn="l"/>
              </a:tabLst>
            </a:pPr>
            <a:endParaRPr lang="cs-CZ" sz="2800" dirty="0">
              <a:solidFill>
                <a:schemeClr val="accent2">
                  <a:lumMod val="75000"/>
                </a:schemeClr>
              </a:solidFill>
              <a:latin typeface="+mj-lt"/>
              <a:ea typeface="Times New Roman"/>
              <a:cs typeface="Times New Roman"/>
            </a:endParaRPr>
          </a:p>
          <a:p>
            <a:pPr lvl="0" algn="just">
              <a:spcAft>
                <a:spcPts val="0"/>
              </a:spcAft>
              <a:buSzPts val="1600"/>
              <a:tabLst>
                <a:tab pos="457200" algn="l"/>
              </a:tabLst>
            </a:pPr>
            <a:endParaRPr lang="cs-CZ" sz="2800" dirty="0" smtClean="0">
              <a:solidFill>
                <a:schemeClr val="accent2">
                  <a:lumMod val="75000"/>
                </a:schemeClr>
              </a:solidFill>
              <a:effectLst/>
              <a:latin typeface="+mj-lt"/>
              <a:ea typeface="Times New Roman"/>
              <a:cs typeface="Times New Roman"/>
            </a:endParaRPr>
          </a:p>
          <a:p>
            <a:pPr marL="342900" lvl="0" indent="-342900" algn="just">
              <a:spcAft>
                <a:spcPts val="0"/>
              </a:spcAft>
              <a:buSzPts val="1600"/>
              <a:buFont typeface="Symbol"/>
              <a:buChar char="-"/>
              <a:tabLst>
                <a:tab pos="457200" algn="l"/>
              </a:tabLst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  <a:cs typeface="Times New Roman"/>
              </a:rPr>
              <a:t>v otázce a  v záporu je pro přítomný čas </a:t>
            </a: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  <a:cs typeface="Times New Roman"/>
              </a:rPr>
              <a:t>nutno používat opisné tvary</a:t>
            </a:r>
          </a:p>
          <a:p>
            <a:pPr algn="just">
              <a:spcAft>
                <a:spcPts val="0"/>
              </a:spcAft>
            </a:pPr>
            <a:r>
              <a:rPr lang="cs-CZ" sz="2800" u="none" strike="noStrike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 </a:t>
            </a:r>
            <a:endParaRPr lang="cs-CZ" sz="2800" dirty="0">
              <a:solidFill>
                <a:schemeClr val="accent2">
                  <a:lumMod val="75000"/>
                </a:schemeClr>
              </a:solidFill>
              <a:effectLst/>
              <a:latin typeface="+mj-lt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6388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32656"/>
            <a:ext cx="889248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algn="ctr">
              <a:spcAft>
                <a:spcPts val="0"/>
              </a:spcAft>
            </a:pPr>
            <a:r>
              <a:rPr lang="cs-CZ" sz="4000" b="1" i="1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Kladná věta</a:t>
            </a:r>
          </a:p>
          <a:p>
            <a:pPr marL="228600" algn="just">
              <a:spcAft>
                <a:spcPts val="0"/>
              </a:spcAft>
            </a:pPr>
            <a:endParaRPr lang="cs-CZ" sz="2400" b="1" dirty="0" smtClean="0">
              <a:solidFill>
                <a:schemeClr val="accent2">
                  <a:lumMod val="75000"/>
                </a:schemeClr>
              </a:solidFill>
              <a:effectLst/>
              <a:latin typeface="+mj-lt"/>
              <a:ea typeface="Times New Roman"/>
            </a:endParaRPr>
          </a:p>
          <a:p>
            <a:pPr marL="228600" algn="just">
              <a:spcAft>
                <a:spcPts val="0"/>
              </a:spcAft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I </a:t>
            </a:r>
            <a:r>
              <a:rPr lang="cs-CZ" sz="24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have</a:t>
            </a:r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 to do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it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			Musím to udělat.</a:t>
            </a:r>
          </a:p>
          <a:p>
            <a:pPr marL="228600" algn="just">
              <a:spcAft>
                <a:spcPts val="0"/>
              </a:spcAft>
            </a:pPr>
            <a:endParaRPr lang="cs-CZ" sz="2400" b="1" dirty="0" smtClean="0">
              <a:solidFill>
                <a:schemeClr val="accent2">
                  <a:lumMod val="75000"/>
                </a:schemeClr>
              </a:solidFill>
              <a:effectLst/>
              <a:latin typeface="+mj-lt"/>
              <a:ea typeface="Times New Roman"/>
            </a:endParaRPr>
          </a:p>
          <a:p>
            <a:pPr marL="228600" algn="just">
              <a:spcAft>
                <a:spcPts val="0"/>
              </a:spcAft>
            </a:pP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You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have</a:t>
            </a:r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 to </a:t>
            </a:r>
            <a:r>
              <a:rPr lang="cs-CZ" sz="24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write</a:t>
            </a:r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it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.		Musíš to napsat.</a:t>
            </a:r>
          </a:p>
          <a:p>
            <a:pPr marL="228600" algn="just">
              <a:spcAft>
                <a:spcPts val="0"/>
              </a:spcAft>
            </a:pPr>
            <a:endParaRPr lang="cs-CZ" sz="2400" b="1" dirty="0" smtClean="0">
              <a:solidFill>
                <a:schemeClr val="accent2">
                  <a:lumMod val="75000"/>
                </a:schemeClr>
              </a:solidFill>
              <a:effectLst/>
              <a:latin typeface="+mj-lt"/>
              <a:ea typeface="Times New Roman"/>
            </a:endParaRPr>
          </a:p>
          <a:p>
            <a:pPr marL="228600" algn="just">
              <a:spcAft>
                <a:spcPts val="0"/>
              </a:spcAft>
            </a:pP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She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 (he,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it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) </a:t>
            </a:r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has to </a:t>
            </a:r>
            <a:r>
              <a:rPr lang="cs-CZ" sz="24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be</a:t>
            </a:r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there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.	Ona (on, ono) tam musí být.</a:t>
            </a:r>
          </a:p>
          <a:p>
            <a:pPr marL="228600" algn="just">
              <a:spcAft>
                <a:spcPts val="0"/>
              </a:spcAft>
            </a:pPr>
            <a:endParaRPr lang="cs-CZ" sz="2400" b="1" dirty="0" smtClean="0">
              <a:solidFill>
                <a:schemeClr val="accent2">
                  <a:lumMod val="75000"/>
                </a:schemeClr>
              </a:solidFill>
              <a:effectLst/>
              <a:latin typeface="+mj-lt"/>
              <a:ea typeface="Times New Roman"/>
            </a:endParaRPr>
          </a:p>
          <a:p>
            <a:pPr marL="228600" algn="just">
              <a:spcAft>
                <a:spcPts val="0"/>
              </a:spcAft>
            </a:pP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We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have</a:t>
            </a:r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 to </a:t>
            </a:r>
            <a:r>
              <a:rPr lang="cs-CZ" sz="24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eat</a:t>
            </a:r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it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.		Musíme to sníst.</a:t>
            </a:r>
          </a:p>
          <a:p>
            <a:pPr marL="228600" algn="just">
              <a:spcAft>
                <a:spcPts val="0"/>
              </a:spcAft>
            </a:pPr>
            <a:endParaRPr lang="cs-CZ" sz="2400" b="1" dirty="0" smtClean="0">
              <a:solidFill>
                <a:schemeClr val="accent2">
                  <a:lumMod val="75000"/>
                </a:schemeClr>
              </a:solidFill>
              <a:effectLst/>
              <a:latin typeface="+mj-lt"/>
              <a:ea typeface="Times New Roman"/>
            </a:endParaRPr>
          </a:p>
          <a:p>
            <a:pPr marL="228600" algn="just">
              <a:spcAft>
                <a:spcPts val="0"/>
              </a:spcAft>
            </a:pP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You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have</a:t>
            </a:r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 to </a:t>
            </a:r>
            <a:r>
              <a:rPr lang="cs-CZ" sz="24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stay</a:t>
            </a:r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here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.		Musíte tu zůstat.</a:t>
            </a:r>
          </a:p>
          <a:p>
            <a:pPr marL="228600" algn="just">
              <a:spcAft>
                <a:spcPts val="0"/>
              </a:spcAft>
            </a:pPr>
            <a:endParaRPr lang="cs-CZ" sz="2400" b="1" dirty="0" smtClean="0">
              <a:solidFill>
                <a:schemeClr val="accent2">
                  <a:lumMod val="75000"/>
                </a:schemeClr>
              </a:solidFill>
              <a:effectLst/>
              <a:latin typeface="+mj-lt"/>
              <a:ea typeface="Times New Roman"/>
            </a:endParaRPr>
          </a:p>
          <a:p>
            <a:pPr marL="228600" algn="just">
              <a:spcAft>
                <a:spcPts val="0"/>
              </a:spcAft>
            </a:pP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They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have</a:t>
            </a:r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 to </a:t>
            </a:r>
            <a:r>
              <a:rPr lang="cs-CZ" sz="24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pay</a:t>
            </a:r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for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it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.		Musí za to zaplatit.</a:t>
            </a:r>
          </a:p>
          <a:p>
            <a:pPr algn="just">
              <a:spcAft>
                <a:spcPts val="0"/>
              </a:spcAft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 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/>
              <a:latin typeface="+mj-lt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76715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32656"/>
            <a:ext cx="9144000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algn="ctr">
              <a:spcAft>
                <a:spcPts val="0"/>
              </a:spcAft>
            </a:pPr>
            <a:r>
              <a:rPr lang="cs-CZ" sz="4000" i="1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Otázka </a:t>
            </a:r>
          </a:p>
          <a:p>
            <a:pPr marL="228600" algn="ctr">
              <a:spcAft>
                <a:spcPts val="0"/>
              </a:spcAft>
            </a:pPr>
            <a:endParaRPr lang="cs-CZ" sz="4000" dirty="0" smtClean="0">
              <a:solidFill>
                <a:schemeClr val="accent2">
                  <a:lumMod val="75000"/>
                </a:schemeClr>
              </a:solidFill>
              <a:effectLst/>
              <a:latin typeface="+mj-lt"/>
              <a:ea typeface="Times New Roman"/>
            </a:endParaRPr>
          </a:p>
          <a:p>
            <a:pPr marL="228600" algn="just">
              <a:spcAft>
                <a:spcPts val="0"/>
              </a:spcAft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 </a:t>
            </a:r>
          </a:p>
          <a:p>
            <a:pPr marL="342900" lvl="0" indent="-342900" algn="just">
              <a:spcAft>
                <a:spcPts val="0"/>
              </a:spcAft>
              <a:buFont typeface="Arial"/>
              <a:buChar char="–"/>
              <a:tabLst>
                <a:tab pos="457200" algn="l"/>
              </a:tabLst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  <a:cs typeface="Times New Roman"/>
              </a:rPr>
              <a:t>se tvoří klasicky jako v </a:t>
            </a: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  <a:cs typeface="Times New Roman"/>
              </a:rPr>
              <a:t>přít.čase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  <a:cs typeface="Times New Roman"/>
              </a:rPr>
              <a:t> prostém </a:t>
            </a: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  <a:cs typeface="Times New Roman"/>
              </a:rPr>
              <a:t>pomocí pomocných sloves DO, DOES</a:t>
            </a:r>
          </a:p>
          <a:p>
            <a:pPr marL="342900" lvl="0" indent="-342900" algn="just">
              <a:spcAft>
                <a:spcPts val="0"/>
              </a:spcAft>
              <a:buFont typeface="Arial"/>
              <a:buChar char="–"/>
              <a:tabLst>
                <a:tab pos="457200" algn="l"/>
              </a:tabLst>
            </a:pPr>
            <a:endParaRPr lang="cs-CZ" sz="2800" dirty="0" smtClean="0">
              <a:solidFill>
                <a:schemeClr val="accent2">
                  <a:lumMod val="75000"/>
                </a:schemeClr>
              </a:solidFill>
              <a:effectLst/>
              <a:latin typeface="+mj-lt"/>
              <a:ea typeface="Times New Roman"/>
              <a:cs typeface="Times New Roman"/>
            </a:endParaRPr>
          </a:p>
          <a:p>
            <a:pPr marL="457200" algn="just">
              <a:spcAft>
                <a:spcPts val="0"/>
              </a:spcAft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 </a:t>
            </a:r>
          </a:p>
          <a:p>
            <a:pPr marL="228600" algn="just">
              <a:spcAft>
                <a:spcPts val="0"/>
              </a:spcAft>
            </a:pP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Do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 </a:t>
            </a: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you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 </a:t>
            </a:r>
            <a:r>
              <a:rPr lang="cs-CZ" sz="2800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have</a:t>
            </a: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 to </a:t>
            </a:r>
            <a:r>
              <a:rPr lang="cs-CZ" sz="2800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write</a:t>
            </a: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 </a:t>
            </a: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it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?		Musíš to napsat?</a:t>
            </a:r>
          </a:p>
          <a:p>
            <a:pPr marL="228600" algn="just">
              <a:spcAft>
                <a:spcPts val="0"/>
              </a:spcAft>
            </a:pPr>
            <a:endParaRPr lang="cs-CZ" sz="2800" dirty="0" smtClean="0">
              <a:solidFill>
                <a:schemeClr val="accent2">
                  <a:lumMod val="75000"/>
                </a:schemeClr>
              </a:solidFill>
              <a:effectLst/>
              <a:latin typeface="+mj-lt"/>
              <a:ea typeface="Times New Roman"/>
            </a:endParaRPr>
          </a:p>
          <a:p>
            <a:pPr marL="228600" algn="just">
              <a:spcAft>
                <a:spcPts val="0"/>
              </a:spcAft>
            </a:pPr>
            <a:r>
              <a:rPr lang="cs-CZ" sz="2800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Does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 </a:t>
            </a: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she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 </a:t>
            </a:r>
            <a:r>
              <a:rPr lang="cs-CZ" sz="2800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have</a:t>
            </a: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 to</a:t>
            </a:r>
            <a:r>
              <a:rPr lang="cs-CZ" sz="2800" u="sng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 </a:t>
            </a:r>
            <a:r>
              <a:rPr lang="cs-CZ" sz="2800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be</a:t>
            </a: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 </a:t>
            </a: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there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?		Musí tam být?</a:t>
            </a:r>
          </a:p>
          <a:p>
            <a:pPr algn="just">
              <a:spcAft>
                <a:spcPts val="0"/>
              </a:spcAft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 </a:t>
            </a:r>
          </a:p>
          <a:p>
            <a:pPr marL="228600" algn="just">
              <a:spcAft>
                <a:spcPts val="0"/>
              </a:spcAft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/>
                <a:latin typeface="Times New Roman"/>
                <a:ea typeface="Times New Roman"/>
              </a:rPr>
              <a:t> </a:t>
            </a:r>
            <a:endParaRPr lang="cs-CZ" sz="1400" dirty="0">
              <a:solidFill>
                <a:schemeClr val="accent2">
                  <a:lumMod val="75000"/>
                </a:schemeClr>
              </a:solidFill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104021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7992888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algn="ctr">
              <a:spcAft>
                <a:spcPts val="0"/>
              </a:spcAft>
            </a:pPr>
            <a:r>
              <a:rPr lang="cs-CZ" sz="4000" i="1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Zápor</a:t>
            </a:r>
            <a:endParaRPr lang="cs-CZ" sz="4000" dirty="0" smtClean="0">
              <a:solidFill>
                <a:schemeClr val="accent2">
                  <a:lumMod val="75000"/>
                </a:schemeClr>
              </a:solidFill>
              <a:effectLst/>
              <a:latin typeface="+mj-lt"/>
              <a:ea typeface="Times New Roman"/>
            </a:endParaRPr>
          </a:p>
          <a:p>
            <a:pPr marL="228600" algn="just">
              <a:spcAft>
                <a:spcPts val="0"/>
              </a:spcAft>
            </a:pPr>
            <a:r>
              <a:rPr lang="cs-CZ" sz="2800" i="1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 </a:t>
            </a:r>
            <a:endParaRPr lang="cs-CZ" sz="2800" dirty="0" smtClean="0">
              <a:solidFill>
                <a:schemeClr val="accent2">
                  <a:lumMod val="75000"/>
                </a:schemeClr>
              </a:solidFill>
              <a:effectLst/>
              <a:latin typeface="+mj-lt"/>
              <a:ea typeface="Times New Roman"/>
            </a:endParaRPr>
          </a:p>
          <a:p>
            <a:pPr marL="342900" lvl="0" indent="-342900" algn="just">
              <a:spcAft>
                <a:spcPts val="0"/>
              </a:spcAft>
              <a:buSzPts val="1600"/>
              <a:buFont typeface="Symbol"/>
              <a:buChar char="-"/>
              <a:tabLst>
                <a:tab pos="457200" algn="l"/>
              </a:tabLst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  <a:cs typeface="Times New Roman"/>
              </a:rPr>
              <a:t>se tvoří pomocí </a:t>
            </a: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  <a:cs typeface="Times New Roman"/>
              </a:rPr>
              <a:t>DON´T, DOESN´T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  <a:cs typeface="Times New Roman"/>
              </a:rPr>
              <a:t> stejně jako v </a:t>
            </a: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  <a:cs typeface="Times New Roman"/>
              </a:rPr>
              <a:t>přít.čase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  <a:cs typeface="Times New Roman"/>
              </a:rPr>
              <a:t> prostém</a:t>
            </a:r>
          </a:p>
          <a:p>
            <a:pPr marL="342900" lvl="0" indent="-342900" algn="just">
              <a:spcAft>
                <a:spcPts val="0"/>
              </a:spcAft>
              <a:buSzPts val="1600"/>
              <a:buFont typeface="Symbol"/>
              <a:buChar char="-"/>
              <a:tabLst>
                <a:tab pos="457200" algn="l"/>
              </a:tabLst>
            </a:pPr>
            <a:endParaRPr lang="cs-CZ" sz="2800" dirty="0" smtClean="0">
              <a:solidFill>
                <a:schemeClr val="accent2">
                  <a:lumMod val="75000"/>
                </a:schemeClr>
              </a:solidFill>
              <a:effectLst/>
              <a:latin typeface="+mj-lt"/>
              <a:ea typeface="Times New Roman"/>
              <a:cs typeface="Times New Roman"/>
            </a:endParaRPr>
          </a:p>
          <a:p>
            <a:pPr marL="457200" algn="just">
              <a:spcAft>
                <a:spcPts val="0"/>
              </a:spcAft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 </a:t>
            </a:r>
          </a:p>
          <a:p>
            <a:pPr marL="228600" algn="just">
              <a:spcAft>
                <a:spcPts val="0"/>
              </a:spcAft>
            </a:pP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You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 </a:t>
            </a:r>
            <a:r>
              <a:rPr lang="cs-CZ" sz="2800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don´t</a:t>
            </a: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 </a:t>
            </a:r>
            <a:r>
              <a:rPr lang="cs-CZ" sz="2800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have</a:t>
            </a: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 to </a:t>
            </a:r>
            <a:r>
              <a:rPr lang="cs-CZ" sz="2800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write</a:t>
            </a: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 </a:t>
            </a: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it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.</a:t>
            </a:r>
          </a:p>
          <a:p>
            <a:pPr marL="228600" algn="just">
              <a:spcAft>
                <a:spcPts val="0"/>
              </a:spcAft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+mj-lt"/>
                <a:ea typeface="Times New Roman"/>
              </a:rPr>
              <a:t>	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+mj-lt"/>
                <a:ea typeface="Times New Roman"/>
              </a:rPr>
              <a:t>		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 		Nemusíš to psát.</a:t>
            </a:r>
          </a:p>
          <a:p>
            <a:pPr marL="228600" algn="just">
              <a:spcAft>
                <a:spcPts val="0"/>
              </a:spcAft>
            </a:pPr>
            <a:endParaRPr lang="cs-CZ" sz="2800" dirty="0" smtClean="0">
              <a:solidFill>
                <a:schemeClr val="accent2">
                  <a:lumMod val="75000"/>
                </a:schemeClr>
              </a:solidFill>
              <a:effectLst/>
              <a:latin typeface="+mj-lt"/>
              <a:ea typeface="Times New Roman"/>
            </a:endParaRPr>
          </a:p>
          <a:p>
            <a:pPr marL="228600" algn="just">
              <a:spcAft>
                <a:spcPts val="0"/>
              </a:spcAft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He </a:t>
            </a:r>
            <a:r>
              <a:rPr lang="cs-CZ" sz="2800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doesn´t</a:t>
            </a: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 </a:t>
            </a:r>
            <a:r>
              <a:rPr lang="cs-CZ" sz="2800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have</a:t>
            </a: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 to </a:t>
            </a:r>
            <a:r>
              <a:rPr lang="cs-CZ" sz="2800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stay</a:t>
            </a: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+mj-lt"/>
                <a:ea typeface="Times New Roman"/>
              </a:rPr>
              <a:t> </a:t>
            </a: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here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.</a:t>
            </a:r>
          </a:p>
          <a:p>
            <a:pPr marL="228600" algn="just">
              <a:spcAft>
                <a:spcPts val="0"/>
              </a:spcAft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+mj-lt"/>
                <a:ea typeface="Times New Roman"/>
              </a:rPr>
              <a:t>	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+mj-lt"/>
                <a:ea typeface="Times New Roman"/>
              </a:rPr>
              <a:t>				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Nemusí tu zůstat.</a:t>
            </a:r>
          </a:p>
          <a:p>
            <a:pPr marL="228600" algn="just">
              <a:spcAft>
                <a:spcPts val="0"/>
              </a:spcAft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  <a:latin typeface="+mj-lt"/>
                <a:ea typeface="Times New Roman"/>
              </a:rPr>
              <a:t> </a:t>
            </a:r>
            <a:endParaRPr lang="cs-CZ" sz="2800" dirty="0">
              <a:solidFill>
                <a:schemeClr val="accent2">
                  <a:lumMod val="75000"/>
                </a:schemeClr>
              </a:solidFill>
              <a:effectLst/>
              <a:latin typeface="+mj-lt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7775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799288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Doplň správné opisné tvary slovesa MUST do následujících vět:</a:t>
            </a:r>
          </a:p>
          <a:p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…………………. </a:t>
            </a:r>
            <a:r>
              <a:rPr lang="cs-CZ" sz="2000" b="1" dirty="0" err="1">
                <a:solidFill>
                  <a:schemeClr val="accent2">
                    <a:lumMod val="75000"/>
                  </a:schemeClr>
                </a:solidFill>
              </a:rPr>
              <a:t>y</a:t>
            </a:r>
            <a:r>
              <a:rPr lang="cs-CZ" sz="2000" b="1" dirty="0" err="1" smtClean="0">
                <a:solidFill>
                  <a:schemeClr val="accent2">
                    <a:lumMod val="75000"/>
                  </a:schemeClr>
                </a:solidFill>
              </a:rPr>
              <a:t>our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2">
                    <a:lumMod val="75000"/>
                  </a:schemeClr>
                </a:solidFill>
              </a:rPr>
              <a:t>mum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in </a:t>
            </a:r>
            <a:r>
              <a:rPr lang="cs-CZ" sz="2000" b="1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2">
                    <a:lumMod val="75000"/>
                  </a:schemeClr>
                </a:solidFill>
              </a:rPr>
              <a:t>kitchen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.  (musíš pomoci)</a:t>
            </a:r>
          </a:p>
          <a:p>
            <a:endParaRPr lang="cs-CZ" sz="20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Jack ………………….to London.  (musí jet)</a:t>
            </a:r>
          </a:p>
          <a:p>
            <a:endParaRPr lang="cs-CZ" sz="20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……… </a:t>
            </a:r>
            <a:r>
              <a:rPr lang="cs-CZ" sz="2000" b="1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2">
                    <a:lumMod val="75000"/>
                  </a:schemeClr>
                </a:solidFill>
              </a:rPr>
              <a:t>Taylors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……………….. </a:t>
            </a:r>
            <a:r>
              <a:rPr lang="cs-CZ" sz="2000" b="1" dirty="0" err="1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cs-CZ" sz="2000" b="1" dirty="0" err="1" smtClean="0">
                <a:solidFill>
                  <a:schemeClr val="accent2">
                    <a:lumMod val="75000"/>
                  </a:schemeClr>
                </a:solidFill>
              </a:rPr>
              <a:t>ell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house? (musí prodat?)</a:t>
            </a:r>
          </a:p>
          <a:p>
            <a:endParaRPr lang="cs-CZ" sz="20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I ……………… </a:t>
            </a:r>
            <a:r>
              <a:rPr lang="cs-CZ" sz="2000" b="1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2">
                    <a:lumMod val="75000"/>
                  </a:schemeClr>
                </a:solidFill>
              </a:rPr>
              <a:t>letter</a:t>
            </a:r>
            <a: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  <a:t>.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 (nemusím psát)</a:t>
            </a:r>
          </a:p>
          <a:p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accent2">
                    <a:lumMod val="75000"/>
                  </a:schemeClr>
                </a:solidFill>
              </a:rPr>
              <a:t>Cheryl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……………………….. </a:t>
            </a:r>
            <a: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  <a:t>e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arly. (nemusí vstávat)</a:t>
            </a:r>
          </a:p>
          <a:p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…… </a:t>
            </a:r>
            <a:r>
              <a:rPr lang="cs-CZ" sz="2000" b="1" dirty="0" err="1" smtClean="0">
                <a:solidFill>
                  <a:schemeClr val="accent2">
                    <a:lumMod val="75000"/>
                  </a:schemeClr>
                </a:solidFill>
              </a:rPr>
              <a:t>your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2">
                    <a:lumMod val="75000"/>
                  </a:schemeClr>
                </a:solidFill>
              </a:rPr>
              <a:t>father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…………………….. </a:t>
            </a:r>
            <a:r>
              <a:rPr lang="cs-CZ" sz="2000" b="1" dirty="0" err="1" smtClean="0">
                <a:solidFill>
                  <a:schemeClr val="accent2">
                    <a:lumMod val="75000"/>
                  </a:schemeClr>
                </a:solidFill>
              </a:rPr>
              <a:t>English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2">
                    <a:lumMod val="75000"/>
                  </a:schemeClr>
                </a:solidFill>
              </a:rPr>
              <a:t>at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2">
                    <a:lumMod val="75000"/>
                  </a:schemeClr>
                </a:solidFill>
              </a:rPr>
              <a:t>work</a:t>
            </a:r>
            <a: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  <a:t>?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(musí mluvit?) 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94640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799288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5ECCF3">
                    <a:lumMod val="75000"/>
                  </a:srgbClr>
                </a:solidFill>
              </a:rPr>
              <a:t>Správné řešení:</a:t>
            </a:r>
            <a:endParaRPr lang="cs-CZ" sz="3200" b="1" dirty="0">
              <a:solidFill>
                <a:srgbClr val="5ECCF3">
                  <a:lumMod val="75000"/>
                </a:srgbClr>
              </a:solidFill>
            </a:endParaRPr>
          </a:p>
          <a:p>
            <a:endParaRPr lang="cs-CZ" sz="2800" b="1" dirty="0">
              <a:solidFill>
                <a:srgbClr val="5ECCF3">
                  <a:lumMod val="75000"/>
                </a:srgbClr>
              </a:solidFill>
            </a:endParaRPr>
          </a:p>
          <a:p>
            <a:r>
              <a:rPr lang="cs-CZ" sz="2000" b="1" dirty="0" err="1">
                <a:solidFill>
                  <a:srgbClr val="5ECCF3">
                    <a:lumMod val="75000"/>
                  </a:srgbClr>
                </a:solidFill>
              </a:rPr>
              <a:t>You</a:t>
            </a:r>
            <a:r>
              <a:rPr lang="cs-CZ" sz="2000" b="1" dirty="0">
                <a:solidFill>
                  <a:srgbClr val="5ECCF3">
                    <a:lumMod val="75000"/>
                  </a:srgbClr>
                </a:solidFill>
              </a:rPr>
              <a:t> </a:t>
            </a:r>
            <a:r>
              <a:rPr lang="cs-CZ" sz="2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HAVE TO HELP </a:t>
            </a:r>
            <a:r>
              <a:rPr lang="cs-CZ" sz="2000" b="1" dirty="0" err="1">
                <a:solidFill>
                  <a:srgbClr val="5ECCF3">
                    <a:lumMod val="75000"/>
                  </a:srgbClr>
                </a:solidFill>
              </a:rPr>
              <a:t>your</a:t>
            </a:r>
            <a:r>
              <a:rPr lang="cs-CZ" sz="2000" b="1" dirty="0">
                <a:solidFill>
                  <a:srgbClr val="5ECCF3">
                    <a:lumMod val="75000"/>
                  </a:srgbClr>
                </a:solidFill>
              </a:rPr>
              <a:t> </a:t>
            </a:r>
            <a:r>
              <a:rPr lang="cs-CZ" sz="2000" b="1" dirty="0" err="1">
                <a:solidFill>
                  <a:srgbClr val="5ECCF3">
                    <a:lumMod val="75000"/>
                  </a:srgbClr>
                </a:solidFill>
              </a:rPr>
              <a:t>mum</a:t>
            </a:r>
            <a:r>
              <a:rPr lang="cs-CZ" sz="2000" b="1" dirty="0">
                <a:solidFill>
                  <a:srgbClr val="5ECCF3">
                    <a:lumMod val="75000"/>
                  </a:srgbClr>
                </a:solidFill>
              </a:rPr>
              <a:t> in </a:t>
            </a:r>
            <a:r>
              <a:rPr lang="cs-CZ" sz="2000" b="1" dirty="0" err="1">
                <a:solidFill>
                  <a:srgbClr val="5ECCF3">
                    <a:lumMod val="75000"/>
                  </a:srgbClr>
                </a:solidFill>
              </a:rPr>
              <a:t>the</a:t>
            </a:r>
            <a:r>
              <a:rPr lang="cs-CZ" sz="2000" b="1" dirty="0">
                <a:solidFill>
                  <a:srgbClr val="5ECCF3">
                    <a:lumMod val="75000"/>
                  </a:srgbClr>
                </a:solidFill>
              </a:rPr>
              <a:t> </a:t>
            </a:r>
            <a:r>
              <a:rPr lang="cs-CZ" sz="2000" b="1" dirty="0" err="1">
                <a:solidFill>
                  <a:srgbClr val="5ECCF3">
                    <a:lumMod val="75000"/>
                  </a:srgbClr>
                </a:solidFill>
              </a:rPr>
              <a:t>kitchen</a:t>
            </a:r>
            <a:r>
              <a:rPr lang="cs-CZ" sz="2000" b="1" dirty="0" smtClean="0">
                <a:solidFill>
                  <a:srgbClr val="5ECCF3">
                    <a:lumMod val="75000"/>
                  </a:srgbClr>
                </a:solidFill>
              </a:rPr>
              <a:t>.</a:t>
            </a:r>
          </a:p>
          <a:p>
            <a:endParaRPr lang="cs-CZ" sz="2000" b="1" dirty="0">
              <a:solidFill>
                <a:srgbClr val="5ECCF3">
                  <a:lumMod val="75000"/>
                </a:srgbClr>
              </a:solidFill>
            </a:endParaRPr>
          </a:p>
          <a:p>
            <a:r>
              <a:rPr lang="cs-CZ" sz="2000" b="1" dirty="0">
                <a:solidFill>
                  <a:srgbClr val="5ECCF3">
                    <a:lumMod val="75000"/>
                  </a:srgbClr>
                </a:solidFill>
              </a:rPr>
              <a:t>Jack </a:t>
            </a:r>
            <a:r>
              <a:rPr lang="cs-CZ" sz="2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HAS TO GO </a:t>
            </a:r>
            <a:r>
              <a:rPr lang="cs-CZ" sz="2000" b="1" dirty="0" smtClean="0">
                <a:solidFill>
                  <a:srgbClr val="5ECCF3">
                    <a:lumMod val="75000"/>
                  </a:srgbClr>
                </a:solidFill>
              </a:rPr>
              <a:t>to </a:t>
            </a:r>
            <a:r>
              <a:rPr lang="cs-CZ" sz="2000" b="1" dirty="0">
                <a:solidFill>
                  <a:srgbClr val="5ECCF3">
                    <a:lumMod val="75000"/>
                  </a:srgbClr>
                </a:solidFill>
              </a:rPr>
              <a:t>London.  </a:t>
            </a:r>
            <a:endParaRPr lang="cs-CZ" sz="2000" b="1" dirty="0" smtClean="0">
              <a:solidFill>
                <a:srgbClr val="5ECCF3">
                  <a:lumMod val="75000"/>
                </a:srgbClr>
              </a:solidFill>
            </a:endParaRPr>
          </a:p>
          <a:p>
            <a:endParaRPr lang="cs-CZ" sz="2000" b="1" dirty="0">
              <a:solidFill>
                <a:srgbClr val="5ECCF3">
                  <a:lumMod val="75000"/>
                </a:srgbClr>
              </a:solidFill>
            </a:endParaRPr>
          </a:p>
          <a:p>
            <a:r>
              <a:rPr lang="cs-CZ" sz="2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DO  </a:t>
            </a:r>
            <a:r>
              <a:rPr lang="cs-CZ" sz="2000" b="1" dirty="0" err="1">
                <a:solidFill>
                  <a:srgbClr val="5ECCF3">
                    <a:lumMod val="75000"/>
                  </a:srgbClr>
                </a:solidFill>
              </a:rPr>
              <a:t>the</a:t>
            </a:r>
            <a:r>
              <a:rPr lang="cs-CZ" sz="2000" b="1" dirty="0">
                <a:solidFill>
                  <a:srgbClr val="5ECCF3">
                    <a:lumMod val="75000"/>
                  </a:srgbClr>
                </a:solidFill>
              </a:rPr>
              <a:t> </a:t>
            </a:r>
            <a:r>
              <a:rPr lang="cs-CZ" sz="2000" b="1" dirty="0" err="1">
                <a:solidFill>
                  <a:srgbClr val="5ECCF3">
                    <a:lumMod val="75000"/>
                  </a:srgbClr>
                </a:solidFill>
              </a:rPr>
              <a:t>Taylors</a:t>
            </a:r>
            <a:r>
              <a:rPr lang="cs-CZ" sz="2000" b="1" dirty="0">
                <a:solidFill>
                  <a:srgbClr val="5ECCF3">
                    <a:lumMod val="75000"/>
                  </a:srgbClr>
                </a:solidFill>
              </a:rPr>
              <a:t> </a:t>
            </a:r>
            <a:r>
              <a:rPr lang="cs-CZ" sz="2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HAVE TO SELL </a:t>
            </a:r>
            <a:r>
              <a:rPr lang="cs-CZ" sz="2000" b="1" dirty="0" err="1" smtClean="0">
                <a:solidFill>
                  <a:srgbClr val="5ECCF3">
                    <a:lumMod val="75000"/>
                  </a:srgbClr>
                </a:solidFill>
              </a:rPr>
              <a:t>the</a:t>
            </a:r>
            <a:r>
              <a:rPr lang="cs-CZ" sz="2000" b="1" dirty="0" smtClean="0">
                <a:solidFill>
                  <a:srgbClr val="5ECCF3">
                    <a:lumMod val="75000"/>
                  </a:srgbClr>
                </a:solidFill>
              </a:rPr>
              <a:t> </a:t>
            </a:r>
            <a:r>
              <a:rPr lang="cs-CZ" sz="2000" b="1" dirty="0">
                <a:solidFill>
                  <a:srgbClr val="5ECCF3">
                    <a:lumMod val="75000"/>
                  </a:srgbClr>
                </a:solidFill>
              </a:rPr>
              <a:t>house? </a:t>
            </a:r>
          </a:p>
          <a:p>
            <a:endParaRPr lang="cs-CZ" sz="2000" b="1" dirty="0">
              <a:solidFill>
                <a:srgbClr val="5ECCF3">
                  <a:lumMod val="75000"/>
                </a:srgbClr>
              </a:solidFill>
            </a:endParaRPr>
          </a:p>
          <a:p>
            <a:r>
              <a:rPr lang="cs-CZ" sz="2000" b="1" dirty="0">
                <a:solidFill>
                  <a:srgbClr val="5ECCF3">
                    <a:lumMod val="75000"/>
                  </a:srgbClr>
                </a:solidFill>
              </a:rPr>
              <a:t>I </a:t>
            </a:r>
            <a:r>
              <a:rPr lang="cs-CZ" sz="2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DON´T HAVE TO WRITE  </a:t>
            </a:r>
            <a:r>
              <a:rPr lang="cs-CZ" sz="2000" b="1" dirty="0" err="1">
                <a:solidFill>
                  <a:srgbClr val="5ECCF3">
                    <a:lumMod val="75000"/>
                  </a:srgbClr>
                </a:solidFill>
              </a:rPr>
              <a:t>the</a:t>
            </a:r>
            <a:r>
              <a:rPr lang="cs-CZ" sz="2000" b="1" dirty="0">
                <a:solidFill>
                  <a:srgbClr val="5ECCF3">
                    <a:lumMod val="75000"/>
                  </a:srgbClr>
                </a:solidFill>
              </a:rPr>
              <a:t> </a:t>
            </a:r>
            <a:r>
              <a:rPr lang="cs-CZ" sz="2000" b="1" dirty="0" err="1">
                <a:solidFill>
                  <a:srgbClr val="5ECCF3">
                    <a:lumMod val="75000"/>
                  </a:srgbClr>
                </a:solidFill>
              </a:rPr>
              <a:t>letter</a:t>
            </a:r>
            <a:r>
              <a:rPr lang="cs-CZ" sz="2000" b="1" dirty="0">
                <a:solidFill>
                  <a:srgbClr val="5ECCF3">
                    <a:lumMod val="75000"/>
                  </a:srgbClr>
                </a:solidFill>
              </a:rPr>
              <a:t>.  </a:t>
            </a:r>
            <a:endParaRPr lang="cs-CZ" sz="2000" b="1" dirty="0" smtClean="0">
              <a:solidFill>
                <a:srgbClr val="5ECCF3">
                  <a:lumMod val="75000"/>
                </a:srgbClr>
              </a:solidFill>
            </a:endParaRPr>
          </a:p>
          <a:p>
            <a:endParaRPr lang="cs-CZ" sz="2000" b="1" dirty="0">
              <a:solidFill>
                <a:srgbClr val="5ECCF3">
                  <a:lumMod val="75000"/>
                </a:srgbClr>
              </a:solidFill>
            </a:endParaRPr>
          </a:p>
          <a:p>
            <a:r>
              <a:rPr lang="cs-CZ" sz="2000" b="1" dirty="0" err="1">
                <a:solidFill>
                  <a:srgbClr val="5ECCF3">
                    <a:lumMod val="75000"/>
                  </a:srgbClr>
                </a:solidFill>
              </a:rPr>
              <a:t>Cheryl</a:t>
            </a:r>
            <a:r>
              <a:rPr lang="cs-CZ" sz="2000" b="1" dirty="0">
                <a:solidFill>
                  <a:srgbClr val="5ECCF3">
                    <a:lumMod val="75000"/>
                  </a:srgbClr>
                </a:solidFill>
              </a:rPr>
              <a:t> </a:t>
            </a:r>
            <a:r>
              <a:rPr lang="cs-CZ" sz="2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DOESN´T HAVE TO GET UP </a:t>
            </a:r>
            <a:r>
              <a:rPr lang="cs-CZ" sz="2000" b="1" dirty="0">
                <a:solidFill>
                  <a:srgbClr val="5ECCF3">
                    <a:lumMod val="75000"/>
                  </a:srgbClr>
                </a:solidFill>
              </a:rPr>
              <a:t>early. </a:t>
            </a:r>
            <a:endParaRPr lang="cs-CZ" sz="2000" b="1" dirty="0" smtClean="0">
              <a:solidFill>
                <a:srgbClr val="5ECCF3">
                  <a:lumMod val="75000"/>
                </a:srgbClr>
              </a:solidFill>
            </a:endParaRPr>
          </a:p>
          <a:p>
            <a:endParaRPr lang="cs-CZ" sz="2000" b="1" dirty="0">
              <a:solidFill>
                <a:srgbClr val="5ECCF3">
                  <a:lumMod val="75000"/>
                </a:srgbClr>
              </a:solidFill>
            </a:endParaRPr>
          </a:p>
          <a:p>
            <a:r>
              <a:rPr lang="cs-CZ" sz="2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DOES</a:t>
            </a:r>
            <a:r>
              <a:rPr lang="cs-CZ" sz="2000" b="1" dirty="0" smtClean="0">
                <a:solidFill>
                  <a:srgbClr val="5ECCF3">
                    <a:lumMod val="75000"/>
                  </a:srgbClr>
                </a:solidFill>
              </a:rPr>
              <a:t> </a:t>
            </a:r>
            <a:r>
              <a:rPr lang="cs-CZ" sz="2000" b="1" dirty="0" err="1" smtClean="0">
                <a:solidFill>
                  <a:srgbClr val="5ECCF3">
                    <a:lumMod val="75000"/>
                  </a:srgbClr>
                </a:solidFill>
              </a:rPr>
              <a:t>your</a:t>
            </a:r>
            <a:r>
              <a:rPr lang="cs-CZ" sz="2000" b="1" dirty="0" smtClean="0">
                <a:solidFill>
                  <a:srgbClr val="5ECCF3">
                    <a:lumMod val="75000"/>
                  </a:srgbClr>
                </a:solidFill>
              </a:rPr>
              <a:t> </a:t>
            </a:r>
            <a:r>
              <a:rPr lang="cs-CZ" sz="2000" b="1" dirty="0" err="1" smtClean="0">
                <a:solidFill>
                  <a:srgbClr val="5ECCF3">
                    <a:lumMod val="75000"/>
                  </a:srgbClr>
                </a:solidFill>
              </a:rPr>
              <a:t>father</a:t>
            </a:r>
            <a:r>
              <a:rPr lang="cs-CZ" sz="2000" b="1" dirty="0" smtClean="0">
                <a:solidFill>
                  <a:srgbClr val="5ECCF3">
                    <a:lumMod val="75000"/>
                  </a:srgbClr>
                </a:solidFill>
              </a:rPr>
              <a:t> </a:t>
            </a:r>
            <a:r>
              <a:rPr lang="cs-CZ" sz="2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HAVE TO SPEAK  </a:t>
            </a:r>
            <a:r>
              <a:rPr lang="cs-CZ" sz="2000" b="1" dirty="0" err="1">
                <a:solidFill>
                  <a:srgbClr val="5ECCF3">
                    <a:lumMod val="75000"/>
                  </a:srgbClr>
                </a:solidFill>
              </a:rPr>
              <a:t>English</a:t>
            </a:r>
            <a:r>
              <a:rPr lang="cs-CZ" sz="2000" b="1" dirty="0">
                <a:solidFill>
                  <a:srgbClr val="5ECCF3">
                    <a:lumMod val="75000"/>
                  </a:srgbClr>
                </a:solidFill>
              </a:rPr>
              <a:t> </a:t>
            </a:r>
            <a:r>
              <a:rPr lang="cs-CZ" sz="2000" b="1" dirty="0" err="1">
                <a:solidFill>
                  <a:srgbClr val="5ECCF3">
                    <a:lumMod val="75000"/>
                  </a:srgbClr>
                </a:solidFill>
              </a:rPr>
              <a:t>at</a:t>
            </a:r>
            <a:r>
              <a:rPr lang="cs-CZ" sz="2000" b="1" dirty="0">
                <a:solidFill>
                  <a:srgbClr val="5ECCF3">
                    <a:lumMod val="75000"/>
                  </a:srgbClr>
                </a:solidFill>
              </a:rPr>
              <a:t> </a:t>
            </a:r>
            <a:r>
              <a:rPr lang="cs-CZ" sz="2000" b="1" dirty="0" err="1" smtClean="0">
                <a:solidFill>
                  <a:srgbClr val="5ECCF3">
                    <a:lumMod val="75000"/>
                  </a:srgbClr>
                </a:solidFill>
              </a:rPr>
              <a:t>work</a:t>
            </a:r>
            <a:r>
              <a:rPr lang="cs-CZ" sz="2000" b="1" dirty="0" smtClean="0">
                <a:solidFill>
                  <a:srgbClr val="5ECCF3">
                    <a:lumMod val="75000"/>
                  </a:srgbClr>
                </a:solidFill>
              </a:rPr>
              <a:t>? </a:t>
            </a:r>
            <a:endParaRPr lang="cs-CZ" sz="2000" b="1" dirty="0">
              <a:solidFill>
                <a:srgbClr val="5ECCF3">
                  <a:lumMod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79589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836712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989112"/>
            <a:ext cx="77132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400" dirty="0">
                <a:solidFill>
                  <a:srgbClr val="6076B4">
                    <a:lumMod val="75000"/>
                  </a:srgb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Zdroje: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2400" dirty="0">
              <a:solidFill>
                <a:srgbClr val="6076B4">
                  <a:lumMod val="75000"/>
                </a:srgb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solidFill>
                  <a:srgbClr val="6076B4">
                    <a:lumMod val="75000"/>
                  </a:srgb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www.office.</a:t>
            </a:r>
            <a:r>
              <a:rPr lang="cs-CZ" sz="2400" dirty="0" err="1" smtClean="0">
                <a:solidFill>
                  <a:srgbClr val="6076B4">
                    <a:lumMod val="75000"/>
                  </a:srgb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microsoft.com</a:t>
            </a:r>
            <a:endParaRPr lang="cs-CZ" sz="2400" dirty="0" smtClean="0">
              <a:solidFill>
                <a:srgbClr val="6076B4">
                  <a:lumMod val="75000"/>
                </a:srgb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solidFill>
                  <a:srgbClr val="6076B4">
                    <a:lumMod val="75000"/>
                  </a:srgb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Archiv autora</a:t>
            </a:r>
            <a:endParaRPr lang="cs-CZ" sz="2400" dirty="0">
              <a:solidFill>
                <a:srgbClr val="6076B4">
                  <a:lumMod val="75000"/>
                </a:srgb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9935862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60</TotalTime>
  <Words>225</Words>
  <Application>Microsoft Office PowerPoint</Application>
  <PresentationFormat>Předvádění na obrazovce (4:3)</PresentationFormat>
  <Paragraphs>96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Ferda</cp:lastModifiedBy>
  <cp:revision>7</cp:revision>
  <dcterms:created xsi:type="dcterms:W3CDTF">2011-09-27T00:08:46Z</dcterms:created>
  <dcterms:modified xsi:type="dcterms:W3CDTF">2012-03-13T14:52:41Z</dcterms:modified>
</cp:coreProperties>
</file>