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7" r:id="rId2"/>
    <p:sldId id="258" r:id="rId3"/>
    <p:sldId id="259" r:id="rId4"/>
    <p:sldId id="266" r:id="rId5"/>
    <p:sldId id="272" r:id="rId6"/>
    <p:sldId id="267" r:id="rId7"/>
    <p:sldId id="271" r:id="rId8"/>
    <p:sldId id="273" r:id="rId9"/>
    <p:sldId id="269" r:id="rId10"/>
    <p:sldId id="270" r:id="rId11"/>
    <p:sldId id="264" r:id="rId12"/>
    <p:sldId id="265" r:id="rId13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CCFF"/>
    <a:srgbClr val="FFCCFF"/>
    <a:srgbClr val="66FF66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1" autoAdjust="0"/>
    <p:restoredTop sz="94660"/>
  </p:normalViewPr>
  <p:slideViewPr>
    <p:cSldViewPr>
      <p:cViewPr>
        <p:scale>
          <a:sx n="77" d="100"/>
          <a:sy n="77" d="100"/>
        </p:scale>
        <p:origin x="-918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1782" y="-102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NÁZEV:VY_32_INOVACE_3.2.10.3. L 17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NÁZEV:VY_32_INOVACE_3.2.10.3. L 17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51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07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2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91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13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71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41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87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92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65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53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8730471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0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Ludmila Hlavsová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639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Počítáme do 19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pPr marL="0" indent="0">
              <a:buNone/>
            </a:pPr>
            <a:r>
              <a:rPr lang="cs-CZ" sz="2000" dirty="0" smtClean="0"/>
              <a:t>Žáci  - učí se pracovat na interaktivní tabuli </a:t>
            </a:r>
          </a:p>
          <a:p>
            <a:pPr marL="0" indent="0">
              <a:buNone/>
            </a:pPr>
            <a:r>
              <a:rPr lang="cs-CZ" sz="2000" dirty="0" smtClean="0"/>
              <a:t>         - sčítají a odčítají v oboru do devatenácti bez přechodu přes desítku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</a:t>
            </a:r>
            <a:r>
              <a:rPr lang="cs-CZ" sz="2000" dirty="0" smtClean="0"/>
              <a:t>- trénují </a:t>
            </a:r>
            <a:r>
              <a:rPr lang="cs-CZ" sz="2000" dirty="0" smtClean="0"/>
              <a:t>pozornost a koordinaci činností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čtou a zapisují čísla od 0 do 19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porovnávají čísla do 19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70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12776"/>
            <a:ext cx="2530376" cy="3733875"/>
          </a:xfrm>
        </p:spPr>
      </p:pic>
      <p:sp>
        <p:nvSpPr>
          <p:cNvPr id="7" name="Oválný popisek 6"/>
          <p:cNvSpPr/>
          <p:nvPr/>
        </p:nvSpPr>
        <p:spPr>
          <a:xfrm>
            <a:off x="2614172" y="260648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Milé  děti, dnes budeme počítat do 19.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851920" y="2780927"/>
            <a:ext cx="2784737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0" dirty="0" smtClean="0">
                <a:solidFill>
                  <a:srgbClr val="002060"/>
                </a:solidFill>
              </a:rPr>
              <a:t>19</a:t>
            </a:r>
            <a:endParaRPr lang="cs-CZ" sz="2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56"/>
            <a:ext cx="9684568" cy="60486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Doplň vynechaná čísla.</a:t>
            </a:r>
            <a:endParaRPr lang="cs-CZ" sz="2000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988281"/>
              </p:ext>
            </p:extLst>
          </p:nvPr>
        </p:nvGraphicFramePr>
        <p:xfrm>
          <a:off x="1547664" y="184482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4664"/>
                <a:gridCol w="614536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38499"/>
              </p:ext>
            </p:extLst>
          </p:nvPr>
        </p:nvGraphicFramePr>
        <p:xfrm>
          <a:off x="7668344" y="1844824"/>
          <a:ext cx="52772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720"/>
              </a:tblGrid>
              <a:tr h="349985">
                <a:tc>
                  <a:txBody>
                    <a:bodyPr/>
                    <a:lstStyle/>
                    <a:p>
                      <a:r>
                        <a:rPr lang="cs-CZ" dirty="0" smtClean="0"/>
                        <a:t> 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471759"/>
              </p:ext>
            </p:extLst>
          </p:nvPr>
        </p:nvGraphicFramePr>
        <p:xfrm>
          <a:off x="1547664" y="2852936"/>
          <a:ext cx="6624738" cy="37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082"/>
                <a:gridCol w="736082"/>
                <a:gridCol w="736082"/>
                <a:gridCol w="736082"/>
                <a:gridCol w="736082"/>
                <a:gridCol w="736082"/>
                <a:gridCol w="736082"/>
                <a:gridCol w="736082"/>
                <a:gridCol w="736082"/>
              </a:tblGrid>
              <a:tr h="375816">
                <a:tc>
                  <a:txBody>
                    <a:bodyPr/>
                    <a:lstStyle/>
                    <a:p>
                      <a:r>
                        <a:rPr lang="cs-CZ" dirty="0" smtClean="0"/>
                        <a:t>   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609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Doplň křížky podle počtu.</a:t>
            </a: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788995"/>
              </p:ext>
            </p:extLst>
          </p:nvPr>
        </p:nvGraphicFramePr>
        <p:xfrm>
          <a:off x="1043608" y="2276872"/>
          <a:ext cx="6552728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604867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12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2000" baseline="0" dirty="0" smtClean="0">
                          <a:solidFill>
                            <a:schemeClr val="tx1"/>
                          </a:solidFill>
                        </a:rPr>
                        <a:t> + + + + + + + + +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  <a:tr h="3492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13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FF00"/>
                          </a:solidFill>
                        </a:rPr>
                        <a:t>+ + + + + + + + + +</a:t>
                      </a:r>
                      <a:endParaRPr lang="cs-CZ" sz="20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14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00B050"/>
                          </a:solidFill>
                        </a:rPr>
                        <a:t>+ + + + + + + + + +</a:t>
                      </a:r>
                      <a:endParaRPr lang="cs-CZ" sz="20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15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+ + + + + + + + + + </a:t>
                      </a:r>
                      <a:endParaRPr lang="cs-CZ" sz="2000" dirty="0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  <a:tr h="149735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16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+ + + + + + + + + +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352246"/>
              </p:ext>
            </p:extLst>
          </p:nvPr>
        </p:nvGraphicFramePr>
        <p:xfrm>
          <a:off x="1043608" y="4221088"/>
          <a:ext cx="6552728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604867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+ + + + + + + + + +</a:t>
                      </a:r>
                      <a:endParaRPr lang="cs-CZ" sz="2000" dirty="0"/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983688"/>
              </p:ext>
            </p:extLst>
          </p:nvPr>
        </p:nvGraphicFramePr>
        <p:xfrm>
          <a:off x="1043608" y="4581128"/>
          <a:ext cx="6552728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604867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18</a:t>
                      </a:r>
                      <a:endParaRPr lang="cs-CZ" sz="2000" dirty="0"/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smtClean="0">
                          <a:solidFill>
                            <a:srgbClr val="00B0F0"/>
                          </a:solidFill>
                        </a:rPr>
                        <a:t>+</a:t>
                      </a:r>
                      <a:r>
                        <a:rPr lang="cs-CZ" sz="2000" baseline="0" smtClean="0">
                          <a:solidFill>
                            <a:srgbClr val="00B0F0"/>
                          </a:solidFill>
                        </a:rPr>
                        <a:t> + + + + + + + + + </a:t>
                      </a:r>
                      <a:endParaRPr lang="cs-CZ" sz="2000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142394"/>
              </p:ext>
            </p:extLst>
          </p:nvPr>
        </p:nvGraphicFramePr>
        <p:xfrm>
          <a:off x="1043608" y="4941169"/>
          <a:ext cx="6552728" cy="468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6048672"/>
              </a:tblGrid>
              <a:tr h="468248">
                <a:tc>
                  <a:txBody>
                    <a:bodyPr/>
                    <a:lstStyle/>
                    <a:p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92D050"/>
                          </a:solidFill>
                        </a:rPr>
                        <a:t>+</a:t>
                      </a:r>
                      <a:r>
                        <a:rPr lang="cs-CZ" sz="2000" baseline="0" dirty="0" smtClean="0">
                          <a:solidFill>
                            <a:srgbClr val="92D050"/>
                          </a:solidFill>
                        </a:rPr>
                        <a:t> + + + + + + + + +</a:t>
                      </a:r>
                      <a:endParaRPr lang="cs-CZ" sz="2000" dirty="0">
                        <a:solidFill>
                          <a:srgbClr val="92D050"/>
                        </a:solidFill>
                      </a:endParaRPr>
                    </a:p>
                  </a:txBody>
                  <a:tcPr>
                    <a:solidFill>
                      <a:srgbClr val="FF33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476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Vypočítej.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           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                                                </a:t>
            </a:r>
            <a:r>
              <a:rPr lang="cs-CZ" sz="2000" dirty="0" smtClean="0">
                <a:solidFill>
                  <a:srgbClr val="FF0000"/>
                </a:solidFill>
              </a:rPr>
              <a:t>                    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        </a:t>
            </a:r>
            <a:endParaRPr lang="cs-CZ" sz="2000" dirty="0">
              <a:solidFill>
                <a:srgbClr val="FF0000"/>
              </a:solidFill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647114"/>
              </p:ext>
            </p:extLst>
          </p:nvPr>
        </p:nvGraphicFramePr>
        <p:xfrm>
          <a:off x="1524000" y="1381865"/>
          <a:ext cx="6096000" cy="3719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11 + 7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18 – 6 =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16 + 3 =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19 – 5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13 + 4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18 – 2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13 + 6</a:t>
                      </a:r>
                      <a:r>
                        <a:rPr lang="cs-CZ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13 – 1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7 + 11</a:t>
                      </a:r>
                      <a:r>
                        <a:rPr lang="cs-CZ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19 – 3</a:t>
                      </a:r>
                      <a:r>
                        <a:rPr lang="cs-CZ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12 + 7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16 – 4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8 + 10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17 – 5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8735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6 + 13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19 – 1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16 + 2</a:t>
                      </a:r>
                      <a:r>
                        <a:rPr lang="cs-CZ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17 – 4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5062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14 + 3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16 – 5 =</a:t>
                      </a:r>
                      <a:endParaRPr lang="cs-CZ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132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02529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Doplň.</a:t>
            </a:r>
            <a:endParaRPr lang="cs-CZ" sz="2000" dirty="0"/>
          </a:p>
        </p:txBody>
      </p:sp>
      <p:sp>
        <p:nvSpPr>
          <p:cNvPr id="19" name="Rovnoramenný trojúhelník 18"/>
          <p:cNvSpPr/>
          <p:nvPr/>
        </p:nvSpPr>
        <p:spPr>
          <a:xfrm>
            <a:off x="7452320" y="1349516"/>
            <a:ext cx="106070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19</a:t>
            </a:r>
            <a:endParaRPr lang="cs-CZ" sz="2400" dirty="0"/>
          </a:p>
        </p:txBody>
      </p:sp>
      <p:sp>
        <p:nvSpPr>
          <p:cNvPr id="20" name="Rovnoramenný trojúhelník 19"/>
          <p:cNvSpPr/>
          <p:nvPr/>
        </p:nvSpPr>
        <p:spPr>
          <a:xfrm>
            <a:off x="5004048" y="1349516"/>
            <a:ext cx="106070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18</a:t>
            </a:r>
            <a:endParaRPr lang="cs-CZ" sz="2400" dirty="0"/>
          </a:p>
        </p:txBody>
      </p:sp>
      <p:sp>
        <p:nvSpPr>
          <p:cNvPr id="21" name="Rovnoramenný trojúhelník 20"/>
          <p:cNvSpPr/>
          <p:nvPr/>
        </p:nvSpPr>
        <p:spPr>
          <a:xfrm>
            <a:off x="2564693" y="1288829"/>
            <a:ext cx="106070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/>
              <a:t>16</a:t>
            </a:r>
            <a:endParaRPr lang="cs-CZ" sz="2400" dirty="0"/>
          </a:p>
        </p:txBody>
      </p:sp>
      <p:sp>
        <p:nvSpPr>
          <p:cNvPr id="22" name="Rovnoramenný trojúhelník 21"/>
          <p:cNvSpPr/>
          <p:nvPr/>
        </p:nvSpPr>
        <p:spPr>
          <a:xfrm>
            <a:off x="611560" y="1340768"/>
            <a:ext cx="106070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15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611560" y="2255168"/>
            <a:ext cx="1060704" cy="19659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10+</a:t>
            </a:r>
          </a:p>
          <a:p>
            <a:pPr algn="ctr"/>
            <a:r>
              <a:rPr lang="cs-CZ" dirty="0" smtClean="0"/>
              <a:t>11+</a:t>
            </a:r>
          </a:p>
          <a:p>
            <a:pPr algn="ctr"/>
            <a:r>
              <a:rPr lang="cs-CZ" dirty="0" smtClean="0"/>
              <a:t>13+</a:t>
            </a:r>
          </a:p>
          <a:p>
            <a:pPr algn="ctr"/>
            <a:r>
              <a:rPr lang="cs-CZ" dirty="0" smtClean="0"/>
              <a:t>12+</a:t>
            </a:r>
          </a:p>
          <a:p>
            <a:pPr algn="ctr"/>
            <a:r>
              <a:rPr lang="cs-CZ" dirty="0" smtClean="0"/>
              <a:t>14+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2564693" y="2203229"/>
            <a:ext cx="1060704" cy="199210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12+</a:t>
            </a:r>
          </a:p>
          <a:p>
            <a:pPr algn="ctr"/>
            <a:r>
              <a:rPr lang="cs-CZ" dirty="0" smtClean="0"/>
              <a:t>11+</a:t>
            </a:r>
          </a:p>
          <a:p>
            <a:pPr algn="ctr"/>
            <a:r>
              <a:rPr lang="cs-CZ" dirty="0" smtClean="0"/>
              <a:t>13+</a:t>
            </a:r>
          </a:p>
          <a:p>
            <a:pPr algn="ctr"/>
            <a:r>
              <a:rPr lang="cs-CZ" dirty="0" smtClean="0"/>
              <a:t>14+</a:t>
            </a:r>
          </a:p>
          <a:p>
            <a:pPr algn="ctr"/>
            <a:r>
              <a:rPr lang="cs-CZ" dirty="0" smtClean="0"/>
              <a:t>10+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5004048" y="2255168"/>
            <a:ext cx="1060704" cy="196592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15+</a:t>
            </a:r>
          </a:p>
          <a:p>
            <a:pPr algn="ctr"/>
            <a:r>
              <a:rPr lang="cs-CZ" dirty="0" smtClean="0"/>
              <a:t>11+</a:t>
            </a:r>
          </a:p>
          <a:p>
            <a:pPr algn="ctr"/>
            <a:r>
              <a:rPr lang="cs-CZ" dirty="0" smtClean="0"/>
              <a:t>16+</a:t>
            </a:r>
          </a:p>
          <a:p>
            <a:pPr algn="ctr"/>
            <a:r>
              <a:rPr lang="cs-CZ" dirty="0" smtClean="0"/>
              <a:t>17+</a:t>
            </a:r>
          </a:p>
          <a:p>
            <a:pPr algn="ctr"/>
            <a:r>
              <a:rPr lang="cs-CZ" dirty="0" smtClean="0"/>
              <a:t>12+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7452320" y="2263916"/>
            <a:ext cx="1060704" cy="1957171"/>
          </a:xfrm>
          <a:prstGeom prst="rect">
            <a:avLst/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16+</a:t>
            </a:r>
          </a:p>
          <a:p>
            <a:pPr algn="ctr"/>
            <a:r>
              <a:rPr lang="cs-CZ" dirty="0" smtClean="0"/>
              <a:t>12+</a:t>
            </a:r>
          </a:p>
          <a:p>
            <a:pPr algn="ctr"/>
            <a:r>
              <a:rPr lang="cs-CZ" dirty="0" smtClean="0"/>
              <a:t>17+</a:t>
            </a:r>
          </a:p>
          <a:p>
            <a:pPr algn="ctr"/>
            <a:r>
              <a:rPr lang="cs-CZ" dirty="0" smtClean="0"/>
              <a:t>13+</a:t>
            </a:r>
          </a:p>
          <a:p>
            <a:pPr algn="ctr"/>
            <a:r>
              <a:rPr lang="cs-CZ" dirty="0" smtClean="0"/>
              <a:t>18+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94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15616" y="1844824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11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2030016" y="1844824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572816" y="909378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18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5990456" y="1916832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12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6904856" y="1916832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447656" y="1002432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16</a:t>
            </a:r>
            <a:endParaRPr lang="cs-CZ" sz="3200" dirty="0"/>
          </a:p>
        </p:txBody>
      </p:sp>
      <p:sp>
        <p:nvSpPr>
          <p:cNvPr id="14" name="Obdélník 13"/>
          <p:cNvSpPr/>
          <p:nvPr/>
        </p:nvSpPr>
        <p:spPr>
          <a:xfrm>
            <a:off x="3401616" y="4748821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4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315059" y="4748821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6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229459" y="4748821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3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703001" y="3834421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637730" y="3834421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139952" y="2924944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417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3453" y="120080"/>
            <a:ext cx="8229600" cy="640871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Spočítej a napiš kolik je zde </a:t>
            </a:r>
            <a:r>
              <a:rPr lang="cs-CZ" sz="2000" smtClean="0"/>
              <a:t>Smajlíků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5" name="Obdélník 14"/>
          <p:cNvSpPr/>
          <p:nvPr/>
        </p:nvSpPr>
        <p:spPr>
          <a:xfrm>
            <a:off x="6848912" y="5085184"/>
            <a:ext cx="1440737" cy="1155576"/>
          </a:xfrm>
          <a:prstGeom prst="rect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  <p:sp>
        <p:nvSpPr>
          <p:cNvPr id="2" name="Veselý obličej 1"/>
          <p:cNvSpPr/>
          <p:nvPr/>
        </p:nvSpPr>
        <p:spPr>
          <a:xfrm>
            <a:off x="4313385" y="792547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eselý obličej 3"/>
          <p:cNvSpPr/>
          <p:nvPr/>
        </p:nvSpPr>
        <p:spPr>
          <a:xfrm>
            <a:off x="2966120" y="77138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11560" y="792547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5721059" y="836712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2051720" y="1929846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1813992" y="775207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3251581" y="1929846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800720" y="1959482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755576" y="2039144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899592" y="3263280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2055606" y="3252019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5934512" y="328875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2055606" y="4328632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3389199" y="3278367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4644008" y="1959482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4770585" y="4520859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899592" y="4337322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eselý obličej 32"/>
          <p:cNvSpPr/>
          <p:nvPr/>
        </p:nvSpPr>
        <p:spPr>
          <a:xfrm>
            <a:off x="3423320" y="448877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eselý obličej 34"/>
          <p:cNvSpPr/>
          <p:nvPr/>
        </p:nvSpPr>
        <p:spPr>
          <a:xfrm>
            <a:off x="4644008" y="3294929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048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3832" y="188640"/>
            <a:ext cx="8136904" cy="58941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Doplň znaménka </a:t>
            </a:r>
            <a:r>
              <a:rPr lang="en-US" sz="2000" dirty="0" smtClean="0"/>
              <a:t>&lt;,&gt;,</a:t>
            </a:r>
            <a:r>
              <a:rPr lang="cs-CZ" sz="2000" dirty="0"/>
              <a:t>=</a:t>
            </a:r>
          </a:p>
        </p:txBody>
      </p:sp>
      <p:sp>
        <p:nvSpPr>
          <p:cNvPr id="6" name="Výbuch 1 5"/>
          <p:cNvSpPr/>
          <p:nvPr/>
        </p:nvSpPr>
        <p:spPr>
          <a:xfrm>
            <a:off x="899592" y="764704"/>
            <a:ext cx="3024336" cy="1105272"/>
          </a:xfrm>
          <a:prstGeom prst="irregularSeal1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18        19</a:t>
            </a:r>
            <a:endParaRPr lang="cs-CZ" dirty="0"/>
          </a:p>
        </p:txBody>
      </p:sp>
      <p:sp>
        <p:nvSpPr>
          <p:cNvPr id="7" name="Výbuch 1 6"/>
          <p:cNvSpPr/>
          <p:nvPr/>
        </p:nvSpPr>
        <p:spPr>
          <a:xfrm>
            <a:off x="5287376" y="1370872"/>
            <a:ext cx="3173056" cy="1122023"/>
          </a:xfrm>
          <a:prstGeom prst="irregularSeal1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15        14</a:t>
            </a:r>
            <a:endParaRPr lang="cs-CZ" dirty="0"/>
          </a:p>
        </p:txBody>
      </p:sp>
      <p:sp>
        <p:nvSpPr>
          <p:cNvPr id="8" name="Výbuch 1 7"/>
          <p:cNvSpPr/>
          <p:nvPr/>
        </p:nvSpPr>
        <p:spPr>
          <a:xfrm>
            <a:off x="2148880" y="2924944"/>
            <a:ext cx="3218656" cy="914400"/>
          </a:xfrm>
          <a:prstGeom prst="irregularSeal1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19       10</a:t>
            </a:r>
            <a:endParaRPr lang="cs-CZ" dirty="0"/>
          </a:p>
        </p:txBody>
      </p:sp>
      <p:sp>
        <p:nvSpPr>
          <p:cNvPr id="9" name="Výbuch 1 8"/>
          <p:cNvSpPr/>
          <p:nvPr/>
        </p:nvSpPr>
        <p:spPr>
          <a:xfrm>
            <a:off x="4572000" y="4725144"/>
            <a:ext cx="3722712" cy="1512168"/>
          </a:xfrm>
          <a:prstGeom prst="irregularSeal1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17          15</a:t>
            </a:r>
            <a:endParaRPr lang="cs-CZ" dirty="0"/>
          </a:p>
        </p:txBody>
      </p:sp>
      <p:sp>
        <p:nvSpPr>
          <p:cNvPr id="11" name="Výbuch 1 10"/>
          <p:cNvSpPr/>
          <p:nvPr/>
        </p:nvSpPr>
        <p:spPr>
          <a:xfrm>
            <a:off x="0" y="5182344"/>
            <a:ext cx="3254152" cy="1126976"/>
          </a:xfrm>
          <a:prstGeom prst="irregularSeal1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13      13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099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3394472" cy="4525963"/>
          </a:xfrm>
        </p:spPr>
      </p:pic>
      <p:sp>
        <p:nvSpPr>
          <p:cNvPr id="5" name="Oválný popisek 4"/>
          <p:cNvSpPr/>
          <p:nvPr/>
        </p:nvSpPr>
        <p:spPr>
          <a:xfrm>
            <a:off x="2915816" y="692696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Za dnešní práci si zasloužíte všichni </a:t>
            </a:r>
          </a:p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pic>
        <p:nvPicPr>
          <p:cNvPr id="15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0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/>
              <a:t>Obrázky jsou </a:t>
            </a:r>
            <a:r>
              <a:rPr lang="cs-CZ" dirty="0" smtClean="0"/>
              <a:t>použity z vlastních zdrojů.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97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628</TotalTime>
  <Words>370</Words>
  <Application>Microsoft Office PowerPoint</Application>
  <PresentationFormat>Předvádění na obrazovce (4:3)</PresentationFormat>
  <Paragraphs>119</Paragraphs>
  <Slides>12</Slides>
  <Notes>1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Hlavsová</dc:creator>
  <cp:lastModifiedBy>User</cp:lastModifiedBy>
  <cp:revision>70</cp:revision>
  <cp:lastPrinted>2011-11-07T13:07:31Z</cp:lastPrinted>
  <dcterms:created xsi:type="dcterms:W3CDTF">2011-11-02T10:29:00Z</dcterms:created>
  <dcterms:modified xsi:type="dcterms:W3CDTF">2012-06-24T13:11:47Z</dcterms:modified>
</cp:coreProperties>
</file>