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9"/>
  </p:notesMasterIdLst>
  <p:sldIdLst>
    <p:sldId id="274" r:id="rId2"/>
    <p:sldId id="275" r:id="rId3"/>
    <p:sldId id="256" r:id="rId4"/>
    <p:sldId id="272" r:id="rId5"/>
    <p:sldId id="258" r:id="rId6"/>
    <p:sldId id="259" r:id="rId7"/>
    <p:sldId id="260" r:id="rId8"/>
    <p:sldId id="257" r:id="rId9"/>
    <p:sldId id="261" r:id="rId10"/>
    <p:sldId id="262" r:id="rId11"/>
    <p:sldId id="263" r:id="rId12"/>
    <p:sldId id="264" r:id="rId13"/>
    <p:sldId id="267" r:id="rId14"/>
    <p:sldId id="265" r:id="rId15"/>
    <p:sldId id="271" r:id="rId16"/>
    <p:sldId id="273" r:id="rId17"/>
    <p:sldId id="26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NÁZEV:VY_32_INOVACE_3.2.7.2.R19_Základy investování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669E97-1E28-4E05-8140-4240CC4319C5}" type="presOf" srcId="{D1B46980-6531-4606-95E6-44980827E919}" destId="{2BE915AB-18AA-4053-B92C-3BFC9ED204BB}" srcOrd="1" destOrd="0" presId="urn:microsoft.com/office/officeart/2005/8/layout/target3"/>
    <dgm:cxn modelId="{365DEFB0-39A2-46FD-9F3F-E15AEA0F8C3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109608-F874-46D6-8023-52D171EAE3CD}" type="presOf" srcId="{D1B46980-6531-4606-95E6-44980827E919}" destId="{6140AFEC-043D-4C43-A2F9-D0F5331DF3A3}" srcOrd="0" destOrd="0" presId="urn:microsoft.com/office/officeart/2005/8/layout/target3"/>
    <dgm:cxn modelId="{CCE1DFB9-3A58-4388-B137-80979DA30C2A}" type="presOf" srcId="{D8197B8C-B260-4A16-BDF4-0947B075E274}" destId="{5A5FFA88-C948-4069-8E93-59FA12366E83}" srcOrd="1" destOrd="0" presId="urn:microsoft.com/office/officeart/2005/8/layout/target3"/>
    <dgm:cxn modelId="{0E86884F-AC2F-4ED2-A2E7-BACB9C3FCCF3}" type="presOf" srcId="{B651F6E3-6281-48DB-9319-2AEAFDAE7572}" destId="{6BB5E863-4638-4E1D-BFDE-399D028AC4ED}" srcOrd="1" destOrd="0" presId="urn:microsoft.com/office/officeart/2005/8/layout/target3"/>
    <dgm:cxn modelId="{D137B2F1-29FD-456C-8EF4-E6821E1FFF77}" type="presOf" srcId="{4C35D32F-0EAB-4CD7-82EE-45574DC2A586}" destId="{8BEBB6EC-1DAA-4CAC-8A25-BC0FCBD5DBD5}" srcOrd="0" destOrd="0" presId="urn:microsoft.com/office/officeart/2005/8/layout/target3"/>
    <dgm:cxn modelId="{DED08EEF-BF08-4CC1-AE9C-9E994EC7514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6D1F1F-52CF-4A4F-8DD8-B96FF2AB6F8B}" type="presOf" srcId="{B651F6E3-6281-48DB-9319-2AEAFDAE7572}" destId="{619D679B-A015-4ECF-8348-D1034C574F40}" srcOrd="0" destOrd="0" presId="urn:microsoft.com/office/officeart/2005/8/layout/target3"/>
    <dgm:cxn modelId="{09225435-94FD-479F-80BB-533FB5357196}" type="presOf" srcId="{D8197B8C-B260-4A16-BDF4-0947B075E274}" destId="{25B08C86-7E15-44DC-BE7F-FFB55DD49D12}" srcOrd="0" destOrd="0" presId="urn:microsoft.com/office/officeart/2005/8/layout/target3"/>
    <dgm:cxn modelId="{3C5AD7A9-72E5-4050-878B-13012EE0845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869878-7B32-40B9-BB78-FF87AAED5888}" type="presOf" srcId="{D1D4F407-5343-4D3F-B5B9-D407B03CAEB4}" destId="{AED2198E-93D5-4001-81B4-73124B309672}" srcOrd="1" destOrd="0" presId="urn:microsoft.com/office/officeart/2005/8/layout/target3"/>
    <dgm:cxn modelId="{2C3CFBC1-ADBF-466F-82D7-0F22BEC2099F}" type="presParOf" srcId="{333A1088-737F-45CB-B68E-254E46348037}" destId="{F5ABB229-8D3B-4694-996A-96F23CF14429}" srcOrd="0" destOrd="0" presId="urn:microsoft.com/office/officeart/2005/8/layout/target3"/>
    <dgm:cxn modelId="{47DF8683-1CD1-4C9E-A385-A67668815DD7}" type="presParOf" srcId="{333A1088-737F-45CB-B68E-254E46348037}" destId="{F41139FD-01EE-4571-8B17-4FB00FC51163}" srcOrd="1" destOrd="0" presId="urn:microsoft.com/office/officeart/2005/8/layout/target3"/>
    <dgm:cxn modelId="{02082369-BD23-4E9E-8BC0-6E2369C5AFB1}" type="presParOf" srcId="{333A1088-737F-45CB-B68E-254E46348037}" destId="{D005CE8C-CC26-4C3E-AC11-E15060ECD759}" srcOrd="2" destOrd="0" presId="urn:microsoft.com/office/officeart/2005/8/layout/target3"/>
    <dgm:cxn modelId="{882607F5-E2BA-42E2-A8ED-F4400CA0CF31}" type="presParOf" srcId="{333A1088-737F-45CB-B68E-254E46348037}" destId="{2C702D82-9B77-49B7-9568-BB8EB47C3372}" srcOrd="3" destOrd="0" presId="urn:microsoft.com/office/officeart/2005/8/layout/target3"/>
    <dgm:cxn modelId="{5E567412-CE4B-412D-97DE-5961BE50D379}" type="presParOf" srcId="{333A1088-737F-45CB-B68E-254E46348037}" destId="{A52A0455-90FF-4808-ABD0-F02540D31D5A}" srcOrd="4" destOrd="0" presId="urn:microsoft.com/office/officeart/2005/8/layout/target3"/>
    <dgm:cxn modelId="{909C2545-82F5-4F8E-A0D1-E4EC97F303DA}" type="presParOf" srcId="{333A1088-737F-45CB-B68E-254E46348037}" destId="{6140AFEC-043D-4C43-A2F9-D0F5331DF3A3}" srcOrd="5" destOrd="0" presId="urn:microsoft.com/office/officeart/2005/8/layout/target3"/>
    <dgm:cxn modelId="{CEB1DFA3-E65F-47CD-92F1-9D747C8BF4F3}" type="presParOf" srcId="{333A1088-737F-45CB-B68E-254E46348037}" destId="{9358AC05-5D7D-4327-9F80-1AD486AEA664}" srcOrd="6" destOrd="0" presId="urn:microsoft.com/office/officeart/2005/8/layout/target3"/>
    <dgm:cxn modelId="{6E573DC1-7AFA-4F95-8745-BAFE340A923F}" type="presParOf" srcId="{333A1088-737F-45CB-B68E-254E46348037}" destId="{313FC574-E1CD-4FB4-B054-0B805CE0447D}" srcOrd="7" destOrd="0" presId="urn:microsoft.com/office/officeart/2005/8/layout/target3"/>
    <dgm:cxn modelId="{FD9CBF93-F6F7-40AC-A841-0C3166F561B6}" type="presParOf" srcId="{333A1088-737F-45CB-B68E-254E46348037}" destId="{619D679B-A015-4ECF-8348-D1034C574F40}" srcOrd="8" destOrd="0" presId="urn:microsoft.com/office/officeart/2005/8/layout/target3"/>
    <dgm:cxn modelId="{3DE68E87-6F03-4380-BEFF-ADC0F965DA1B}" type="presParOf" srcId="{333A1088-737F-45CB-B68E-254E46348037}" destId="{322283A8-4A27-4CDA-BAE3-F381106A9174}" srcOrd="9" destOrd="0" presId="urn:microsoft.com/office/officeart/2005/8/layout/target3"/>
    <dgm:cxn modelId="{A00CEAA0-FAD6-4960-8818-1A631118CBBF}" type="presParOf" srcId="{333A1088-737F-45CB-B68E-254E46348037}" destId="{FFC9F71D-1B4F-4AD9-A4A6-86ADEFC8AF5C}" srcOrd="10" destOrd="0" presId="urn:microsoft.com/office/officeart/2005/8/layout/target3"/>
    <dgm:cxn modelId="{C576A641-6C48-4419-8388-A5C9DAF7CAB7}" type="presParOf" srcId="{333A1088-737F-45CB-B68E-254E46348037}" destId="{25B08C86-7E15-44DC-BE7F-FFB55DD49D12}" srcOrd="11" destOrd="0" presId="urn:microsoft.com/office/officeart/2005/8/layout/target3"/>
    <dgm:cxn modelId="{702BFF1E-B8F4-4B52-8B53-D7F016622430}" type="presParOf" srcId="{333A1088-737F-45CB-B68E-254E46348037}" destId="{76644BE8-9D7C-4C09-B250-3D10AF48CBB7}" srcOrd="12" destOrd="0" presId="urn:microsoft.com/office/officeart/2005/8/layout/target3"/>
    <dgm:cxn modelId="{24F70341-2A14-46EE-9C6E-AF5B0200B16D}" type="presParOf" srcId="{333A1088-737F-45CB-B68E-254E46348037}" destId="{EE85B701-7295-41C0-BA7A-34D3756A2AE6}" srcOrd="13" destOrd="0" presId="urn:microsoft.com/office/officeart/2005/8/layout/target3"/>
    <dgm:cxn modelId="{F1377529-A7C9-4562-A546-BEDCFE9F3178}" type="presParOf" srcId="{333A1088-737F-45CB-B68E-254E46348037}" destId="{8BEBB6EC-1DAA-4CAC-8A25-BC0FCBD5DBD5}" srcOrd="14" destOrd="0" presId="urn:microsoft.com/office/officeart/2005/8/layout/target3"/>
    <dgm:cxn modelId="{4CD4FD6A-8D1F-49BA-B16D-5BF008B2379A}" type="presParOf" srcId="{333A1088-737F-45CB-B68E-254E46348037}" destId="{AED2198E-93D5-4001-81B4-73124B309672}" srcOrd="15" destOrd="0" presId="urn:microsoft.com/office/officeart/2005/8/layout/target3"/>
    <dgm:cxn modelId="{5AB56201-8379-47A3-A576-FB7F477BE9E8}" type="presParOf" srcId="{333A1088-737F-45CB-B68E-254E46348037}" destId="{2BE915AB-18AA-4053-B92C-3BFC9ED204BB}" srcOrd="16" destOrd="0" presId="urn:microsoft.com/office/officeart/2005/8/layout/target3"/>
    <dgm:cxn modelId="{A70C21BC-826F-4EAF-A032-8FF51D27133D}" type="presParOf" srcId="{333A1088-737F-45CB-B68E-254E46348037}" destId="{6BB5E863-4638-4E1D-BFDE-399D028AC4ED}" srcOrd="17" destOrd="0" presId="urn:microsoft.com/office/officeart/2005/8/layout/target3"/>
    <dgm:cxn modelId="{14C61ED5-6C29-4BBE-8E9B-E49AE28E2B6D}" type="presParOf" srcId="{333A1088-737F-45CB-B68E-254E46348037}" destId="{5A5FFA88-C948-4069-8E93-59FA12366E83}" srcOrd="18" destOrd="0" presId="urn:microsoft.com/office/officeart/2005/8/layout/target3"/>
    <dgm:cxn modelId="{F6F93FA4-3246-4041-BE9E-35C4FF9999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NÁZEV:VY_32_INOVACE_3.2.7.2.R19_Základy investování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11C50-E0AA-459B-BC43-E3547A0660F6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90A7D5-E9BA-4CD4-AF41-92590AD2F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476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26808-39DD-48A8-A306-0E135F21F0D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DE989-8CBF-4CD0-98FD-257C174AF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B8D83-825A-41D1-AF8B-FD5A5365B50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18CA-F6F1-4151-ABDD-1C63525A7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6C0C-5A41-480E-A688-E6C8DACAF27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C7B6-47D9-4C26-BFA3-3C118308B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73D5A-2087-4223-A950-7855A4484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97A4-03B6-4162-B466-FF785A0FC27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6B7D0-4623-4CD5-BE23-BF032B0A9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6E9B2-E254-4722-8DC3-0C7942FBE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DEE4-58DD-479F-AEBD-E1302D4B83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CFF28DC-1A2A-41FF-B9A1-B59D032664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997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9E7681D-ED13-4240-98FB-ABFBE70C4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1_n%C3%A1rodn%C3%AD_bank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oneer.cz/Fondy_ZB.asp" TargetMode="External"/><Relationship Id="rId2" Type="http://schemas.openxmlformats.org/officeDocument/2006/relationships/hyperlink" Target="http://www.cpinvest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47447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09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k doplnění tématu z finanční matematiky. Seznamuje žáky se základními </a:t>
            </a:r>
            <a:r>
              <a:rPr lang="cs-CZ" dirty="0" smtClean="0"/>
              <a:t>pojmy, legislativou a pravidly fungování podílových fondů. </a:t>
            </a:r>
            <a:r>
              <a:rPr lang="cs-CZ" dirty="0"/>
              <a:t>Jsou uvedeny jednoduché příklady z praxe s řešením</a:t>
            </a:r>
            <a:r>
              <a:rPr lang="cs-CZ" dirty="0" smtClean="0"/>
              <a:t>. Na závěr je test základních pojmů s řešením.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256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Základy investování.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Investovat můžeme i menší </a:t>
            </a:r>
            <a:r>
              <a:rPr lang="cs-CZ" sz="2400" dirty="0" smtClean="0"/>
              <a:t>objem peněz prostřednictvím tzv. podílových fondů.</a:t>
            </a:r>
            <a:endParaRPr lang="cs-CZ" sz="2400" dirty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Legislativní úprava v Česku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České republice se investování a fungování podílových fondů řídí zákonem č. 189/2004 Sb., o kolektivním investování a zákonem č. 256/2004 Sb., o podnikání na kapitálovém trhu. Na dodržování legislativy a konkrétních statutů dohlíží </a:t>
            </a:r>
            <a:r>
              <a:rPr lang="cs-CZ" i="1" dirty="0">
                <a:hlinkClick r:id="rId2" action="ppaction://hlinkfile" tooltip="Česká národní banka"/>
              </a:rPr>
              <a:t>Česká národní banka</a:t>
            </a:r>
            <a:r>
              <a:rPr lang="cs-CZ" dirty="0"/>
              <a:t>. Jakýkoliv podílový fond určený k distribuci na území ČR musí mít povolení a registraci ČNB. Licenci ČNB musí mít i další subjekty, které s podílovými fondy přijdou do styku – tj. investiční poradci, zprostředkovatelé a investiční společnosti, popř. obchodníci s cennými papíry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00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Podílové fondy.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Peněžní</a:t>
            </a:r>
          </a:p>
          <a:p>
            <a:r>
              <a:rPr lang="cs-CZ" dirty="0"/>
              <a:t>Dluhopisové</a:t>
            </a:r>
          </a:p>
          <a:p>
            <a:r>
              <a:rPr lang="cs-CZ" dirty="0"/>
              <a:t>Smíšené</a:t>
            </a:r>
          </a:p>
          <a:p>
            <a:r>
              <a:rPr lang="cs-CZ" dirty="0" smtClean="0"/>
              <a:t>Akciové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100" name="Picture 4" descr="C:\Users\ivana\AppData\Local\Microsoft\Windows\Temporary Internet Files\Content.IE5\JGCW0BAA\MP900398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63948"/>
            <a:ext cx="22860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>
                <a:solidFill>
                  <a:schemeClr val="accent2"/>
                </a:solidFill>
              </a:rPr>
              <a:t>Princip fungování podílových fondů: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505200"/>
            <a:ext cx="7774632" cy="316416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Podílník vloží peníze do fondu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Obdrží </a:t>
            </a:r>
            <a:r>
              <a:rPr lang="cs-CZ" dirty="0" err="1"/>
              <a:t>tzv.podílové</a:t>
            </a:r>
            <a:r>
              <a:rPr lang="cs-CZ" dirty="0"/>
              <a:t> listy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Hodnota podílových listů se mění.</a:t>
            </a:r>
          </a:p>
          <a:p>
            <a:pPr>
              <a:lnSpc>
                <a:spcPct val="80000"/>
              </a:lnSpc>
            </a:pPr>
            <a:r>
              <a:rPr lang="cs-CZ" dirty="0"/>
              <a:t>Není pevný úrok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Zisk </a:t>
            </a:r>
            <a:r>
              <a:rPr lang="cs-CZ" dirty="0"/>
              <a:t>je dán hodnotou </a:t>
            </a:r>
            <a:r>
              <a:rPr lang="cs-CZ" dirty="0" err="1"/>
              <a:t>podíl.listů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Po 6 měsících nepodléhá zdanění.</a:t>
            </a:r>
          </a:p>
          <a:p>
            <a:pPr>
              <a:lnSpc>
                <a:spcPct val="80000"/>
              </a:lnSpc>
            </a:pPr>
            <a:endParaRPr lang="cs-CZ" dirty="0"/>
          </a:p>
        </p:txBody>
      </p:sp>
      <p:pic>
        <p:nvPicPr>
          <p:cNvPr id="5126" name="Picture 6" descr="C:\Users\ivana\AppData\Local\Microsoft\Windows\Temporary Internet Files\Content.IE5\BPJFRPEV\MP9003419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7072"/>
            <a:ext cx="2232583" cy="159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Vývoj hodnoty podílových listů.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r>
              <a:rPr lang="cs-CZ" sz="2800" dirty="0"/>
              <a:t>Fond peněžního trhu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marL="533400" indent="-533400">
              <a:buFontTx/>
              <a:buNone/>
            </a:pPr>
            <a:r>
              <a:rPr lang="en-US" sz="2800"/>
              <a:t/>
            </a:r>
            <a:br>
              <a:rPr lang="en-US" sz="2800"/>
            </a:br>
            <a:r>
              <a:rPr lang="en-US" sz="2800"/>
              <a:t/>
            </a:r>
            <a:br>
              <a:rPr lang="en-US" sz="2800"/>
            </a:br>
            <a:endParaRPr lang="cs-CZ" sz="2800"/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0" y="2381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 descr="Pioneer - Sporokonto - Historický vývoj ceny akcií / podílových listů - Windows Internet Explore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276872"/>
            <a:ext cx="6084168" cy="41461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Vývoj hodnoty podílových listů: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787208" cy="4525963"/>
          </a:xfrm>
        </p:spPr>
        <p:txBody>
          <a:bodyPr/>
          <a:lstStyle/>
          <a:p>
            <a:r>
              <a:rPr lang="cs-CZ" sz="2800" dirty="0"/>
              <a:t>Dluhopisový fond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1338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0" y="5519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 descr="Fond korporátních dluhopisů ČP INVEST | ČP INVEST investiční společnost, a.s. - Windows Internet Explore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04864"/>
            <a:ext cx="6084168" cy="4146161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Vývoj hodnoty podílových listů: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427168" cy="4525963"/>
          </a:xfrm>
        </p:spPr>
        <p:txBody>
          <a:bodyPr/>
          <a:lstStyle/>
          <a:p>
            <a:r>
              <a:rPr lang="cs-CZ" sz="2800" dirty="0"/>
              <a:t>Akciový fond</a:t>
            </a:r>
          </a:p>
          <a:p>
            <a:pPr>
              <a:buFontTx/>
              <a:buNone/>
            </a:pPr>
            <a:endParaRPr lang="cs-CZ" sz="2800" dirty="0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0" y="9525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 descr="Fond farmacie a biotechnologie ČP INVEST | ČP INVEST investiční společnost, a.s. - Windows Internet Explore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856" y="2132857"/>
            <a:ext cx="6822504" cy="464931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Příklad: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/>
              <a:t>Máme 10 000,-Kč. Rozhodneme se pro investici do </a:t>
            </a:r>
            <a:r>
              <a:rPr lang="cs-CZ" sz="2400" dirty="0" smtClean="0"/>
              <a:t> </a:t>
            </a:r>
            <a:r>
              <a:rPr lang="cs-CZ" sz="2400" dirty="0"/>
              <a:t>fondu. Jeho vstupní poplatek jsou 2%.Kolik podílových listů nakoupíme</a:t>
            </a:r>
            <a:r>
              <a:rPr lang="cs-CZ" sz="2400" dirty="0" smtClean="0"/>
              <a:t>, jestliže </a:t>
            </a:r>
            <a:r>
              <a:rPr lang="cs-CZ" sz="2400" dirty="0"/>
              <a:t>aktuální hodnota  </a:t>
            </a:r>
            <a:r>
              <a:rPr lang="cs-CZ" sz="2400" dirty="0" smtClean="0"/>
              <a:t>podílového listu </a:t>
            </a:r>
            <a:r>
              <a:rPr lang="cs-CZ" sz="2400" dirty="0"/>
              <a:t>je 1,1921?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Řešení: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odpočítáme vstupní poplatek 2%.</a:t>
            </a:r>
          </a:p>
          <a:p>
            <a:r>
              <a:rPr lang="cs-CZ" dirty="0"/>
              <a:t>10000.0,02=200</a:t>
            </a:r>
          </a:p>
          <a:p>
            <a:r>
              <a:rPr lang="cs-CZ" dirty="0"/>
              <a:t>Vypočítáme počet </a:t>
            </a:r>
            <a:r>
              <a:rPr lang="cs-CZ" dirty="0" err="1"/>
              <a:t>podíl.listů</a:t>
            </a:r>
            <a:endParaRPr lang="cs-CZ" dirty="0"/>
          </a:p>
          <a:p>
            <a:r>
              <a:rPr lang="cs-CZ" dirty="0" smtClean="0"/>
              <a:t>9800:1,1921=8220</a:t>
            </a:r>
          </a:p>
          <a:p>
            <a:endParaRPr lang="cs-CZ" dirty="0"/>
          </a:p>
          <a:p>
            <a:r>
              <a:rPr lang="cs-CZ" dirty="0" smtClean="0"/>
              <a:t>Investicí jsme získali 8220 podílových listů.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/>
              <a:t>Po 1 roce se rozhodneme </a:t>
            </a:r>
            <a:r>
              <a:rPr lang="cs-CZ" sz="3200" dirty="0" err="1"/>
              <a:t>podíl.listy</a:t>
            </a:r>
            <a:r>
              <a:rPr lang="cs-CZ" sz="3200" dirty="0"/>
              <a:t> odkoupit</a:t>
            </a:r>
            <a:r>
              <a:rPr lang="cs-CZ" sz="3200" dirty="0" smtClean="0"/>
              <a:t>. Jejich </a:t>
            </a:r>
            <a:r>
              <a:rPr lang="cs-CZ" sz="3200" dirty="0"/>
              <a:t>aktuální hodnota je 1,3542. </a:t>
            </a:r>
            <a:r>
              <a:rPr lang="cs-CZ" sz="3200" dirty="0" smtClean="0"/>
              <a:t> Kolik peněz </a:t>
            </a:r>
            <a:r>
              <a:rPr lang="cs-CZ" sz="3200" dirty="0"/>
              <a:t>získáme?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505200"/>
            <a:ext cx="7558608" cy="2948136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2"/>
                </a:solidFill>
              </a:rPr>
              <a:t>Řešení:</a:t>
            </a: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2"/>
                </a:solidFill>
              </a:rPr>
              <a:t>Počet </a:t>
            </a:r>
            <a:r>
              <a:rPr lang="cs-CZ" b="1" err="1">
                <a:solidFill>
                  <a:schemeClr val="accent2"/>
                </a:solidFill>
              </a:rPr>
              <a:t>podíl</a:t>
            </a:r>
            <a:r>
              <a:rPr lang="cs-CZ" b="1" smtClean="0">
                <a:solidFill>
                  <a:schemeClr val="accent2"/>
                </a:solidFill>
              </a:rPr>
              <a:t>. listů </a:t>
            </a:r>
            <a:r>
              <a:rPr lang="cs-CZ" b="1" dirty="0">
                <a:solidFill>
                  <a:schemeClr val="accent2"/>
                </a:solidFill>
              </a:rPr>
              <a:t>násobíme hodnotou 1 listu</a:t>
            </a: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2"/>
                </a:solidFill>
              </a:rPr>
              <a:t>8220.1,3542</a:t>
            </a: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2"/>
                </a:solidFill>
              </a:rPr>
              <a:t>=11 132</a:t>
            </a: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2"/>
                </a:solidFill>
              </a:rPr>
              <a:t>Naše investice nám vydělala 1132,-Kč za rok.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konkrétních podílových fondů.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Příklad: </a:t>
            </a:r>
            <a:r>
              <a:rPr lang="cs-CZ" dirty="0">
                <a:hlinkClick r:id="rId2"/>
              </a:rPr>
              <a:t>http://www.cpinvest.cz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             </a:t>
            </a:r>
            <a:r>
              <a:rPr lang="cs-CZ" dirty="0">
                <a:hlinkClick r:id="rId3"/>
              </a:rPr>
              <a:t>http://www.pioneer.cz/Fondy_ZB.asp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81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Dodržujte zásady investování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>
                <a:solidFill>
                  <a:schemeClr val="accent2"/>
                </a:solidFill>
              </a:rPr>
              <a:t>Čas:</a:t>
            </a:r>
            <a:r>
              <a:rPr lang="cs-CZ" sz="2400"/>
              <a:t> za jak dlouho budete peníze potřebovat</a:t>
            </a:r>
          </a:p>
          <a:p>
            <a:r>
              <a:rPr lang="cs-CZ" sz="2400">
                <a:solidFill>
                  <a:schemeClr val="accent2"/>
                </a:solidFill>
              </a:rPr>
              <a:t>Riziko:</a:t>
            </a:r>
            <a:r>
              <a:rPr lang="cs-CZ" sz="2400"/>
              <a:t> investice může být i ztrátová</a:t>
            </a:r>
          </a:p>
          <a:p>
            <a:r>
              <a:rPr lang="cs-CZ" sz="2400">
                <a:solidFill>
                  <a:schemeClr val="accent2"/>
                </a:solidFill>
              </a:rPr>
              <a:t>Výnos:</a:t>
            </a:r>
            <a:r>
              <a:rPr lang="cs-CZ" sz="2400"/>
              <a:t>jak velký výnos očekáváte</a:t>
            </a:r>
          </a:p>
          <a:p>
            <a:r>
              <a:rPr lang="cs-CZ" sz="2400"/>
              <a:t>Riziko je možné snížit </a:t>
            </a:r>
            <a:r>
              <a:rPr lang="cs-CZ" sz="2400">
                <a:solidFill>
                  <a:schemeClr val="accent2"/>
                </a:solidFill>
              </a:rPr>
              <a:t>rozložením investice</a:t>
            </a:r>
            <a:r>
              <a:rPr lang="cs-CZ" sz="2400"/>
              <a:t> do několika různých fondů</a:t>
            </a:r>
          </a:p>
        </p:txBody>
      </p:sp>
      <p:pic>
        <p:nvPicPr>
          <p:cNvPr id="20487" name="Picture 7" descr="Modré vrcholk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665288"/>
            <a:ext cx="3527425" cy="26463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488" name="Line 8"/>
          <p:cNvSpPr>
            <a:spLocks noChangeShapeType="1"/>
          </p:cNvSpPr>
          <p:nvPr/>
        </p:nvSpPr>
        <p:spPr bwMode="auto">
          <a:xfrm flipH="1">
            <a:off x="5651500" y="2133600"/>
            <a:ext cx="1081088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89" name="Line 9"/>
          <p:cNvSpPr>
            <a:spLocks noChangeShapeType="1"/>
          </p:cNvSpPr>
          <p:nvPr/>
        </p:nvSpPr>
        <p:spPr bwMode="auto">
          <a:xfrm>
            <a:off x="5651500" y="3644900"/>
            <a:ext cx="20891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91" name="Line 11"/>
          <p:cNvSpPr>
            <a:spLocks noChangeShapeType="1"/>
          </p:cNvSpPr>
          <p:nvPr/>
        </p:nvSpPr>
        <p:spPr bwMode="auto">
          <a:xfrm>
            <a:off x="6732588" y="2133600"/>
            <a:ext cx="1079500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92" name="Text Box 12"/>
          <p:cNvSpPr txBox="1">
            <a:spLocks noChangeArrowheads="1"/>
          </p:cNvSpPr>
          <p:nvPr/>
        </p:nvSpPr>
        <p:spPr bwMode="auto">
          <a:xfrm>
            <a:off x="5148263" y="3644900"/>
            <a:ext cx="719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bg1"/>
                </a:solidFill>
              </a:rPr>
              <a:t>riziko</a:t>
            </a:r>
          </a:p>
        </p:txBody>
      </p: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7524750" y="3573463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bg1"/>
                </a:solidFill>
              </a:rPr>
              <a:t>výnos</a:t>
            </a:r>
          </a:p>
        </p:txBody>
      </p:sp>
      <p:sp>
        <p:nvSpPr>
          <p:cNvPr id="20494" name="Text Box 14"/>
          <p:cNvSpPr txBox="1">
            <a:spLocks noChangeArrowheads="1"/>
          </p:cNvSpPr>
          <p:nvPr/>
        </p:nvSpPr>
        <p:spPr bwMode="auto">
          <a:xfrm>
            <a:off x="6516688" y="1844675"/>
            <a:ext cx="10810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accent2"/>
                </a:solidFill>
              </a:rPr>
              <a:t>čas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3995936" y="4797152"/>
            <a:ext cx="1296144" cy="115212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1187624" y="2492896"/>
            <a:ext cx="2808312" cy="2520280"/>
          </a:xfrm>
          <a:prstGeom prst="wedgeEllipseCallout">
            <a:avLst>
              <a:gd name="adj1" fmla="val 49715"/>
              <a:gd name="adj2" fmla="val 564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Vyplatí se investovat?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4788024" y="2636912"/>
            <a:ext cx="3168352" cy="2160240"/>
          </a:xfrm>
          <a:prstGeom prst="wedgeEllipseCallout">
            <a:avLst>
              <a:gd name="adj1" fmla="val -43866"/>
              <a:gd name="adj2" fmla="val 51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je předpokladem úspěšné investice.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5292080" y="4581128"/>
            <a:ext cx="3312368" cy="1944216"/>
          </a:xfrm>
          <a:prstGeom prst="wedgeEllipseCallout">
            <a:avLst>
              <a:gd name="adj1" fmla="val -50317"/>
              <a:gd name="adj2" fmla="val -208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 investování nějaké výhody a nevýhody?</a:t>
            </a:r>
            <a:endParaRPr lang="cs-CZ" sz="2400" dirty="0"/>
          </a:p>
        </p:txBody>
      </p:sp>
      <p:pic>
        <p:nvPicPr>
          <p:cNvPr id="24579" name="Picture 3" descr="C:\Users\ivana\AppData\Local\Microsoft\Windows\Temporary Internet Files\Content.IE5\KO5MMGFY\MP900433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360" y="404664"/>
            <a:ext cx="3563888" cy="239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01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Odhadněte význam slov:</a:t>
            </a:r>
          </a:p>
          <a:p>
            <a:r>
              <a:rPr lang="cs-CZ" dirty="0" smtClean="0"/>
              <a:t>INVESTOR      = ten, kdo investuje finanční prostředky</a:t>
            </a:r>
          </a:p>
          <a:p>
            <a:r>
              <a:rPr lang="cs-CZ" dirty="0" smtClean="0"/>
              <a:t>VOLATILITA     = kolísavost</a:t>
            </a:r>
          </a:p>
          <a:p>
            <a:r>
              <a:rPr lang="cs-CZ" dirty="0" smtClean="0"/>
              <a:t>DIVERZIFIKACE RIZIK =rozložení ( rizik )</a:t>
            </a:r>
          </a:p>
          <a:p>
            <a:r>
              <a:rPr lang="cs-CZ" dirty="0" smtClean="0"/>
              <a:t>OBLIGACE = dluhopis</a:t>
            </a:r>
          </a:p>
          <a:p>
            <a:r>
              <a:rPr lang="cs-CZ" dirty="0" smtClean="0"/>
              <a:t>DIVIDENDA=peněžité plnění akciových spol. akcionářům</a:t>
            </a:r>
          </a:p>
          <a:p>
            <a:r>
              <a:rPr lang="cs-CZ" dirty="0" smtClean="0"/>
              <a:t>RATING = </a:t>
            </a:r>
            <a:r>
              <a:rPr lang="cs-CZ" dirty="0"/>
              <a:t>nezávislé hodnocení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dirty="0"/>
              <a:t>Za </a:t>
            </a:r>
            <a:r>
              <a:rPr lang="cs-CZ" dirty="0" smtClean="0"/>
              <a:t>nejvýznamnější ratingové </a:t>
            </a:r>
            <a:r>
              <a:rPr lang="cs-CZ" dirty="0"/>
              <a:t>agentury můžeme v </a:t>
            </a:r>
            <a:r>
              <a:rPr lang="cs-CZ" dirty="0" smtClean="0"/>
              <a:t>   současné </a:t>
            </a:r>
            <a:r>
              <a:rPr lang="cs-CZ" dirty="0"/>
              <a:t>době považovat </a:t>
            </a:r>
            <a:r>
              <a:rPr lang="cs-CZ" i="1" dirty="0" err="1"/>
              <a:t>Moody's</a:t>
            </a:r>
            <a:r>
              <a:rPr lang="cs-CZ" dirty="0"/>
              <a:t>, </a:t>
            </a:r>
            <a:r>
              <a:rPr lang="cs-CZ" i="1" dirty="0"/>
              <a:t>Standard &amp; </a:t>
            </a:r>
            <a:r>
              <a:rPr lang="cs-CZ" i="1" dirty="0" err="1"/>
              <a:t>Poor's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059832" y="2132856"/>
            <a:ext cx="51125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59832" y="2564904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60428" y="2924944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3429000"/>
            <a:ext cx="12601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752" y="3861048"/>
            <a:ext cx="63367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3728" y="4365104"/>
            <a:ext cx="338437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91580" y="4802336"/>
            <a:ext cx="784887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26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Fond farmacie a biotechnologie CP </a:t>
            </a:r>
            <a:r>
              <a:rPr lang="cs-CZ" dirty="0" err="1"/>
              <a:t>invest</a:t>
            </a:r>
            <a:r>
              <a:rPr lang="cs-CZ" dirty="0"/>
              <a:t>. </a:t>
            </a:r>
            <a:r>
              <a:rPr lang="cs-CZ" i="1" dirty="0"/>
              <a:t>CP Invest</a:t>
            </a:r>
            <a:r>
              <a:rPr lang="cs-CZ" dirty="0"/>
              <a:t> [online]. 2012 [cit. 2012-05-14]. Dostupné z: http://www.cpinvest.cz/produkty/investice-v-czk/fondy/fond-farmacie-a-biotechnologie-cp-invest.html </a:t>
            </a:r>
            <a:endParaRPr lang="cs-CZ" dirty="0" smtClean="0"/>
          </a:p>
          <a:p>
            <a:r>
              <a:rPr lang="cs-CZ" dirty="0"/>
              <a:t>Fond korporátních dluhopisů CP Invest. </a:t>
            </a:r>
            <a:r>
              <a:rPr lang="cs-CZ" i="1" dirty="0"/>
              <a:t>CP Invest</a:t>
            </a:r>
            <a:r>
              <a:rPr lang="cs-CZ" dirty="0"/>
              <a:t> [online]. 2012 [cit. 2012-05-14]. Dostupné z: http://www.cpinvest.cz/produkty/investice-v-czk/fondy/fond-korporatnich-dluhopisu-cp-invest.html </a:t>
            </a:r>
            <a:endParaRPr lang="cs-CZ" dirty="0" smtClean="0"/>
          </a:p>
          <a:p>
            <a:r>
              <a:rPr lang="cs-CZ" dirty="0"/>
              <a:t>Pioneer- </a:t>
            </a:r>
            <a:r>
              <a:rPr lang="cs-CZ" dirty="0" err="1"/>
              <a:t>Sporokonto</a:t>
            </a:r>
            <a:r>
              <a:rPr lang="cs-CZ" dirty="0"/>
              <a:t>. </a:t>
            </a:r>
            <a:r>
              <a:rPr lang="cs-CZ" i="1" dirty="0"/>
              <a:t>Pioneer</a:t>
            </a:r>
            <a:r>
              <a:rPr lang="cs-CZ" dirty="0"/>
              <a:t> [online]. 2012 [cit. 2012-05-14]. Dostupné z: http://www.pioneer.cz/Fond/HistorickeCenyVysledky.asp </a:t>
            </a:r>
            <a:endParaRPr lang="cs-CZ" dirty="0" smtClean="0"/>
          </a:p>
          <a:p>
            <a:r>
              <a:rPr lang="cs-CZ" dirty="0"/>
              <a:t>Podílové fondy-legislativní úprava v Česku.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2012-05-14]. Dostupné z: http://cs.wikipedia.org/wiki/Pod%C3%ADlov%C3%BD_fond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www.microsoft.cz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35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567</Words>
  <Application>Microsoft Office PowerPoint</Application>
  <PresentationFormat>Předvádění na obrazovce (4:3)</PresentationFormat>
  <Paragraphs>82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Přehlednost</vt:lpstr>
      <vt:lpstr>Prezentace aplikace PowerPoint</vt:lpstr>
      <vt:lpstr>Anotace.</vt:lpstr>
      <vt:lpstr>Základy investování.</vt:lpstr>
      <vt:lpstr>Legislativní úprava v Česku </vt:lpstr>
      <vt:lpstr>Podílové fondy.</vt:lpstr>
      <vt:lpstr>Princip fungování podílových fondů:</vt:lpstr>
      <vt:lpstr>Vývoj hodnoty podílových listů.</vt:lpstr>
      <vt:lpstr>Vývoj hodnoty podílových listů:</vt:lpstr>
      <vt:lpstr>Vývoj hodnoty podílových listů:</vt:lpstr>
      <vt:lpstr>Příklad:</vt:lpstr>
      <vt:lpstr>Řešení:</vt:lpstr>
      <vt:lpstr>Po 1 roce se rozhodneme podíl.listy odkoupit. Jejich aktuální hodnota je 1,3542.  Kolik peněz získáme? </vt:lpstr>
      <vt:lpstr>Příklady konkrétních podílových fondů.</vt:lpstr>
      <vt:lpstr>Dodržujte zásady investování</vt:lpstr>
      <vt:lpstr>Závěr:</vt:lpstr>
      <vt:lpstr>Testík.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Novákovi vložili 10 000,-Kč své dceři na dětské konto Beruška u KB.Jaký je úrok,když čistý zisk za rok byl 187,-Kč?</dc:title>
  <dc:creator>SKOLA</dc:creator>
  <cp:lastModifiedBy>ivana</cp:lastModifiedBy>
  <cp:revision>10</cp:revision>
  <dcterms:created xsi:type="dcterms:W3CDTF">2006-05-08T06:16:17Z</dcterms:created>
  <dcterms:modified xsi:type="dcterms:W3CDTF">2012-06-24T12:45:55Z</dcterms:modified>
</cp:coreProperties>
</file>