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D437DCA-036B-435D-9880-49F4A1C4C17B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7EE38B-8D43-43C7-832B-B7C164A836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2/Watercycleczechhigh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2/Watercycleczechhigh.jpg" TargetMode="External"/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b/bd/Dolomit_Rumun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689701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VY_32_INOVACE_3338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Voda na Zemi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Neživá příroda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výklad, který žáky seznámí s vodou, jejími skupenstvími a výskytem na Zemi.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termínech slaná, sladká voda, jsou schopni popsat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koloběh vody na Zemi.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718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60648"/>
            <a:ext cx="763284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Voda</a:t>
            </a:r>
          </a:p>
          <a:p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Voda je jednou ze základních podmínek života na Zemi. Bez ní, tepla a světla by nebyl na naší Zemi život.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Vodu v přírodě nalezneme ve všech skupenstvích:</a:t>
            </a:r>
          </a:p>
          <a:p>
            <a:pPr marL="1200150" lvl="2" indent="-285750">
              <a:buFont typeface="Wingdings" pitchFamily="2" charset="2"/>
              <a:buChar char="§"/>
            </a:pPr>
            <a:r>
              <a:rPr lang="cs-CZ" sz="2200" dirty="0"/>
              <a:t>v</a:t>
            </a:r>
            <a:r>
              <a:rPr lang="cs-CZ" sz="2200" dirty="0" smtClean="0"/>
              <a:t> kapalném (voda)</a:t>
            </a:r>
          </a:p>
          <a:p>
            <a:pPr marL="1200150" lvl="2" indent="-285750">
              <a:buFont typeface="Wingdings" pitchFamily="2" charset="2"/>
              <a:buChar char="§"/>
            </a:pPr>
            <a:r>
              <a:rPr lang="cs-CZ" sz="2200" dirty="0" smtClean="0"/>
              <a:t>v plynném (pára)</a:t>
            </a:r>
          </a:p>
          <a:p>
            <a:pPr marL="1200150" lvl="2" indent="-285750">
              <a:buFont typeface="Wingdings" pitchFamily="2" charset="2"/>
              <a:buChar char="§"/>
            </a:pPr>
            <a:r>
              <a:rPr lang="cs-CZ" sz="2200" dirty="0" smtClean="0"/>
              <a:t>v pevném (led, sníh)</a:t>
            </a:r>
          </a:p>
          <a:p>
            <a:endParaRPr lang="cs-CZ" dirty="0"/>
          </a:p>
        </p:txBody>
      </p:sp>
      <p:pic>
        <p:nvPicPr>
          <p:cNvPr id="1028" name="Picture 4" descr="C:\Users\ZSTREBON\AppData\Local\Microsoft\Windows\Temporary Internet Files\Content.IE5\QVC37PTB\MP900402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2546"/>
            <a:ext cx="3803915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TREBON\AppData\Local\Microsoft\Windows\Temporary Internet Files\Content.IE5\OPP5JDVQ\MP9004331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515" y="3738523"/>
            <a:ext cx="3520719" cy="234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66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7389" y="548680"/>
            <a:ext cx="8064896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Voda dokáže své skupenství také měnit:</a:t>
            </a:r>
          </a:p>
          <a:p>
            <a:endParaRPr lang="cs-CZ" sz="3000" dirty="0" smtClean="0">
              <a:solidFill>
                <a:srgbClr val="FF0000"/>
              </a:solidFill>
            </a:endParaRPr>
          </a:p>
          <a:p>
            <a:pPr marL="1200150" lvl="2" indent="-285750">
              <a:buFont typeface="Wingdings" pitchFamily="2" charset="2"/>
              <a:buChar char="§"/>
            </a:pPr>
            <a:r>
              <a:rPr lang="cs-CZ" sz="2200" dirty="0" smtClean="0"/>
              <a:t>Voda </a:t>
            </a:r>
            <a:r>
              <a:rPr lang="cs-CZ" sz="2200" u="sng" dirty="0" smtClean="0"/>
              <a:t>mrzne</a:t>
            </a:r>
            <a:r>
              <a:rPr lang="cs-CZ" sz="2200" dirty="0" smtClean="0"/>
              <a:t> při </a:t>
            </a:r>
            <a:r>
              <a:rPr lang="cs-CZ" sz="2200" b="1" u="sng" dirty="0" smtClean="0"/>
              <a:t>0°C = bod mrazu</a:t>
            </a:r>
            <a:r>
              <a:rPr lang="cs-CZ" sz="2200" dirty="0" smtClean="0"/>
              <a:t>. Z kapalného skupenství se mění v pevné.</a:t>
            </a:r>
          </a:p>
          <a:p>
            <a:pPr marL="1200150" lvl="2" indent="-285750">
              <a:buFont typeface="Wingdings" pitchFamily="2" charset="2"/>
              <a:buChar char="§"/>
            </a:pPr>
            <a:r>
              <a:rPr lang="cs-CZ" sz="2200" dirty="0" smtClean="0"/>
              <a:t>Voda </a:t>
            </a:r>
            <a:r>
              <a:rPr lang="cs-CZ" sz="2200" u="sng" dirty="0" smtClean="0"/>
              <a:t>vře</a:t>
            </a:r>
            <a:r>
              <a:rPr lang="cs-CZ" sz="2200" dirty="0" smtClean="0"/>
              <a:t> při </a:t>
            </a:r>
            <a:r>
              <a:rPr lang="cs-CZ" sz="2200" b="1" u="sng" dirty="0" smtClean="0"/>
              <a:t>100°C = bod varu</a:t>
            </a:r>
            <a:r>
              <a:rPr lang="cs-CZ" sz="2200" dirty="0" smtClean="0"/>
              <a:t>. Z kapalného skupenství se mění v plynné. </a:t>
            </a:r>
          </a:p>
        </p:txBody>
      </p:sp>
      <p:pic>
        <p:nvPicPr>
          <p:cNvPr id="3" name="Picture 2" descr="C:\Users\ZSTREBON\AppData\Local\Microsoft\Windows\Temporary Internet Files\Content.IE5\T5P3KV62\MC9001958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09298"/>
            <a:ext cx="2647528" cy="225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ZSTREBON\AppData\Local\Microsoft\Windows\Temporary Internet Files\Content.IE5\X2ZG9CZD\MC9003048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650" y="3242803"/>
            <a:ext cx="2469062" cy="2244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73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84887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Kde všude nalezneme vodu?</a:t>
            </a:r>
          </a:p>
          <a:p>
            <a:endParaRPr lang="cs-CZ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dirty="0" smtClean="0"/>
              <a:t>V oceánech nalezneme nejvíce vody. Je to voda slaná, která je nepoživatelná. 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dirty="0" smtClean="0"/>
              <a:t>V mořích je také voda slaná.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dirty="0" smtClean="0"/>
              <a:t>Vodu sladkou nalezneme v rybnících, řekách, přehradách, jezerech. </a:t>
            </a:r>
          </a:p>
          <a:p>
            <a:pPr>
              <a:lnSpc>
                <a:spcPct val="150000"/>
              </a:lnSpc>
            </a:pPr>
            <a:endParaRPr lang="cs-CZ" sz="2200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dirty="0" smtClean="0"/>
              <a:t>Pitou vodu získáváme přeměnou z vody sladké.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200" dirty="0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dirty="0" smtClean="0"/>
              <a:t>I v podzemí nalezneme vodu – říkáme jí voda podzemní.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85396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56895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u="sng" dirty="0" smtClean="0">
                <a:solidFill>
                  <a:srgbClr val="FF0000"/>
                </a:solidFill>
              </a:rPr>
              <a:t>Koloběh vody</a:t>
            </a:r>
          </a:p>
          <a:p>
            <a:endParaRPr lang="cs-CZ" dirty="0"/>
          </a:p>
          <a:p>
            <a:r>
              <a:rPr lang="cs-CZ" sz="2000" dirty="0" smtClean="0"/>
              <a:t>V přírodě probíhá koloběh vody. Je to trvalý oběh vody (povrchové i podzemní), který je doprovázený změnami skupenství.</a:t>
            </a:r>
          </a:p>
          <a:p>
            <a:endParaRPr lang="cs-CZ" sz="2000" dirty="0"/>
          </a:p>
          <a:p>
            <a:r>
              <a:rPr lang="cs-CZ" sz="2000" dirty="0" smtClean="0"/>
              <a:t>K oběhu dochází díky sluneční energii, která je potřebná k odpařování a gravitaci.</a:t>
            </a:r>
          </a:p>
          <a:p>
            <a:endParaRPr lang="cs-CZ" sz="2000" dirty="0"/>
          </a:p>
          <a:p>
            <a:r>
              <a:rPr lang="cs-CZ" sz="2000" dirty="0" smtClean="0"/>
              <a:t>Voda naprší, proniká do země, kde ji zachycují kořeny rostlin, část prosakuje do spodních vod.</a:t>
            </a:r>
          </a:p>
          <a:p>
            <a:endParaRPr lang="cs-CZ" sz="2000" dirty="0" smtClean="0"/>
          </a:p>
          <a:p>
            <a:r>
              <a:rPr lang="cs-CZ" sz="2000" dirty="0" smtClean="0"/>
              <a:t>Voda, která se nevsákne do země, odteče do rybníků, řek, odteče do moře a oceánu.</a:t>
            </a:r>
          </a:p>
          <a:p>
            <a:endParaRPr lang="cs-CZ" sz="2000" dirty="0"/>
          </a:p>
          <a:p>
            <a:r>
              <a:rPr lang="cs-CZ" sz="2000" dirty="0" smtClean="0"/>
              <a:t>Voda se odpařuje ze všech ploch (kaluž, moře, řeka).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81789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Watercycleczechhig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573333" cy="596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149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136904" cy="263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</a:t>
            </a:r>
            <a:r>
              <a:rPr lang="cs-CZ" u="sng" dirty="0" smtClean="0">
                <a:hlinkClick r:id="rId2"/>
              </a:rPr>
              <a:t>www.office.misrosoft.com</a:t>
            </a:r>
            <a:endParaRPr lang="cs-CZ" u="sng" dirty="0" smtClean="0"/>
          </a:p>
          <a:p>
            <a:pPr lvl="2">
              <a:lnSpc>
                <a:spcPct val="150000"/>
              </a:lnSpc>
              <a:spcAft>
                <a:spcPts val="1200"/>
              </a:spcAft>
            </a:pPr>
            <a:r>
              <a:rPr lang="cs-CZ" dirty="0" smtClean="0">
                <a:hlinkClick r:id="rId3"/>
              </a:rPr>
              <a:t>http://upload.wikimedia.org/wikipedia/commons/4/42/Watercycleczechhigh.jpg</a:t>
            </a:r>
            <a:r>
              <a:rPr lang="cs-CZ" dirty="0" smtClean="0"/>
              <a:t>  </a:t>
            </a:r>
            <a:endParaRPr lang="cs-CZ" dirty="0" smtClean="0">
              <a:hlinkClick r:id="rId4"/>
            </a:endParaRPr>
          </a:p>
        </p:txBody>
      </p:sp>
    </p:spTree>
    <p:extLst>
      <p:ext uri="{BB962C8B-B14F-4D97-AF65-F5344CB8AC3E}">
        <p14:creationId xmlns:p14="http://schemas.microsoft.com/office/powerpoint/2010/main" val="1329117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38</TotalTime>
  <Words>312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7</cp:revision>
  <dcterms:created xsi:type="dcterms:W3CDTF">2012-04-03T16:24:48Z</dcterms:created>
  <dcterms:modified xsi:type="dcterms:W3CDTF">2012-04-04T11:23:08Z</dcterms:modified>
</cp:coreProperties>
</file>