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VY_32_INOVACE_15_Podstatná jména 4.ročník_Vzor hrad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 hrad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6DDC309-B3EC-478A-ADA8-A4FB561B6762}">
      <dgm:prSet/>
      <dgm:spPr/>
      <dgm:t>
        <a:bodyPr/>
        <a:lstStyle/>
        <a:p>
          <a:pPr algn="l"/>
          <a:r>
            <a:rPr lang="cs-CZ" dirty="0" smtClean="0"/>
            <a:t>Vytvořeno: březen 2012</a:t>
          </a:r>
          <a:endParaRPr lang="cs-CZ" dirty="0"/>
        </a:p>
      </dgm:t>
    </dgm:pt>
    <dgm:pt modelId="{A43F4B1B-D8F3-41AB-ABDE-5F3FDB53D837}" type="parTrans" cxnId="{993BE48E-2F5F-441E-860E-C79AC5FF4493}">
      <dgm:prSet/>
      <dgm:spPr/>
    </dgm:pt>
    <dgm:pt modelId="{E18EC8ED-3AE1-411D-A5EF-6C63096882F3}" type="sibTrans" cxnId="{993BE48E-2F5F-441E-860E-C79AC5FF4493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 custLinFactNeighborX="417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F0A8CDF6-5173-4924-B9A6-50B966672410}" type="pres">
      <dgm:prSet presAssocID="{C6DDC309-B3EC-478A-ADA8-A4FB561B6762}" presName="vertSpace5" presStyleLbl="node1" presStyleIdx="3" presStyleCnt="6"/>
      <dgm:spPr/>
    </dgm:pt>
    <dgm:pt modelId="{5E0AE6DA-7EA9-46C2-B91F-1418396BF5B9}" type="pres">
      <dgm:prSet presAssocID="{C6DDC309-B3EC-478A-ADA8-A4FB561B6762}" presName="circle5" presStyleLbl="node1" presStyleIdx="4" presStyleCnt="6"/>
      <dgm:spPr/>
    </dgm:pt>
    <dgm:pt modelId="{4D71FC96-316B-4FE4-BAE0-203424E05C08}" type="pres">
      <dgm:prSet presAssocID="{C6DDC309-B3EC-478A-ADA8-A4FB561B6762}" presName="rect5" presStyleLbl="alignAcc1" presStyleIdx="4" presStyleCnt="6"/>
      <dgm:spPr/>
      <dgm:t>
        <a:bodyPr/>
        <a:lstStyle/>
        <a:p>
          <a:endParaRPr lang="cs-CZ"/>
        </a:p>
      </dgm:t>
    </dgm:pt>
    <dgm:pt modelId="{9702E386-110A-4A9B-B360-5CF8CD80520E}" type="pres">
      <dgm:prSet presAssocID="{4C35D32F-0EAB-4CD7-82EE-45574DC2A586}" presName="vertSpace6" presStyleLbl="node1" presStyleIdx="4" presStyleCnt="6"/>
      <dgm:spPr/>
    </dgm:pt>
    <dgm:pt modelId="{56D37D87-7332-48EC-96D9-285BA896A703}" type="pres">
      <dgm:prSet presAssocID="{4C35D32F-0EAB-4CD7-82EE-45574DC2A586}" presName="circle6" presStyleLbl="node1" presStyleIdx="5" presStyleCnt="6"/>
      <dgm:spPr/>
    </dgm:pt>
    <dgm:pt modelId="{918EFB76-6971-43EC-B2AA-F60A4166DCAF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A6459D-AA1A-4D7F-8C08-136051BD249D}" type="pres">
      <dgm:prSet presAssocID="{C6DDC309-B3EC-478A-ADA8-A4FB561B6762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3D68BE-1C71-4ACF-809C-9068D38ABC94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8BBA10-BFDF-489F-9C78-0E1018BD6A22}" type="presOf" srcId="{D8197B8C-B260-4A16-BDF4-0947B075E274}" destId="{25B08C86-7E15-44DC-BE7F-FFB55DD49D12}" srcOrd="0" destOrd="0" presId="urn:microsoft.com/office/officeart/2005/8/layout/target3"/>
    <dgm:cxn modelId="{6A8B340F-5CD5-4D23-93A5-FC2A2D7423A2}" type="presOf" srcId="{D1D4F407-5343-4D3F-B5B9-D407B03CAEB4}" destId="{D005CE8C-CC26-4C3E-AC11-E15060ECD759}" srcOrd="0" destOrd="0" presId="urn:microsoft.com/office/officeart/2005/8/layout/target3"/>
    <dgm:cxn modelId="{27A9C1E8-310A-45EA-A7FE-91BBA25B92E2}" type="presOf" srcId="{C6DDC309-B3EC-478A-ADA8-A4FB561B6762}" destId="{4D71FC96-316B-4FE4-BAE0-203424E05C08}" srcOrd="0" destOrd="0" presId="urn:microsoft.com/office/officeart/2005/8/layout/target3"/>
    <dgm:cxn modelId="{3C335E3D-B9EE-4BAF-BBDF-FF55BD89F64B}" type="presOf" srcId="{4C35D32F-0EAB-4CD7-82EE-45574DC2A586}" destId="{918EFB76-6971-43EC-B2AA-F60A4166DCAF}" srcOrd="0" destOrd="0" presId="urn:microsoft.com/office/officeart/2005/8/layout/target3"/>
    <dgm:cxn modelId="{8422879F-0140-43FB-B331-C04879109250}" type="presOf" srcId="{757F3AB3-0718-4624-B441-E567A8F0AB56}" destId="{333A1088-737F-45CB-B68E-254E46348037}" srcOrd="0" destOrd="0" presId="urn:microsoft.com/office/officeart/2005/8/layout/target3"/>
    <dgm:cxn modelId="{3D6DCD61-D3C3-4633-BBDD-BAC296D3075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E61CF6A-7632-444B-8F97-ABF194A7061A}" type="presOf" srcId="{C6DDC309-B3EC-478A-ADA8-A4FB561B6762}" destId="{1DA6459D-AA1A-4D7F-8C08-136051BD249D}" srcOrd="1" destOrd="0" presId="urn:microsoft.com/office/officeart/2005/8/layout/target3"/>
    <dgm:cxn modelId="{DF3B2CF5-54FF-4548-80E7-432A1CB01E7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93BE48E-2F5F-441E-860E-C79AC5FF4493}" srcId="{757F3AB3-0718-4624-B441-E567A8F0AB56}" destId="{C6DDC309-B3EC-478A-ADA8-A4FB561B6762}" srcOrd="4" destOrd="0" parTransId="{A43F4B1B-D8F3-41AB-ABDE-5F3FDB53D837}" sibTransId="{E18EC8ED-3AE1-411D-A5EF-6C63096882F3}"/>
    <dgm:cxn modelId="{734BBBCA-4049-4EF0-9B95-E8BFD95273BF}" type="presOf" srcId="{4C35D32F-0EAB-4CD7-82EE-45574DC2A586}" destId="{5D3D68BE-1C71-4ACF-809C-9068D38ABC94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BF37969-AB40-4FA3-9E3B-7D5834394D16}" type="presOf" srcId="{D1B46980-6531-4606-95E6-44980827E919}" destId="{6140AFEC-043D-4C43-A2F9-D0F5331DF3A3}" srcOrd="0" destOrd="0" presId="urn:microsoft.com/office/officeart/2005/8/layout/target3"/>
    <dgm:cxn modelId="{46E379C1-53FA-4F8D-B693-DDF442D9EB29}" type="presOf" srcId="{B651F6E3-6281-48DB-9319-2AEAFDAE7572}" destId="{619D679B-A015-4ECF-8348-D1034C574F40}" srcOrd="0" destOrd="0" presId="urn:microsoft.com/office/officeart/2005/8/layout/target3"/>
    <dgm:cxn modelId="{B5ABDEE6-C4CB-45D8-BF9F-D7B2C0B9ED9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405C16F-0099-4190-8DD6-88663872A22A}" type="presOf" srcId="{D8197B8C-B260-4A16-BDF4-0947B075E274}" destId="{5A5FFA88-C948-4069-8E93-59FA12366E83}" srcOrd="1" destOrd="0" presId="urn:microsoft.com/office/officeart/2005/8/layout/target3"/>
    <dgm:cxn modelId="{30E6865F-77AB-49BF-A42C-7C4A15E082CF}" type="presParOf" srcId="{333A1088-737F-45CB-B68E-254E46348037}" destId="{F5ABB229-8D3B-4694-996A-96F23CF14429}" srcOrd="0" destOrd="0" presId="urn:microsoft.com/office/officeart/2005/8/layout/target3"/>
    <dgm:cxn modelId="{7270FA5A-732F-4325-BFA1-6D0758F1E9B7}" type="presParOf" srcId="{333A1088-737F-45CB-B68E-254E46348037}" destId="{F41139FD-01EE-4571-8B17-4FB00FC51163}" srcOrd="1" destOrd="0" presId="urn:microsoft.com/office/officeart/2005/8/layout/target3"/>
    <dgm:cxn modelId="{337517EB-F7A0-4563-9AFC-510066B82296}" type="presParOf" srcId="{333A1088-737F-45CB-B68E-254E46348037}" destId="{D005CE8C-CC26-4C3E-AC11-E15060ECD759}" srcOrd="2" destOrd="0" presId="urn:microsoft.com/office/officeart/2005/8/layout/target3"/>
    <dgm:cxn modelId="{00F55AFC-8517-4744-8355-5D3D8630E335}" type="presParOf" srcId="{333A1088-737F-45CB-B68E-254E46348037}" destId="{2C702D82-9B77-49B7-9568-BB8EB47C3372}" srcOrd="3" destOrd="0" presId="urn:microsoft.com/office/officeart/2005/8/layout/target3"/>
    <dgm:cxn modelId="{21CEB163-8F7E-4693-9F74-DC05AE4DD052}" type="presParOf" srcId="{333A1088-737F-45CB-B68E-254E46348037}" destId="{A52A0455-90FF-4808-ABD0-F02540D31D5A}" srcOrd="4" destOrd="0" presId="urn:microsoft.com/office/officeart/2005/8/layout/target3"/>
    <dgm:cxn modelId="{AEA302F8-9EA3-44EB-818B-8F4AA893D56B}" type="presParOf" srcId="{333A1088-737F-45CB-B68E-254E46348037}" destId="{6140AFEC-043D-4C43-A2F9-D0F5331DF3A3}" srcOrd="5" destOrd="0" presId="urn:microsoft.com/office/officeart/2005/8/layout/target3"/>
    <dgm:cxn modelId="{700E0762-26B8-4D1D-8A35-732FDE82559E}" type="presParOf" srcId="{333A1088-737F-45CB-B68E-254E46348037}" destId="{9358AC05-5D7D-4327-9F80-1AD486AEA664}" srcOrd="6" destOrd="0" presId="urn:microsoft.com/office/officeart/2005/8/layout/target3"/>
    <dgm:cxn modelId="{5CF22D4D-0A5D-4CC7-8924-B943F42B6DEA}" type="presParOf" srcId="{333A1088-737F-45CB-B68E-254E46348037}" destId="{313FC574-E1CD-4FB4-B054-0B805CE0447D}" srcOrd="7" destOrd="0" presId="urn:microsoft.com/office/officeart/2005/8/layout/target3"/>
    <dgm:cxn modelId="{447DF68D-0FAF-48F7-A178-8E114819BC71}" type="presParOf" srcId="{333A1088-737F-45CB-B68E-254E46348037}" destId="{619D679B-A015-4ECF-8348-D1034C574F40}" srcOrd="8" destOrd="0" presId="urn:microsoft.com/office/officeart/2005/8/layout/target3"/>
    <dgm:cxn modelId="{0EA97FFA-88CD-4D93-8227-C7FAFC74F1AA}" type="presParOf" srcId="{333A1088-737F-45CB-B68E-254E46348037}" destId="{322283A8-4A27-4CDA-BAE3-F381106A9174}" srcOrd="9" destOrd="0" presId="urn:microsoft.com/office/officeart/2005/8/layout/target3"/>
    <dgm:cxn modelId="{A2F0F6BE-C24D-4A12-A29F-F5312985EF5D}" type="presParOf" srcId="{333A1088-737F-45CB-B68E-254E46348037}" destId="{FFC9F71D-1B4F-4AD9-A4A6-86ADEFC8AF5C}" srcOrd="10" destOrd="0" presId="urn:microsoft.com/office/officeart/2005/8/layout/target3"/>
    <dgm:cxn modelId="{1E9BD12E-6CC9-431B-A71A-210BF03416A5}" type="presParOf" srcId="{333A1088-737F-45CB-B68E-254E46348037}" destId="{25B08C86-7E15-44DC-BE7F-FFB55DD49D12}" srcOrd="11" destOrd="0" presId="urn:microsoft.com/office/officeart/2005/8/layout/target3"/>
    <dgm:cxn modelId="{D2F09CD3-25A0-4487-96FD-8723E8367F5C}" type="presParOf" srcId="{333A1088-737F-45CB-B68E-254E46348037}" destId="{F0A8CDF6-5173-4924-B9A6-50B966672410}" srcOrd="12" destOrd="0" presId="urn:microsoft.com/office/officeart/2005/8/layout/target3"/>
    <dgm:cxn modelId="{8DC13E3D-6F84-4DC6-97FA-21A431A25FE0}" type="presParOf" srcId="{333A1088-737F-45CB-B68E-254E46348037}" destId="{5E0AE6DA-7EA9-46C2-B91F-1418396BF5B9}" srcOrd="13" destOrd="0" presId="urn:microsoft.com/office/officeart/2005/8/layout/target3"/>
    <dgm:cxn modelId="{DBC5FF28-0187-4A81-8479-D66AF5CC04B2}" type="presParOf" srcId="{333A1088-737F-45CB-B68E-254E46348037}" destId="{4D71FC96-316B-4FE4-BAE0-203424E05C08}" srcOrd="14" destOrd="0" presId="urn:microsoft.com/office/officeart/2005/8/layout/target3"/>
    <dgm:cxn modelId="{00675186-592E-434F-9C5A-991A9E02158C}" type="presParOf" srcId="{333A1088-737F-45CB-B68E-254E46348037}" destId="{9702E386-110A-4A9B-B360-5CF8CD80520E}" srcOrd="15" destOrd="0" presId="urn:microsoft.com/office/officeart/2005/8/layout/target3"/>
    <dgm:cxn modelId="{27A9BA0A-E995-4BC3-B73C-E62C190387F1}" type="presParOf" srcId="{333A1088-737F-45CB-B68E-254E46348037}" destId="{56D37D87-7332-48EC-96D9-285BA896A703}" srcOrd="16" destOrd="0" presId="urn:microsoft.com/office/officeart/2005/8/layout/target3"/>
    <dgm:cxn modelId="{2AAF396E-263E-4CB1-B6FD-95A8F4090B9F}" type="presParOf" srcId="{333A1088-737F-45CB-B68E-254E46348037}" destId="{918EFB76-6971-43EC-B2AA-F60A4166DCAF}" srcOrd="17" destOrd="0" presId="urn:microsoft.com/office/officeart/2005/8/layout/target3"/>
    <dgm:cxn modelId="{83ABC7FA-D9BC-42A9-AEDE-5173B3774BDF}" type="presParOf" srcId="{333A1088-737F-45CB-B68E-254E46348037}" destId="{AED2198E-93D5-4001-81B4-73124B309672}" srcOrd="18" destOrd="0" presId="urn:microsoft.com/office/officeart/2005/8/layout/target3"/>
    <dgm:cxn modelId="{A22A994B-0252-4ED5-8A05-BDECC52776A1}" type="presParOf" srcId="{333A1088-737F-45CB-B68E-254E46348037}" destId="{2BE915AB-18AA-4053-B92C-3BFC9ED204BB}" srcOrd="19" destOrd="0" presId="urn:microsoft.com/office/officeart/2005/8/layout/target3"/>
    <dgm:cxn modelId="{25C64FC0-7BA4-408F-9238-AC724A24C1D8}" type="presParOf" srcId="{333A1088-737F-45CB-B68E-254E46348037}" destId="{6BB5E863-4638-4E1D-BFDE-399D028AC4ED}" srcOrd="20" destOrd="0" presId="urn:microsoft.com/office/officeart/2005/8/layout/target3"/>
    <dgm:cxn modelId="{3C859418-19A6-4C05-AF89-BF57CF65DC67}" type="presParOf" srcId="{333A1088-737F-45CB-B68E-254E46348037}" destId="{5A5FFA88-C948-4069-8E93-59FA12366E83}" srcOrd="21" destOrd="0" presId="urn:microsoft.com/office/officeart/2005/8/layout/target3"/>
    <dgm:cxn modelId="{2063C6E2-0643-430D-B4D7-BCC9913C459B}" type="presParOf" srcId="{333A1088-737F-45CB-B68E-254E46348037}" destId="{1DA6459D-AA1A-4D7F-8C08-136051BD249D}" srcOrd="22" destOrd="0" presId="urn:microsoft.com/office/officeart/2005/8/layout/target3"/>
    <dgm:cxn modelId="{14E8B10D-DC58-4D57-A41E-F4E1110E0518}" type="presParOf" srcId="{333A1088-737F-45CB-B68E-254E46348037}" destId="{5D3D68BE-1C71-4ACF-809C-9068D38ABC9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64090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VY_32_INOVACE_15_Podstatná jména 4.ročník_Vzor hrad</a:t>
          </a:r>
          <a:endParaRPr lang="cs-CZ" sz="1600" kern="1200" dirty="0"/>
        </a:p>
      </dsp:txBody>
      <dsp:txXfrm>
        <a:off x="1273857" y="864090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Vzor hrad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1A68E3-79FD-4E84-8422-A4EDF8FFEC63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1121CE-C11C-4AFE-A254-FFC8C52DF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5164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1121CE-C11C-4AFE-A254-FFC8C52DFB8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1127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4A98431-1D95-4BF2-8CBD-2D47CFDBCE9F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076CF4D-C6CD-4D98-9061-DE2A44AE219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8408083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12605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HRAD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8" y="2948780"/>
            <a:ext cx="2520280" cy="2568451"/>
          </a:xfrm>
        </p:spPr>
      </p:pic>
    </p:spTree>
    <p:extLst>
      <p:ext uri="{BB962C8B-B14F-4D97-AF65-F5344CB8AC3E}">
        <p14:creationId xmlns:p14="http://schemas.microsoft.com/office/powerpoint/2010/main" xmlns="" val="4039122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 ročníku.</a:t>
            </a:r>
          </a:p>
          <a:p>
            <a:r>
              <a:rPr lang="cs-CZ" dirty="0" smtClean="0"/>
              <a:t>Některé stránky lze využít jako pracovní list.</a:t>
            </a:r>
          </a:p>
          <a:p>
            <a:r>
              <a:rPr lang="cs-CZ" dirty="0" smtClean="0"/>
              <a:t>U každého úkolu je připravena kontrola.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9010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HRAD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vzoru hrad se skloňují podstatná jména rodu mužského </a:t>
            </a:r>
            <a:r>
              <a:rPr lang="cs-CZ" dirty="0" smtClean="0">
                <a:solidFill>
                  <a:srgbClr val="FF0000"/>
                </a:solidFill>
              </a:rPr>
              <a:t>neživotná zakončená v 1. pádě </a:t>
            </a:r>
            <a:r>
              <a:rPr lang="cs-CZ" dirty="0" smtClean="0"/>
              <a:t>čísla </a:t>
            </a:r>
            <a:r>
              <a:rPr lang="cs-CZ" dirty="0" err="1" smtClean="0"/>
              <a:t>jedn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tvrdou nebo obojetnou souhláskou </a:t>
            </a:r>
            <a:r>
              <a:rPr lang="cs-CZ" dirty="0" smtClean="0"/>
              <a:t>a ve </a:t>
            </a:r>
            <a:r>
              <a:rPr lang="cs-CZ" dirty="0" smtClean="0">
                <a:solidFill>
                  <a:srgbClr val="FF0000"/>
                </a:solidFill>
              </a:rPr>
              <a:t>2. pádě </a:t>
            </a:r>
            <a:r>
              <a:rPr lang="cs-CZ" dirty="0" smtClean="0"/>
              <a:t>čísla </a:t>
            </a:r>
            <a:r>
              <a:rPr lang="cs-CZ" dirty="0" err="1" smtClean="0"/>
              <a:t>jedn</a:t>
            </a:r>
            <a:r>
              <a:rPr lang="cs-CZ" dirty="0" smtClean="0"/>
              <a:t>. koncovkou </a:t>
            </a:r>
            <a:r>
              <a:rPr lang="cs-CZ" dirty="0" smtClean="0">
                <a:solidFill>
                  <a:srgbClr val="FF0000"/>
                </a:solidFill>
              </a:rPr>
              <a:t>–u (-a).</a:t>
            </a:r>
          </a:p>
          <a:p>
            <a:endParaRPr lang="cs-CZ" dirty="0"/>
          </a:p>
          <a:p>
            <a:r>
              <a:rPr lang="cs-CZ" dirty="0" smtClean="0"/>
              <a:t>Vzor hrad je </a:t>
            </a:r>
            <a:r>
              <a:rPr lang="cs-CZ" dirty="0" smtClean="0">
                <a:solidFill>
                  <a:srgbClr val="FF0000"/>
                </a:solidFill>
              </a:rPr>
              <a:t>tvrdý vzor</a:t>
            </a:r>
            <a:r>
              <a:rPr lang="cs-CZ" dirty="0" smtClean="0"/>
              <a:t>. V koncovkách </a:t>
            </a:r>
            <a:r>
              <a:rPr lang="cs-CZ" dirty="0" err="1" smtClean="0"/>
              <a:t>podst</a:t>
            </a:r>
            <a:r>
              <a:rPr lang="cs-CZ" dirty="0" smtClean="0"/>
              <a:t>. </a:t>
            </a:r>
            <a:r>
              <a:rPr lang="cs-CZ" dirty="0"/>
              <a:t>j</a:t>
            </a:r>
            <a:r>
              <a:rPr lang="cs-CZ" dirty="0" smtClean="0"/>
              <a:t>men skloňovaných podle vzoru hrad píšeme </a:t>
            </a:r>
            <a:r>
              <a:rPr lang="cs-CZ" dirty="0" smtClean="0">
                <a:solidFill>
                  <a:srgbClr val="FF0000"/>
                </a:solidFill>
              </a:rPr>
              <a:t>vždy –y</a:t>
            </a:r>
            <a:r>
              <a:rPr lang="cs-CZ" dirty="0" smtClean="0"/>
              <a:t>, pouze v koncovce </a:t>
            </a:r>
            <a:r>
              <a:rPr lang="cs-CZ" dirty="0" smtClean="0">
                <a:solidFill>
                  <a:srgbClr val="00B0F0"/>
                </a:solidFill>
              </a:rPr>
              <a:t>6. pádu množ. čísla –</a:t>
            </a:r>
            <a:r>
              <a:rPr lang="cs-CZ" dirty="0" err="1" smtClean="0">
                <a:solidFill>
                  <a:srgbClr val="00B0F0"/>
                </a:solidFill>
              </a:rPr>
              <a:t>ích</a:t>
            </a:r>
            <a:r>
              <a:rPr lang="cs-CZ" dirty="0" smtClean="0">
                <a:solidFill>
                  <a:srgbClr val="00B0F0"/>
                </a:solidFill>
              </a:rPr>
              <a:t> píšeme i.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8304" y="4962773"/>
            <a:ext cx="1656184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1737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Zařaď podstat. jména ke správným vzorům.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vzor pán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4294967295"/>
          </p:nvPr>
        </p:nvSpPr>
        <p:spPr>
          <a:xfrm>
            <a:off x="5102225" y="1860550"/>
            <a:ext cx="4041775" cy="654050"/>
          </a:xfrm>
        </p:spPr>
        <p:txBody>
          <a:bodyPr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zor hrad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234888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strýček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39952" y="253379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strýček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234888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zápas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250128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zápas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2880461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čáp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5976" y="308230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čáp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02592" y="288582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obvaz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20921" y="311665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obvaz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3543967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mráz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92929" y="36568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mráz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51720" y="351264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vous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64937" y="4139403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vous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1742" y="411847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lev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35773" y="3632727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lev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30584" y="413940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zpěvák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067944" y="413940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zpěvák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5394" y="4662141"/>
            <a:ext cx="778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vlak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64937" y="4662140"/>
            <a:ext cx="7782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vlak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27684" y="4691429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sněhulák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923928" y="461926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sněhulák</a:t>
            </a:r>
            <a:endParaRPr lang="cs-CZ" sz="2400" dirty="0"/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5153094"/>
            <a:ext cx="1274440" cy="127444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46481" y="5305494"/>
            <a:ext cx="1274440" cy="127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27304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000"/>
                            </p:stCondLst>
                            <p:childTnLst>
                              <p:par>
                                <p:cTn id="1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1000"/>
                            </p:stCondLst>
                            <p:childTnLst>
                              <p:par>
                                <p:cTn id="1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Slova na obrázcích pište ve 2.p.č.j., 1.p.č.mn., 4.p.č.mn. </a:t>
            </a:r>
            <a:r>
              <a:rPr lang="cs-CZ" dirty="0"/>
              <a:t>a</a:t>
            </a:r>
            <a:r>
              <a:rPr lang="cs-CZ" dirty="0" smtClean="0"/>
              <a:t> 6.p.čmn.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1988840"/>
            <a:ext cx="1346448" cy="134644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5941" y="3501008"/>
            <a:ext cx="1418456" cy="14184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5157192"/>
            <a:ext cx="1418456" cy="14184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2154560"/>
            <a:ext cx="1346448" cy="13464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3501008"/>
            <a:ext cx="1202432" cy="120243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37313" y="4885833"/>
            <a:ext cx="1490464" cy="149046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627784" y="2348880"/>
            <a:ext cx="2088232" cy="83099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Lesa, lesy, lesy, lesích.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4093" y="3933055"/>
            <a:ext cx="2232248" cy="83099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Hřibu, hřiby, hřiby, hřibech.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50949" y="5081590"/>
            <a:ext cx="2196082" cy="156966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Automobilu, automobily, automobily, automobilech.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32240" y="2348880"/>
            <a:ext cx="2208719" cy="1200329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Šroubu, šrouby, šrouby, šroubech.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27777" y="3933055"/>
            <a:ext cx="1992695" cy="830997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Stolu, stoly, stoly, stolech.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22261" y="4928808"/>
            <a:ext cx="1682188" cy="156966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Sloupu, sloupy, sloupy, sloupech.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50937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7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9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2" presetID="32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1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2000"/>
                            </p:stCondLst>
                            <p:childTnLst>
                              <p:par>
                                <p:cTn id="147" presetID="32" presetClass="emph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1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i/y.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Lodě jsou </a:t>
            </a:r>
            <a:r>
              <a:rPr lang="cs-CZ" dirty="0" err="1" smtClean="0"/>
              <a:t>v_baven</a:t>
            </a:r>
            <a:r>
              <a:rPr lang="cs-CZ" dirty="0" smtClean="0"/>
              <a:t>_ kompas_. Snop_ jsou svázán_ </a:t>
            </a:r>
            <a:r>
              <a:rPr lang="cs-CZ" dirty="0" err="1" smtClean="0"/>
              <a:t>pevn_mi</a:t>
            </a:r>
            <a:r>
              <a:rPr lang="cs-CZ" dirty="0" smtClean="0"/>
              <a:t> provaz_. Nad vrchol_ hor se stahovala mračna. Mez_ </a:t>
            </a:r>
            <a:r>
              <a:rPr lang="cs-CZ" dirty="0" err="1" smtClean="0"/>
              <a:t>kr_stal</a:t>
            </a:r>
            <a:r>
              <a:rPr lang="cs-CZ" dirty="0" smtClean="0"/>
              <a:t>_ jsou velké </a:t>
            </a:r>
            <a:r>
              <a:rPr lang="cs-CZ" dirty="0" err="1" smtClean="0"/>
              <a:t>rozd_l</a:t>
            </a:r>
            <a:r>
              <a:rPr lang="cs-CZ" dirty="0" smtClean="0"/>
              <a:t>_. Motouz_ b-</a:t>
            </a:r>
            <a:r>
              <a:rPr lang="cs-CZ" dirty="0" err="1" smtClean="0"/>
              <a:t>ly</a:t>
            </a:r>
            <a:r>
              <a:rPr lang="cs-CZ" dirty="0" smtClean="0"/>
              <a:t> svázán_ </a:t>
            </a:r>
            <a:r>
              <a:rPr lang="cs-CZ" dirty="0" err="1" smtClean="0"/>
              <a:t>někol_ka</a:t>
            </a:r>
            <a:r>
              <a:rPr lang="cs-CZ" dirty="0" smtClean="0"/>
              <a:t> </a:t>
            </a:r>
            <a:r>
              <a:rPr lang="cs-CZ" dirty="0" err="1" smtClean="0"/>
              <a:t>uzl</a:t>
            </a:r>
            <a:r>
              <a:rPr lang="cs-CZ" dirty="0" smtClean="0"/>
              <a:t>_. </a:t>
            </a:r>
            <a:r>
              <a:rPr lang="cs-CZ" dirty="0" err="1" smtClean="0"/>
              <a:t>Korunovačn</a:t>
            </a:r>
            <a:r>
              <a:rPr lang="cs-CZ" dirty="0" smtClean="0"/>
              <a:t>_ klenot_ jsou </a:t>
            </a:r>
            <a:r>
              <a:rPr lang="cs-CZ" dirty="0" err="1" smtClean="0"/>
              <a:t>v_zdoben</a:t>
            </a:r>
            <a:r>
              <a:rPr lang="cs-CZ" dirty="0" smtClean="0"/>
              <a:t>_ drahokam_.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Lodě jsou 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baven</a:t>
            </a:r>
            <a:r>
              <a:rPr lang="cs-CZ" dirty="0" smtClean="0">
                <a:solidFill>
                  <a:srgbClr val="FF0000"/>
                </a:solidFill>
              </a:rPr>
              <a:t>y </a:t>
            </a:r>
            <a:r>
              <a:rPr lang="cs-CZ" dirty="0" smtClean="0"/>
              <a:t>kompas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Snop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jsou svázán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pevn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mi provaz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Nad vrchol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hor se stahovala mračna. </a:t>
            </a:r>
          </a:p>
          <a:p>
            <a:r>
              <a:rPr lang="cs-CZ" dirty="0" smtClean="0"/>
              <a:t>Mez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kr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stal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jsou velké rozd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Motouz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ly svázán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někol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ka uzl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Korunovačn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klenot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jsou v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zdoben</a:t>
            </a:r>
            <a:r>
              <a:rPr lang="cs-CZ" dirty="0" smtClean="0">
                <a:solidFill>
                  <a:srgbClr val="FF0000"/>
                </a:solidFill>
              </a:rPr>
              <a:t>y </a:t>
            </a:r>
            <a:r>
              <a:rPr lang="cs-CZ" dirty="0" smtClean="0"/>
              <a:t>drahokam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88024" y="1970544"/>
            <a:ext cx="3816424" cy="44644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1836" y="3288392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59039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r>
              <a:rPr lang="cs-CZ" sz="2400" dirty="0"/>
              <a:t>KOLEKTIV AUTORŮ. </a:t>
            </a:r>
            <a:r>
              <a:rPr lang="cs-CZ" sz="2400" i="1" dirty="0"/>
              <a:t>Český jazyk 4</a:t>
            </a:r>
            <a:r>
              <a:rPr lang="cs-CZ" sz="2400" dirty="0"/>
              <a:t>: </a:t>
            </a:r>
            <a:r>
              <a:rPr lang="cs-CZ" sz="2400" i="1" dirty="0"/>
              <a:t>učebnice pro 4.ročník</a:t>
            </a:r>
            <a:r>
              <a:rPr lang="cs-CZ" sz="2400" dirty="0"/>
              <a:t>. 2.přepracované vydání. Kyjov: Nová škola Brno, 2005. ISBN 80-85607-92-1.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27011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81</TotalTime>
  <Words>333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VZOR HRAD</vt:lpstr>
      <vt:lpstr>ANOTACE</vt:lpstr>
      <vt:lpstr>VZOR HRAD</vt:lpstr>
      <vt:lpstr>Zařaď podstat. jména ke správným vzorům.</vt:lpstr>
      <vt:lpstr>Slova na obrázcích pište ve 2.p.č.j., 1.p.č.mn., 4.p.č.mn. a 6.p.čmn.</vt:lpstr>
      <vt:lpstr>Doplň správně i/y.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Your User Name</cp:lastModifiedBy>
  <cp:revision>14</cp:revision>
  <dcterms:created xsi:type="dcterms:W3CDTF">2012-04-09T12:38:35Z</dcterms:created>
  <dcterms:modified xsi:type="dcterms:W3CDTF">2012-05-06T13:22:59Z</dcterms:modified>
</cp:coreProperties>
</file>