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6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VY_32_INOVACE_17_Podstatná jména 4.ročník_Vzor stroj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stroj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D78D315-0D18-431F-8928-B897090F0F89}">
      <dgm:prSet/>
      <dgm:spPr/>
      <dgm:t>
        <a:bodyPr/>
        <a:lstStyle/>
        <a:p>
          <a:pPr algn="l"/>
          <a:r>
            <a:rPr lang="cs-CZ" dirty="0" smtClean="0"/>
            <a:t>Vytvořeno: duben 2012</a:t>
          </a:r>
          <a:endParaRPr lang="cs-CZ" dirty="0"/>
        </a:p>
      </dgm:t>
    </dgm:pt>
    <dgm:pt modelId="{E15DBF9B-C12A-4F89-A1BC-FBFF29A1C42B}" type="parTrans" cxnId="{8FD21C60-9238-4D09-A7BE-D5023FC9FB92}">
      <dgm:prSet/>
      <dgm:spPr/>
    </dgm:pt>
    <dgm:pt modelId="{BA83ED5F-E08B-43DC-85E6-F5EBC76ACA73}" type="sibTrans" cxnId="{8FD21C60-9238-4D09-A7BE-D5023FC9FB92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D90C7959-7760-4896-B404-46D91222E18E}" type="pres">
      <dgm:prSet presAssocID="{7D78D315-0D18-431F-8928-B897090F0F89}" presName="vertSpace5" presStyleLbl="node1" presStyleIdx="3" presStyleCnt="6"/>
      <dgm:spPr/>
    </dgm:pt>
    <dgm:pt modelId="{28A442AC-3CCC-4464-AC19-C34B646FCEC6}" type="pres">
      <dgm:prSet presAssocID="{7D78D315-0D18-431F-8928-B897090F0F89}" presName="circle5" presStyleLbl="node1" presStyleIdx="4" presStyleCnt="6"/>
      <dgm:spPr/>
    </dgm:pt>
    <dgm:pt modelId="{B167A9AC-444B-41A0-B981-BF75A79128B3}" type="pres">
      <dgm:prSet presAssocID="{7D78D315-0D18-431F-8928-B897090F0F89}" presName="rect5" presStyleLbl="alignAcc1" presStyleIdx="4" presStyleCnt="6"/>
      <dgm:spPr/>
    </dgm:pt>
    <dgm:pt modelId="{5F323BEC-3C87-40BA-8EF9-66D99548F0E8}" type="pres">
      <dgm:prSet presAssocID="{4C35D32F-0EAB-4CD7-82EE-45574DC2A586}" presName="vertSpace6" presStyleLbl="node1" presStyleIdx="4" presStyleCnt="6"/>
      <dgm:spPr/>
    </dgm:pt>
    <dgm:pt modelId="{3350A907-4BDE-415C-A00F-269174EB4CA7}" type="pres">
      <dgm:prSet presAssocID="{4C35D32F-0EAB-4CD7-82EE-45574DC2A586}" presName="circle6" presStyleLbl="node1" presStyleIdx="5" presStyleCnt="6"/>
      <dgm:spPr/>
    </dgm:pt>
    <dgm:pt modelId="{6998FB8E-5327-46CE-A68E-AB18C46DA3CC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4B62C1-F3AB-44CC-93B6-EF87C40E1CEB}" type="pres">
      <dgm:prSet presAssocID="{7D78D315-0D18-431F-8928-B897090F0F89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087028A5-0194-44CE-AC48-5CC5D2C71F5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D98FA7-1781-477A-A39F-156DE8F337AA}" type="presOf" srcId="{D8197B8C-B260-4A16-BDF4-0947B075E274}" destId="{25B08C86-7E15-44DC-BE7F-FFB55DD49D12}" srcOrd="0" destOrd="0" presId="urn:microsoft.com/office/officeart/2005/8/layout/target3"/>
    <dgm:cxn modelId="{9AFE2B40-D45E-49AA-991C-457EB4E060E7}" type="presOf" srcId="{7D78D315-0D18-431F-8928-B897090F0F89}" destId="{B167A9AC-444B-41A0-B981-BF75A79128B3}" srcOrd="0" destOrd="0" presId="urn:microsoft.com/office/officeart/2005/8/layout/target3"/>
    <dgm:cxn modelId="{70041CF2-3679-405C-90D4-8AD103E61696}" type="presOf" srcId="{D1D4F407-5343-4D3F-B5B9-D407B03CAEB4}" destId="{D005CE8C-CC26-4C3E-AC11-E15060ECD759}" srcOrd="0" destOrd="0" presId="urn:microsoft.com/office/officeart/2005/8/layout/target3"/>
    <dgm:cxn modelId="{D99488EC-890D-4D63-A826-225C34AEC9ED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E536A6F-EB39-4979-8601-AA610349CAB6}" type="presOf" srcId="{D8197B8C-B260-4A16-BDF4-0947B075E274}" destId="{5A5FFA88-C948-4069-8E93-59FA12366E83}" srcOrd="1" destOrd="0" presId="urn:microsoft.com/office/officeart/2005/8/layout/target3"/>
    <dgm:cxn modelId="{3AD181C1-CF9E-4F41-8E0D-83837B6074A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52C380-2D3E-49C1-95EB-4BA1C677696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A5AD0F-9910-4738-9B13-E446A465EAB7}" type="presOf" srcId="{D1B46980-6531-4606-95E6-44980827E919}" destId="{6140AFEC-043D-4C43-A2F9-D0F5331DF3A3}" srcOrd="0" destOrd="0" presId="urn:microsoft.com/office/officeart/2005/8/layout/target3"/>
    <dgm:cxn modelId="{89FDDE6B-6EA9-4DCC-AF66-4DD56AA1EAC4}" type="presOf" srcId="{B651F6E3-6281-48DB-9319-2AEAFDAE7572}" destId="{619D679B-A015-4ECF-8348-D1034C574F40}" srcOrd="0" destOrd="0" presId="urn:microsoft.com/office/officeart/2005/8/layout/target3"/>
    <dgm:cxn modelId="{8FD21C60-9238-4D09-A7BE-D5023FC9FB92}" srcId="{757F3AB3-0718-4624-B441-E567A8F0AB56}" destId="{7D78D315-0D18-431F-8928-B897090F0F89}" srcOrd="4" destOrd="0" parTransId="{E15DBF9B-C12A-4F89-A1BC-FBFF29A1C42B}" sibTransId="{BA83ED5F-E08B-43DC-85E6-F5EBC76ACA73}"/>
    <dgm:cxn modelId="{5699B2B6-8B83-4C04-9C00-649535889B5F}" type="presOf" srcId="{7D78D315-0D18-431F-8928-B897090F0F89}" destId="{ED4B62C1-F3AB-44CC-93B6-EF87C40E1CEB}" srcOrd="1" destOrd="0" presId="urn:microsoft.com/office/officeart/2005/8/layout/target3"/>
    <dgm:cxn modelId="{1F50C370-5572-48FF-B772-AB4C76D2FA73}" type="presOf" srcId="{4C35D32F-0EAB-4CD7-82EE-45574DC2A586}" destId="{087028A5-0194-44CE-AC48-5CC5D2C71F59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2F46671D-A8B9-4D72-AA00-79391FFBB517}" type="presOf" srcId="{D1D4F407-5343-4D3F-B5B9-D407B03CAEB4}" destId="{AED2198E-93D5-4001-81B4-73124B309672}" srcOrd="1" destOrd="0" presId="urn:microsoft.com/office/officeart/2005/8/layout/target3"/>
    <dgm:cxn modelId="{A9B807A7-B350-4AA3-BDF3-6EAD897FA8E6}" type="presOf" srcId="{4C35D32F-0EAB-4CD7-82EE-45574DC2A586}" destId="{6998FB8E-5327-46CE-A68E-AB18C46DA3CC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839FBE-5BBE-4E47-8737-D0E49C7F0305}" type="presParOf" srcId="{333A1088-737F-45CB-B68E-254E46348037}" destId="{F5ABB229-8D3B-4694-996A-96F23CF14429}" srcOrd="0" destOrd="0" presId="urn:microsoft.com/office/officeart/2005/8/layout/target3"/>
    <dgm:cxn modelId="{CD68A659-BC6A-4A27-9B1E-89553695F3C2}" type="presParOf" srcId="{333A1088-737F-45CB-B68E-254E46348037}" destId="{F41139FD-01EE-4571-8B17-4FB00FC51163}" srcOrd="1" destOrd="0" presId="urn:microsoft.com/office/officeart/2005/8/layout/target3"/>
    <dgm:cxn modelId="{933F3498-5635-4598-93A5-57C9B94B2364}" type="presParOf" srcId="{333A1088-737F-45CB-B68E-254E46348037}" destId="{D005CE8C-CC26-4C3E-AC11-E15060ECD759}" srcOrd="2" destOrd="0" presId="urn:microsoft.com/office/officeart/2005/8/layout/target3"/>
    <dgm:cxn modelId="{958AA3FA-3B0E-44EF-AE42-48FC245168DB}" type="presParOf" srcId="{333A1088-737F-45CB-B68E-254E46348037}" destId="{2C702D82-9B77-49B7-9568-BB8EB47C3372}" srcOrd="3" destOrd="0" presId="urn:microsoft.com/office/officeart/2005/8/layout/target3"/>
    <dgm:cxn modelId="{DE75B002-0FA7-4127-8E98-92A407495A50}" type="presParOf" srcId="{333A1088-737F-45CB-B68E-254E46348037}" destId="{A52A0455-90FF-4808-ABD0-F02540D31D5A}" srcOrd="4" destOrd="0" presId="urn:microsoft.com/office/officeart/2005/8/layout/target3"/>
    <dgm:cxn modelId="{7002C416-5FF4-4C4E-A48B-A23E50A94D89}" type="presParOf" srcId="{333A1088-737F-45CB-B68E-254E46348037}" destId="{6140AFEC-043D-4C43-A2F9-D0F5331DF3A3}" srcOrd="5" destOrd="0" presId="urn:microsoft.com/office/officeart/2005/8/layout/target3"/>
    <dgm:cxn modelId="{7DD7DEEB-BF68-418C-9888-09152ED218F7}" type="presParOf" srcId="{333A1088-737F-45CB-B68E-254E46348037}" destId="{9358AC05-5D7D-4327-9F80-1AD486AEA664}" srcOrd="6" destOrd="0" presId="urn:microsoft.com/office/officeart/2005/8/layout/target3"/>
    <dgm:cxn modelId="{ADE2E262-528C-4C18-A5A9-DA9EBFE61B61}" type="presParOf" srcId="{333A1088-737F-45CB-B68E-254E46348037}" destId="{313FC574-E1CD-4FB4-B054-0B805CE0447D}" srcOrd="7" destOrd="0" presId="urn:microsoft.com/office/officeart/2005/8/layout/target3"/>
    <dgm:cxn modelId="{E12A6BE5-DF55-4736-89DC-C0F8EE9AEB35}" type="presParOf" srcId="{333A1088-737F-45CB-B68E-254E46348037}" destId="{619D679B-A015-4ECF-8348-D1034C574F40}" srcOrd="8" destOrd="0" presId="urn:microsoft.com/office/officeart/2005/8/layout/target3"/>
    <dgm:cxn modelId="{015C34E3-1099-40E7-8AC5-7C52F45AFECA}" type="presParOf" srcId="{333A1088-737F-45CB-B68E-254E46348037}" destId="{322283A8-4A27-4CDA-BAE3-F381106A9174}" srcOrd="9" destOrd="0" presId="urn:microsoft.com/office/officeart/2005/8/layout/target3"/>
    <dgm:cxn modelId="{CC2A7035-EF2D-412B-BC6C-5982C1522141}" type="presParOf" srcId="{333A1088-737F-45CB-B68E-254E46348037}" destId="{FFC9F71D-1B4F-4AD9-A4A6-86ADEFC8AF5C}" srcOrd="10" destOrd="0" presId="urn:microsoft.com/office/officeart/2005/8/layout/target3"/>
    <dgm:cxn modelId="{FE8FD48A-D6E1-42C1-8DB7-43E185AA02BA}" type="presParOf" srcId="{333A1088-737F-45CB-B68E-254E46348037}" destId="{25B08C86-7E15-44DC-BE7F-FFB55DD49D12}" srcOrd="11" destOrd="0" presId="urn:microsoft.com/office/officeart/2005/8/layout/target3"/>
    <dgm:cxn modelId="{499A7636-3417-4E06-B115-328127975A38}" type="presParOf" srcId="{333A1088-737F-45CB-B68E-254E46348037}" destId="{D90C7959-7760-4896-B404-46D91222E18E}" srcOrd="12" destOrd="0" presId="urn:microsoft.com/office/officeart/2005/8/layout/target3"/>
    <dgm:cxn modelId="{17EA5FA2-5B0C-42C0-B75B-14DAC402D5BB}" type="presParOf" srcId="{333A1088-737F-45CB-B68E-254E46348037}" destId="{28A442AC-3CCC-4464-AC19-C34B646FCEC6}" srcOrd="13" destOrd="0" presId="urn:microsoft.com/office/officeart/2005/8/layout/target3"/>
    <dgm:cxn modelId="{4FABDD6E-2749-487A-B3FE-E76587801F2F}" type="presParOf" srcId="{333A1088-737F-45CB-B68E-254E46348037}" destId="{B167A9AC-444B-41A0-B981-BF75A79128B3}" srcOrd="14" destOrd="0" presId="urn:microsoft.com/office/officeart/2005/8/layout/target3"/>
    <dgm:cxn modelId="{40F13F32-C570-44F2-996B-0092B31C640E}" type="presParOf" srcId="{333A1088-737F-45CB-B68E-254E46348037}" destId="{5F323BEC-3C87-40BA-8EF9-66D99548F0E8}" srcOrd="15" destOrd="0" presId="urn:microsoft.com/office/officeart/2005/8/layout/target3"/>
    <dgm:cxn modelId="{46FF9480-AEE1-4D5E-8F3E-BE5F075DFF00}" type="presParOf" srcId="{333A1088-737F-45CB-B68E-254E46348037}" destId="{3350A907-4BDE-415C-A00F-269174EB4CA7}" srcOrd="16" destOrd="0" presId="urn:microsoft.com/office/officeart/2005/8/layout/target3"/>
    <dgm:cxn modelId="{C4E9AA27-6EA8-4FAB-8B7E-E85E298CE1D5}" type="presParOf" srcId="{333A1088-737F-45CB-B68E-254E46348037}" destId="{6998FB8E-5327-46CE-A68E-AB18C46DA3CC}" srcOrd="17" destOrd="0" presId="urn:microsoft.com/office/officeart/2005/8/layout/target3"/>
    <dgm:cxn modelId="{FC4BC8CC-C004-4C3C-9368-BD2ABCCB79F3}" type="presParOf" srcId="{333A1088-737F-45CB-B68E-254E46348037}" destId="{AED2198E-93D5-4001-81B4-73124B309672}" srcOrd="18" destOrd="0" presId="urn:microsoft.com/office/officeart/2005/8/layout/target3"/>
    <dgm:cxn modelId="{42BFDE5D-1A36-4DAE-AA45-CF17C4ADA26C}" type="presParOf" srcId="{333A1088-737F-45CB-B68E-254E46348037}" destId="{2BE915AB-18AA-4053-B92C-3BFC9ED204BB}" srcOrd="19" destOrd="0" presId="urn:microsoft.com/office/officeart/2005/8/layout/target3"/>
    <dgm:cxn modelId="{46048DED-AE66-48C8-B7DB-86F395ED6620}" type="presParOf" srcId="{333A1088-737F-45CB-B68E-254E46348037}" destId="{6BB5E863-4638-4E1D-BFDE-399D028AC4ED}" srcOrd="20" destOrd="0" presId="urn:microsoft.com/office/officeart/2005/8/layout/target3"/>
    <dgm:cxn modelId="{75F7F967-247E-481C-B934-2A798D86798E}" type="presParOf" srcId="{333A1088-737F-45CB-B68E-254E46348037}" destId="{5A5FFA88-C948-4069-8E93-59FA12366E83}" srcOrd="21" destOrd="0" presId="urn:microsoft.com/office/officeart/2005/8/layout/target3"/>
    <dgm:cxn modelId="{BEAF9AF8-F03C-4026-AE7E-2441F3F98CBF}" type="presParOf" srcId="{333A1088-737F-45CB-B68E-254E46348037}" destId="{ED4B62C1-F3AB-44CC-93B6-EF87C40E1CEB}" srcOrd="22" destOrd="0" presId="urn:microsoft.com/office/officeart/2005/8/layout/target3"/>
    <dgm:cxn modelId="{0E0D523A-C203-4251-B0CF-475457A4C55C}" type="presParOf" srcId="{333A1088-737F-45CB-B68E-254E46348037}" destId="{087028A5-0194-44CE-AC48-5CC5D2C71F5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VY_32_INOVACE_17_Podstatná jména 4.ročník_Vzor stroj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Vzor stroj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41C13B2-B866-48F6-97BB-21568EEE82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6AC9425-CF40-4CF5-98BE-B4D92C77E1F1}" type="datetimeFigureOut">
              <a:rPr lang="cs-CZ" smtClean="0"/>
              <a:pPr/>
              <a:t>6.5.2012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192176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8753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STROJ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2060848"/>
            <a:ext cx="3312368" cy="2952328"/>
          </a:xfrm>
        </p:spPr>
      </p:pic>
    </p:spTree>
    <p:extLst>
      <p:ext uri="{BB962C8B-B14F-4D97-AF65-F5344CB8AC3E}">
        <p14:creationId xmlns:p14="http://schemas.microsoft.com/office/powerpoint/2010/main" xmlns="" val="3949476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V několika různých typech cvičení si upevní správné tvary podstatných jmen podle vzoru stroj.</a:t>
            </a:r>
          </a:p>
          <a:p>
            <a:r>
              <a:rPr lang="cs-CZ" dirty="0" smtClean="0"/>
              <a:t>U každého cvičení je připravena kontrola.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3086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STROJ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stroj se skloňují </a:t>
            </a:r>
            <a:r>
              <a:rPr lang="cs-CZ" dirty="0" smtClean="0">
                <a:solidFill>
                  <a:srgbClr val="FF0000"/>
                </a:solidFill>
              </a:rPr>
              <a:t>podstatná jména rodu mužského neživotného</a:t>
            </a:r>
            <a:r>
              <a:rPr lang="cs-CZ" dirty="0" smtClean="0"/>
              <a:t> zakončená v </a:t>
            </a:r>
            <a:r>
              <a:rPr lang="cs-CZ" dirty="0" smtClean="0">
                <a:solidFill>
                  <a:srgbClr val="FF0000"/>
                </a:solidFill>
              </a:rPr>
              <a:t>1. pádě </a:t>
            </a:r>
            <a:r>
              <a:rPr lang="cs-CZ" dirty="0" smtClean="0"/>
              <a:t>č.j. na </a:t>
            </a:r>
            <a:r>
              <a:rPr lang="cs-CZ" dirty="0" smtClean="0">
                <a:solidFill>
                  <a:srgbClr val="FF0000"/>
                </a:solidFill>
              </a:rPr>
              <a:t>měkkou nebo obojetnou souhlásku a ve 2. pádě č.j. koncovkou –e.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Vzor stroj je </a:t>
            </a:r>
            <a:r>
              <a:rPr lang="cs-CZ" dirty="0" smtClean="0">
                <a:solidFill>
                  <a:srgbClr val="FF0000"/>
                </a:solidFill>
              </a:rPr>
              <a:t>měkký vzor</a:t>
            </a:r>
            <a:r>
              <a:rPr lang="cs-CZ" dirty="0" smtClean="0"/>
              <a:t>. V koncovkách podstatných jmen skloňovaných podle tohoto vzoru píšeme </a:t>
            </a:r>
            <a:r>
              <a:rPr lang="cs-CZ" dirty="0" smtClean="0">
                <a:solidFill>
                  <a:srgbClr val="FF0000"/>
                </a:solidFill>
              </a:rPr>
              <a:t>vždy –i.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4271880"/>
            <a:ext cx="1828800" cy="1828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317437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08980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ke vzorům správná podstatná jména.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VZOR MUŽ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4294967295"/>
          </p:nvPr>
        </p:nvSpPr>
        <p:spPr>
          <a:xfrm>
            <a:off x="5486400" y="1535113"/>
            <a:ext cx="3657600" cy="639762"/>
          </a:xfrm>
        </p:spPr>
        <p:txBody>
          <a:bodyPr/>
          <a:lstStyle/>
          <a:p>
            <a:r>
              <a:rPr lang="cs-CZ" dirty="0" smtClean="0"/>
              <a:t>VZOR STROJ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5727615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myslivec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20608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myslivec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1601" y="615049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truhlář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73669" y="252481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truhlář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52005" y="576173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kraj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200295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kraj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92629" y="6183271"/>
            <a:ext cx="9778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postel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72085" y="576392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jitrocel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48164" y="246462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jitrocel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17090" y="618327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kašel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20172" y="2926289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kašel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52205" y="576570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přítel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98375" y="299467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přítel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91039" y="6183269"/>
            <a:ext cx="1026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peníz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75167" y="3456337"/>
            <a:ext cx="1026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peníz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17153" y="579723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svízel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84168" y="391800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svízel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17153" y="6183273"/>
            <a:ext cx="1098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koupel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43399" y="572980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král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982838" y="3456337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král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05762" y="6191466"/>
            <a:ext cx="1062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ředitel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61570" y="3918002"/>
            <a:ext cx="1062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ředitel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967155" y="5727615"/>
            <a:ext cx="891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rodič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69336" y="4374029"/>
            <a:ext cx="891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rodič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787657" y="5767509"/>
            <a:ext cx="82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halíř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128592" y="4374028"/>
            <a:ext cx="82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halíř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46186" y="6183268"/>
            <a:ext cx="684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kroj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59290" y="4835694"/>
            <a:ext cx="684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kroj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930262" y="617983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zbroj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615749" y="5721606"/>
            <a:ext cx="844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vítěz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936937" y="4815657"/>
            <a:ext cx="844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vítěz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705053" y="6225586"/>
            <a:ext cx="666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hůl</a:t>
            </a:r>
            <a:endParaRPr lang="cs-CZ" sz="2400" dirty="0"/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0896" y="2550867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1703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28" presetID="8" presetClass="emph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Rot by="21600000">
                                      <p:cBhvr>
                                        <p:cTn id="2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tvary podstatných jmen.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Zajíc se pásl v   </a:t>
            </a:r>
            <a:r>
              <a:rPr lang="cs-CZ" dirty="0" smtClean="0">
                <a:solidFill>
                  <a:srgbClr val="FF0000"/>
                </a:solidFill>
              </a:rPr>
              <a:t>jeteli.</a:t>
            </a:r>
          </a:p>
          <a:p>
            <a:endParaRPr lang="cs-CZ" dirty="0"/>
          </a:p>
          <a:p>
            <a:r>
              <a:rPr lang="cs-CZ" dirty="0" smtClean="0"/>
              <a:t>Brambory byly uskladněny v   </a:t>
            </a:r>
            <a:r>
              <a:rPr lang="cs-CZ" dirty="0" smtClean="0">
                <a:solidFill>
                  <a:srgbClr val="FF0000"/>
                </a:solidFill>
              </a:rPr>
              <a:t>pytlích.</a:t>
            </a:r>
          </a:p>
          <a:p>
            <a:endParaRPr lang="cs-CZ" dirty="0"/>
          </a:p>
          <a:p>
            <a:r>
              <a:rPr lang="cs-CZ" dirty="0" smtClean="0"/>
              <a:t>Jirka byl první v    </a:t>
            </a:r>
            <a:r>
              <a:rPr lang="cs-CZ" dirty="0" smtClean="0">
                <a:solidFill>
                  <a:srgbClr val="FF0000"/>
                </a:solidFill>
              </a:rPr>
              <a:t>cíli.</a:t>
            </a:r>
          </a:p>
          <a:p>
            <a:endParaRPr lang="cs-CZ" dirty="0"/>
          </a:p>
          <a:p>
            <a:r>
              <a:rPr lang="cs-CZ" dirty="0" smtClean="0"/>
              <a:t>Čarodějnice vařila lektvary v    </a:t>
            </a:r>
            <a:r>
              <a:rPr lang="cs-CZ" dirty="0" smtClean="0">
                <a:solidFill>
                  <a:srgbClr val="FF0000"/>
                </a:solidFill>
              </a:rPr>
              <a:t>kotli.</a:t>
            </a:r>
          </a:p>
          <a:p>
            <a:endParaRPr lang="cs-CZ" dirty="0"/>
          </a:p>
          <a:p>
            <a:r>
              <a:rPr lang="cs-CZ" dirty="0" smtClean="0"/>
              <a:t>Zákusky byly na několika    </a:t>
            </a:r>
            <a:r>
              <a:rPr lang="cs-CZ" dirty="0" smtClean="0">
                <a:solidFill>
                  <a:srgbClr val="FF0000"/>
                </a:solidFill>
              </a:rPr>
              <a:t>talířích.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68544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794520"/>
            <a:ext cx="914400" cy="9144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2104945"/>
            <a:ext cx="1296144" cy="12961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43200" y="3284984"/>
            <a:ext cx="914400" cy="9144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3861048"/>
            <a:ext cx="1152128" cy="115212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23320" y="4869160"/>
            <a:ext cx="1252736" cy="125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2334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Určuj číslo a pád vyznačených podstatných jmen.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Kup si kapky proti </a:t>
            </a:r>
            <a:r>
              <a:rPr lang="cs-CZ" dirty="0" smtClean="0">
                <a:solidFill>
                  <a:srgbClr val="00B0F0"/>
                </a:solidFill>
              </a:rPr>
              <a:t>kašli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Čaj z </a:t>
            </a:r>
            <a:r>
              <a:rPr lang="cs-CZ" dirty="0" smtClean="0">
                <a:solidFill>
                  <a:srgbClr val="00B0F0"/>
                </a:solidFill>
              </a:rPr>
              <a:t>jitrocele</a:t>
            </a:r>
            <a:r>
              <a:rPr lang="cs-CZ" dirty="0" smtClean="0"/>
              <a:t> je léčivý.</a:t>
            </a:r>
          </a:p>
          <a:p>
            <a:r>
              <a:rPr lang="cs-CZ" dirty="0" smtClean="0"/>
              <a:t>Nauč se hospodařit s </a:t>
            </a:r>
            <a:r>
              <a:rPr lang="cs-CZ" dirty="0" smtClean="0">
                <a:solidFill>
                  <a:srgbClr val="00B0F0"/>
                </a:solidFill>
              </a:rPr>
              <a:t>penězi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zimě chodí zvěř ke </a:t>
            </a:r>
            <a:r>
              <a:rPr lang="cs-CZ" dirty="0" smtClean="0">
                <a:solidFill>
                  <a:srgbClr val="00B0F0"/>
                </a:solidFill>
              </a:rPr>
              <a:t>krmelci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návsi stál vůz naložený </a:t>
            </a:r>
            <a:r>
              <a:rPr lang="cs-CZ" dirty="0" smtClean="0">
                <a:solidFill>
                  <a:srgbClr val="00B0F0"/>
                </a:solidFill>
              </a:rPr>
              <a:t>pytli </a:t>
            </a:r>
            <a:r>
              <a:rPr lang="cs-CZ" dirty="0" smtClean="0"/>
              <a:t>obilí.</a:t>
            </a:r>
          </a:p>
          <a:p>
            <a:r>
              <a:rPr lang="cs-CZ" dirty="0" smtClean="0"/>
              <a:t>Na výstavě jsme viděli krásné moravské </a:t>
            </a:r>
            <a:r>
              <a:rPr lang="cs-CZ" dirty="0" smtClean="0">
                <a:solidFill>
                  <a:srgbClr val="00B0F0"/>
                </a:solidFill>
              </a:rPr>
              <a:t>kroje.</a:t>
            </a:r>
          </a:p>
          <a:p>
            <a:r>
              <a:rPr lang="cs-CZ" dirty="0" smtClean="0"/>
              <a:t>Vyhledal jsem si vlakové </a:t>
            </a:r>
            <a:r>
              <a:rPr lang="cs-CZ" dirty="0" smtClean="0">
                <a:solidFill>
                  <a:srgbClr val="00B0F0"/>
                </a:solidFill>
              </a:rPr>
              <a:t>přípoje.</a:t>
            </a:r>
          </a:p>
          <a:p>
            <a:r>
              <a:rPr lang="cs-CZ" dirty="0" smtClean="0"/>
              <a:t>Sousedovi ulétl včelí </a:t>
            </a:r>
            <a:r>
              <a:rPr lang="cs-CZ" dirty="0" smtClean="0">
                <a:solidFill>
                  <a:srgbClr val="00B0F0"/>
                </a:solidFill>
              </a:rPr>
              <a:t>roj.</a:t>
            </a:r>
          </a:p>
          <a:p>
            <a:r>
              <a:rPr lang="cs-CZ" dirty="0" smtClean="0"/>
              <a:t>Střecha byla pokryta novými </a:t>
            </a:r>
            <a:r>
              <a:rPr lang="cs-CZ" dirty="0" smtClean="0">
                <a:solidFill>
                  <a:srgbClr val="00B0F0"/>
                </a:solidFill>
              </a:rPr>
              <a:t>šindeli.</a:t>
            </a:r>
          </a:p>
          <a:p>
            <a:r>
              <a:rPr lang="cs-CZ" dirty="0" smtClean="0"/>
              <a:t>Milan doběhl do </a:t>
            </a:r>
            <a:r>
              <a:rPr lang="cs-CZ" dirty="0" smtClean="0">
                <a:solidFill>
                  <a:srgbClr val="00B0F0"/>
                </a:solidFill>
              </a:rPr>
              <a:t>cíle</a:t>
            </a:r>
            <a:r>
              <a:rPr lang="cs-CZ" dirty="0" smtClean="0"/>
              <a:t> poslední.</a:t>
            </a:r>
          </a:p>
          <a:p>
            <a:r>
              <a:rPr lang="cs-CZ" dirty="0" smtClean="0"/>
              <a:t>Maso se vařilo ve velkých </a:t>
            </a:r>
            <a:r>
              <a:rPr lang="cs-CZ" dirty="0" smtClean="0">
                <a:solidFill>
                  <a:srgbClr val="00B0F0"/>
                </a:solidFill>
              </a:rPr>
              <a:t>kotlích.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15567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.j.,3.pád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1992959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.j., 2.pád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4477" y="2361565"/>
            <a:ext cx="1876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.mn., 7.pád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53446" y="2760386"/>
            <a:ext cx="1501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.j., 3.pád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3172163"/>
            <a:ext cx="1764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.mn., 7.pád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46583" y="361257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.mn., 4.pád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399334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.mn., 4.pád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24746" y="439180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.j., 1.pád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4813238"/>
            <a:ext cx="1855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.mn., 7.pád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00076" y="5179349"/>
            <a:ext cx="1474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.j., 2.pád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5599692"/>
            <a:ext cx="1908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.mn., 6.pád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931586"/>
            <a:ext cx="1828800" cy="18288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7047" y="93158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8655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r>
              <a:rPr lang="cs-CZ" dirty="0"/>
              <a:t>KOLEKTIV AUTORŮ. </a:t>
            </a:r>
            <a:r>
              <a:rPr lang="cs-CZ" i="1" dirty="0"/>
              <a:t>Český jazyk 4</a:t>
            </a:r>
            <a:r>
              <a:rPr lang="cs-CZ" dirty="0"/>
              <a:t>: </a:t>
            </a:r>
            <a:r>
              <a:rPr lang="cs-CZ" i="1" dirty="0"/>
              <a:t>učebnice pro 4.ročník</a:t>
            </a:r>
            <a:r>
              <a:rPr lang="cs-CZ" dirty="0"/>
              <a:t>. 2.přepracované vydání. Kyjov: Nová škola Brno, 2005. ISBN 80-85607-92-1.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3106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112</TotalTime>
  <Words>331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Snímek 1</vt:lpstr>
      <vt:lpstr>VZOR STROJ</vt:lpstr>
      <vt:lpstr>ANOTACE</vt:lpstr>
      <vt:lpstr>VZOR STROJ</vt:lpstr>
      <vt:lpstr>Přiřaď ke vzorům správná podstatná jména.</vt:lpstr>
      <vt:lpstr>Doplň správné tvary podstatných jmen.</vt:lpstr>
      <vt:lpstr>Určuj číslo a pád vyznačených podstatných jmen.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Your User Name</cp:lastModifiedBy>
  <cp:revision>19</cp:revision>
  <dcterms:created xsi:type="dcterms:W3CDTF">2012-04-14T15:22:31Z</dcterms:created>
  <dcterms:modified xsi:type="dcterms:W3CDTF">2012-05-06T13:25:04Z</dcterms:modified>
</cp:coreProperties>
</file>