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VY_32_INOVACE_20_Podstatná jména 4.ročník_Procvičování podstatných jmen II.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Procvičování podstatných jmen 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9F9076B-B708-417F-81BD-9C1B2AFC7290}">
      <dgm:prSet/>
      <dgm:spPr/>
      <dgm:t>
        <a:bodyPr/>
        <a:lstStyle/>
        <a:p>
          <a:pPr algn="l"/>
          <a:r>
            <a:rPr lang="cs-CZ" dirty="0" smtClean="0"/>
            <a:t>Vytvořeno: duben 2012</a:t>
          </a:r>
          <a:endParaRPr lang="cs-CZ" dirty="0"/>
        </a:p>
      </dgm:t>
    </dgm:pt>
    <dgm:pt modelId="{B54A8331-BE44-483D-A612-7837266C8FE4}" type="parTrans" cxnId="{2BB282A2-6520-4E35-8AB5-71EE4B11328C}">
      <dgm:prSet/>
      <dgm:spPr/>
    </dgm:pt>
    <dgm:pt modelId="{D4BE8133-1779-458C-AB13-B05D0019FC8D}" type="sibTrans" cxnId="{2BB282A2-6520-4E35-8AB5-71EE4B11328C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 custLinFactNeighborX="417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01819A4-12E3-4CB0-9389-B6805EED4BA6}" type="pres">
      <dgm:prSet presAssocID="{89F9076B-B708-417F-81BD-9C1B2AFC7290}" presName="vertSpace5" presStyleLbl="node1" presStyleIdx="3" presStyleCnt="6"/>
      <dgm:spPr/>
    </dgm:pt>
    <dgm:pt modelId="{FB1F651D-3543-4B88-B3C4-48E75A7CA4BD}" type="pres">
      <dgm:prSet presAssocID="{89F9076B-B708-417F-81BD-9C1B2AFC7290}" presName="circle5" presStyleLbl="node1" presStyleIdx="4" presStyleCnt="6"/>
      <dgm:spPr/>
    </dgm:pt>
    <dgm:pt modelId="{C61FCFD3-CEA1-4400-A9F8-7138AC9ECBC7}" type="pres">
      <dgm:prSet presAssocID="{89F9076B-B708-417F-81BD-9C1B2AFC7290}" presName="rect5" presStyleLbl="alignAcc1" presStyleIdx="4" presStyleCnt="6"/>
      <dgm:spPr/>
    </dgm:pt>
    <dgm:pt modelId="{D2489F08-B97B-420E-BD8B-A9A85FDB7678}" type="pres">
      <dgm:prSet presAssocID="{4C35D32F-0EAB-4CD7-82EE-45574DC2A586}" presName="vertSpace6" presStyleLbl="node1" presStyleIdx="4" presStyleCnt="6"/>
      <dgm:spPr/>
    </dgm:pt>
    <dgm:pt modelId="{E6FA7440-5E4D-42FB-A552-5BA68A7BC252}" type="pres">
      <dgm:prSet presAssocID="{4C35D32F-0EAB-4CD7-82EE-45574DC2A586}" presName="circle6" presStyleLbl="node1" presStyleIdx="5" presStyleCnt="6"/>
      <dgm:spPr/>
    </dgm:pt>
    <dgm:pt modelId="{5DFB518F-82A3-4590-A2D1-51E2F763C92B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97CD9F-1D28-48EE-87D4-9F7541296D2E}" type="pres">
      <dgm:prSet presAssocID="{89F9076B-B708-417F-81BD-9C1B2AFC7290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B34CDB4C-F838-4D8E-8274-9D360386BDDD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85767B-4DBE-4AA3-8920-473030DEED2D}" type="presOf" srcId="{D1D4F407-5343-4D3F-B5B9-D407B03CAEB4}" destId="{AED2198E-93D5-4001-81B4-73124B309672}" srcOrd="1" destOrd="0" presId="urn:microsoft.com/office/officeart/2005/8/layout/target3"/>
    <dgm:cxn modelId="{E7F56269-BA4B-46D5-96DD-8AB3A55D83A4}" type="presOf" srcId="{D8197B8C-B260-4A16-BDF4-0947B075E274}" destId="{25B08C86-7E15-44DC-BE7F-FFB55DD49D12}" srcOrd="0" destOrd="0" presId="urn:microsoft.com/office/officeart/2005/8/layout/target3"/>
    <dgm:cxn modelId="{6CDBB4C0-C5F4-4EE2-8803-F6203937D3F8}" type="presOf" srcId="{D1D4F407-5343-4D3F-B5B9-D407B03CAEB4}" destId="{D005CE8C-CC26-4C3E-AC11-E15060ECD759}" srcOrd="0" destOrd="0" presId="urn:microsoft.com/office/officeart/2005/8/layout/target3"/>
    <dgm:cxn modelId="{2BB282A2-6520-4E35-8AB5-71EE4B11328C}" srcId="{757F3AB3-0718-4624-B441-E567A8F0AB56}" destId="{89F9076B-B708-417F-81BD-9C1B2AFC7290}" srcOrd="4" destOrd="0" parTransId="{B54A8331-BE44-483D-A612-7837266C8FE4}" sibTransId="{D4BE8133-1779-458C-AB13-B05D0019FC8D}"/>
    <dgm:cxn modelId="{4B454C08-1A73-4836-A85D-45BEDC729692}" type="presOf" srcId="{D1B46980-6531-4606-95E6-44980827E919}" destId="{2BE915AB-18AA-4053-B92C-3BFC9ED204BB}" srcOrd="1" destOrd="0" presId="urn:microsoft.com/office/officeart/2005/8/layout/target3"/>
    <dgm:cxn modelId="{A654BD0A-3509-4B74-BE65-A5995938D7C2}" type="presOf" srcId="{4C35D32F-0EAB-4CD7-82EE-45574DC2A586}" destId="{B34CDB4C-F838-4D8E-8274-9D360386BDD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02371D-6B09-4CA9-8881-3FA569611AC7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375A248-5CE6-4D52-BAC8-77961EC11055}" type="presOf" srcId="{B651F6E3-6281-48DB-9319-2AEAFDAE7572}" destId="{619D679B-A015-4ECF-8348-D1034C574F40}" srcOrd="0" destOrd="0" presId="urn:microsoft.com/office/officeart/2005/8/layout/target3"/>
    <dgm:cxn modelId="{ECF5F5D1-0F4E-4A93-BCE4-CF55EEF13004}" type="presOf" srcId="{89F9076B-B708-417F-81BD-9C1B2AFC7290}" destId="{EE97CD9F-1D28-48EE-87D4-9F7541296D2E}" srcOrd="1" destOrd="0" presId="urn:microsoft.com/office/officeart/2005/8/layout/target3"/>
    <dgm:cxn modelId="{ACA2D206-206D-4FAF-88D4-49656C447565}" type="presOf" srcId="{757F3AB3-0718-4624-B441-E567A8F0AB56}" destId="{333A1088-737F-45CB-B68E-254E46348037}" srcOrd="0" destOrd="0" presId="urn:microsoft.com/office/officeart/2005/8/layout/target3"/>
    <dgm:cxn modelId="{D3E6B448-62A3-48C2-A0B6-9D2326A9AAF7}" type="presOf" srcId="{B651F6E3-6281-48DB-9319-2AEAFDAE7572}" destId="{6BB5E863-4638-4E1D-BFDE-399D028AC4ED}" srcOrd="1" destOrd="0" presId="urn:microsoft.com/office/officeart/2005/8/layout/target3"/>
    <dgm:cxn modelId="{E40D38C9-EEAE-4904-8F4C-C8F07A1B90BB}" type="presOf" srcId="{89F9076B-B708-417F-81BD-9C1B2AFC7290}" destId="{C61FCFD3-CEA1-4400-A9F8-7138AC9ECBC7}" srcOrd="0" destOrd="0" presId="urn:microsoft.com/office/officeart/2005/8/layout/target3"/>
    <dgm:cxn modelId="{F1FF9DA5-A0F2-48FF-9C20-D7D59FC267EA}" type="presOf" srcId="{4C35D32F-0EAB-4CD7-82EE-45574DC2A586}" destId="{5DFB518F-82A3-4590-A2D1-51E2F763C92B}" srcOrd="0" destOrd="0" presId="urn:microsoft.com/office/officeart/2005/8/layout/target3"/>
    <dgm:cxn modelId="{E55A7756-E813-4786-8BED-4A24A9E727B8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AD7BCD1-7959-4731-9C5A-F096CAD03B45}" type="presParOf" srcId="{333A1088-737F-45CB-B68E-254E46348037}" destId="{F5ABB229-8D3B-4694-996A-96F23CF14429}" srcOrd="0" destOrd="0" presId="urn:microsoft.com/office/officeart/2005/8/layout/target3"/>
    <dgm:cxn modelId="{DBBC6249-3916-4BDD-8434-04136B1C1E5C}" type="presParOf" srcId="{333A1088-737F-45CB-B68E-254E46348037}" destId="{F41139FD-01EE-4571-8B17-4FB00FC51163}" srcOrd="1" destOrd="0" presId="urn:microsoft.com/office/officeart/2005/8/layout/target3"/>
    <dgm:cxn modelId="{DE5B97B0-2A69-4015-8B29-DFA614712A40}" type="presParOf" srcId="{333A1088-737F-45CB-B68E-254E46348037}" destId="{D005CE8C-CC26-4C3E-AC11-E15060ECD759}" srcOrd="2" destOrd="0" presId="urn:microsoft.com/office/officeart/2005/8/layout/target3"/>
    <dgm:cxn modelId="{4730C778-2AE7-4EAC-B264-9804F32A5DC1}" type="presParOf" srcId="{333A1088-737F-45CB-B68E-254E46348037}" destId="{2C702D82-9B77-49B7-9568-BB8EB47C3372}" srcOrd="3" destOrd="0" presId="urn:microsoft.com/office/officeart/2005/8/layout/target3"/>
    <dgm:cxn modelId="{8555F57D-4F95-4D92-953D-DB1BAB83A01A}" type="presParOf" srcId="{333A1088-737F-45CB-B68E-254E46348037}" destId="{A52A0455-90FF-4808-ABD0-F02540D31D5A}" srcOrd="4" destOrd="0" presId="urn:microsoft.com/office/officeart/2005/8/layout/target3"/>
    <dgm:cxn modelId="{0468D93B-1017-4401-A2AB-E205E4160D2A}" type="presParOf" srcId="{333A1088-737F-45CB-B68E-254E46348037}" destId="{6140AFEC-043D-4C43-A2F9-D0F5331DF3A3}" srcOrd="5" destOrd="0" presId="urn:microsoft.com/office/officeart/2005/8/layout/target3"/>
    <dgm:cxn modelId="{8A285657-4989-4A33-8BDA-1D7DD90964F3}" type="presParOf" srcId="{333A1088-737F-45CB-B68E-254E46348037}" destId="{9358AC05-5D7D-4327-9F80-1AD486AEA664}" srcOrd="6" destOrd="0" presId="urn:microsoft.com/office/officeart/2005/8/layout/target3"/>
    <dgm:cxn modelId="{906446A8-732D-4CA6-A81C-9E429E147B39}" type="presParOf" srcId="{333A1088-737F-45CB-B68E-254E46348037}" destId="{313FC574-E1CD-4FB4-B054-0B805CE0447D}" srcOrd="7" destOrd="0" presId="urn:microsoft.com/office/officeart/2005/8/layout/target3"/>
    <dgm:cxn modelId="{D4D3CCB5-FDF1-4458-A50F-28459093C5AB}" type="presParOf" srcId="{333A1088-737F-45CB-B68E-254E46348037}" destId="{619D679B-A015-4ECF-8348-D1034C574F40}" srcOrd="8" destOrd="0" presId="urn:microsoft.com/office/officeart/2005/8/layout/target3"/>
    <dgm:cxn modelId="{DCFBB1BF-8EC6-4704-90CC-47303FE6F4F3}" type="presParOf" srcId="{333A1088-737F-45CB-B68E-254E46348037}" destId="{322283A8-4A27-4CDA-BAE3-F381106A9174}" srcOrd="9" destOrd="0" presId="urn:microsoft.com/office/officeart/2005/8/layout/target3"/>
    <dgm:cxn modelId="{523C0CC6-C13E-4962-B7BA-F0018ED4E206}" type="presParOf" srcId="{333A1088-737F-45CB-B68E-254E46348037}" destId="{FFC9F71D-1B4F-4AD9-A4A6-86ADEFC8AF5C}" srcOrd="10" destOrd="0" presId="urn:microsoft.com/office/officeart/2005/8/layout/target3"/>
    <dgm:cxn modelId="{E4CB1240-65D6-475B-AAB1-02A29F29AE59}" type="presParOf" srcId="{333A1088-737F-45CB-B68E-254E46348037}" destId="{25B08C86-7E15-44DC-BE7F-FFB55DD49D12}" srcOrd="11" destOrd="0" presId="urn:microsoft.com/office/officeart/2005/8/layout/target3"/>
    <dgm:cxn modelId="{CE57CE21-C7C4-47D5-92AF-3881CA8AF0FF}" type="presParOf" srcId="{333A1088-737F-45CB-B68E-254E46348037}" destId="{701819A4-12E3-4CB0-9389-B6805EED4BA6}" srcOrd="12" destOrd="0" presId="urn:microsoft.com/office/officeart/2005/8/layout/target3"/>
    <dgm:cxn modelId="{2789D503-8C27-42C8-9A91-0E1F17FEF176}" type="presParOf" srcId="{333A1088-737F-45CB-B68E-254E46348037}" destId="{FB1F651D-3543-4B88-B3C4-48E75A7CA4BD}" srcOrd="13" destOrd="0" presId="urn:microsoft.com/office/officeart/2005/8/layout/target3"/>
    <dgm:cxn modelId="{D55B5E7C-F02C-45BC-9FC6-AE72B466B50C}" type="presParOf" srcId="{333A1088-737F-45CB-B68E-254E46348037}" destId="{C61FCFD3-CEA1-4400-A9F8-7138AC9ECBC7}" srcOrd="14" destOrd="0" presId="urn:microsoft.com/office/officeart/2005/8/layout/target3"/>
    <dgm:cxn modelId="{4BF2923E-131B-4823-BED1-2947419CBAEC}" type="presParOf" srcId="{333A1088-737F-45CB-B68E-254E46348037}" destId="{D2489F08-B97B-420E-BD8B-A9A85FDB7678}" srcOrd="15" destOrd="0" presId="urn:microsoft.com/office/officeart/2005/8/layout/target3"/>
    <dgm:cxn modelId="{66421B3D-F8F4-44D6-AC2C-3C559F08A797}" type="presParOf" srcId="{333A1088-737F-45CB-B68E-254E46348037}" destId="{E6FA7440-5E4D-42FB-A552-5BA68A7BC252}" srcOrd="16" destOrd="0" presId="urn:microsoft.com/office/officeart/2005/8/layout/target3"/>
    <dgm:cxn modelId="{7C773FB2-D411-4C64-8087-206888EBB769}" type="presParOf" srcId="{333A1088-737F-45CB-B68E-254E46348037}" destId="{5DFB518F-82A3-4590-A2D1-51E2F763C92B}" srcOrd="17" destOrd="0" presId="urn:microsoft.com/office/officeart/2005/8/layout/target3"/>
    <dgm:cxn modelId="{0D06C4FA-4C1C-492B-9BEC-9FAEF97D4746}" type="presParOf" srcId="{333A1088-737F-45CB-B68E-254E46348037}" destId="{AED2198E-93D5-4001-81B4-73124B309672}" srcOrd="18" destOrd="0" presId="urn:microsoft.com/office/officeart/2005/8/layout/target3"/>
    <dgm:cxn modelId="{8406B544-416D-413D-8876-3832EB4D78C7}" type="presParOf" srcId="{333A1088-737F-45CB-B68E-254E46348037}" destId="{2BE915AB-18AA-4053-B92C-3BFC9ED204BB}" srcOrd="19" destOrd="0" presId="urn:microsoft.com/office/officeart/2005/8/layout/target3"/>
    <dgm:cxn modelId="{DA33DA91-7225-4FFB-A5AC-A211C8EB713E}" type="presParOf" srcId="{333A1088-737F-45CB-B68E-254E46348037}" destId="{6BB5E863-4638-4E1D-BFDE-399D028AC4ED}" srcOrd="20" destOrd="0" presId="urn:microsoft.com/office/officeart/2005/8/layout/target3"/>
    <dgm:cxn modelId="{5074E63F-9E4C-4142-A06B-2C05CDC40B50}" type="presParOf" srcId="{333A1088-737F-45CB-B68E-254E46348037}" destId="{5A5FFA88-C948-4069-8E93-59FA12366E83}" srcOrd="21" destOrd="0" presId="urn:microsoft.com/office/officeart/2005/8/layout/target3"/>
    <dgm:cxn modelId="{AAE710C8-7E9F-4887-9C26-DFC07E71B7C2}" type="presParOf" srcId="{333A1088-737F-45CB-B68E-254E46348037}" destId="{EE97CD9F-1D28-48EE-87D4-9F7541296D2E}" srcOrd="22" destOrd="0" presId="urn:microsoft.com/office/officeart/2005/8/layout/target3"/>
    <dgm:cxn modelId="{FE5BD2A0-4566-4C34-A045-90E65E779A06}" type="presParOf" srcId="{333A1088-737F-45CB-B68E-254E46348037}" destId="{B34CDB4C-F838-4D8E-8274-9D360386BDD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Iveta Hejtmánková</a:t>
          </a:r>
          <a:endParaRPr lang="cs-CZ" sz="2000" kern="1200" dirty="0"/>
        </a:p>
      </dsp:txBody>
      <dsp:txXfrm>
        <a:off x="1273857" y="432048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VY_32_INOVACE_20_Podstatná jména 4.ročník_Procvičování podstatných jmen II.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Procvičování podstatných jmen II.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tint val="66000"/>
                <a:satMod val="200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tint val="61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5000"/>
                <a:satMod val="200000"/>
              </a:schemeClr>
            </a:gs>
          </a:gsLst>
          <a:lin ang="950000" scaled="1"/>
        </a:gradFill>
        <a:ln>
          <a:noFill/>
        </a:ln>
        <a:effectLst>
          <a:outerShdw blurRad="38100" dist="254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3E0A73C5-0F51-4AB9-BA57-8F11BD609090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4885C699-A212-4CC5-9011-E99E0A63DE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A73C5-0F51-4AB9-BA57-8F11BD609090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C699-A212-4CC5-9011-E99E0A63DE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3E0A73C5-0F51-4AB9-BA57-8F11BD609090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4885C699-A212-4CC5-9011-E99E0A63DE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A73C5-0F51-4AB9-BA57-8F11BD609090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C699-A212-4CC5-9011-E99E0A63DE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A73C5-0F51-4AB9-BA57-8F11BD609090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C699-A212-4CC5-9011-E99E0A63DE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A73C5-0F51-4AB9-BA57-8F11BD609090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C699-A212-4CC5-9011-E99E0A63DE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A73C5-0F51-4AB9-BA57-8F11BD609090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C699-A212-4CC5-9011-E99E0A63DE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A73C5-0F51-4AB9-BA57-8F11BD609090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C699-A212-4CC5-9011-E99E0A63DE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A73C5-0F51-4AB9-BA57-8F11BD609090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C699-A212-4CC5-9011-E99E0A63DE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A73C5-0F51-4AB9-BA57-8F11BD609090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C699-A212-4CC5-9011-E99E0A63DE8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A73C5-0F51-4AB9-BA57-8F11BD609090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5C699-A212-4CC5-9011-E99E0A63DE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E0A73C5-0F51-4AB9-BA57-8F11BD609090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885C699-A212-4CC5-9011-E99E0A63DE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Relationship Id="rId1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9047614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9022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 II.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3928" y="1076103"/>
            <a:ext cx="1828800" cy="18288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057275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V několika cvičeních si procvičí a upevní své znalosti o podstatných jménech.</a:t>
            </a:r>
          </a:p>
          <a:p>
            <a:r>
              <a:rPr lang="cs-CZ" dirty="0" smtClean="0"/>
              <a:t>Ke každému cvičení je připravena kontrola.</a:t>
            </a:r>
          </a:p>
          <a:p>
            <a:r>
              <a:rPr lang="cs-CZ" dirty="0" smtClean="0"/>
              <a:t>Cvičení lze využít jako pracovní listy.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2665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 všech podstatných jmen urči rod, číslo, pád a vzor.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 smtClean="0"/>
              <a:t>Nad  horskými  útesy  se vznášeli  orli.  V  močále  jsme  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iděli  dva  čápy.  Mezi  stromy  prosvítají  bílé  chalupy.  </a:t>
            </a:r>
          </a:p>
          <a:p>
            <a:endParaRPr lang="cs-CZ" dirty="0"/>
          </a:p>
          <a:p>
            <a:r>
              <a:rPr lang="cs-CZ" dirty="0" smtClean="0"/>
              <a:t>Vítr  si  pohrává  se  stébly  trávy.  Pták  bil  kolem  sebe  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oraněnými  křídly.  Nejezdi  po  zábradlí !  U  rybníka  se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asou  husy.  Kup  kilo  brambor  a  cibuli.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0502" y="1700808"/>
            <a:ext cx="87306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útesy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8458" y="1328410"/>
            <a:ext cx="2575523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muž., č.mn., 7.p., hrad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34514" y="1738333"/>
            <a:ext cx="74965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orli.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17676" y="1346588"/>
            <a:ext cx="2511315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muž., č.mn., 1.p., pán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27231" y="1709519"/>
            <a:ext cx="115212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močále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5697" y="1314140"/>
            <a:ext cx="2457237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muž., č.j., 6.p., hrad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2624138"/>
            <a:ext cx="7920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čápy.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2245479"/>
            <a:ext cx="2520280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muž., č.mn., 4.p., pán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49416" y="2651483"/>
            <a:ext cx="115212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stromy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87033" y="2251373"/>
            <a:ext cx="2511315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muž., č.mn., </a:t>
            </a:r>
            <a:r>
              <a:rPr lang="cs-CZ" sz="2000" dirty="0"/>
              <a:t>7</a:t>
            </a:r>
            <a:r>
              <a:rPr lang="cs-CZ" sz="2000" dirty="0" smtClean="0"/>
              <a:t>.p., hrad 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92280" y="2645589"/>
            <a:ext cx="115212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chalupy.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72054" y="2251373"/>
            <a:ext cx="2448272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</a:t>
            </a:r>
            <a:r>
              <a:rPr lang="cs-CZ" sz="2000" dirty="0" err="1" smtClean="0"/>
              <a:t>žen.,č.mn</a:t>
            </a:r>
            <a:r>
              <a:rPr lang="cs-CZ" sz="2000" dirty="0" smtClean="0"/>
              <a:t>., 1.p., žena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3574757"/>
            <a:ext cx="72008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Vítr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3174647"/>
            <a:ext cx="2232248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muž., č.j., 1.p.,hrad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25380" y="3605534"/>
            <a:ext cx="90010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stébly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12477" y="3174647"/>
            <a:ext cx="2736304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</a:t>
            </a:r>
            <a:r>
              <a:rPr lang="cs-CZ" sz="2000" dirty="0" err="1" smtClean="0"/>
              <a:t>stř</a:t>
            </a:r>
            <a:r>
              <a:rPr lang="cs-CZ" sz="2000" dirty="0" smtClean="0"/>
              <a:t>., č.mn., 7.p., město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70418" y="3605534"/>
            <a:ext cx="86409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trávy.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70418" y="4067199"/>
            <a:ext cx="2317495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r</a:t>
            </a:r>
            <a:r>
              <a:rPr lang="cs-CZ" sz="2000" dirty="0" smtClean="0"/>
              <a:t> .žen., č.j., 2.p., žena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60712" y="3574756"/>
            <a:ext cx="7920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Pták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29572" y="3165976"/>
            <a:ext cx="2426804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muž., č.j., 1.p., pán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496325" y="4581127"/>
            <a:ext cx="100811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křídly.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50893" y="4181017"/>
            <a:ext cx="2736304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</a:t>
            </a:r>
            <a:r>
              <a:rPr lang="cs-CZ" sz="2000" dirty="0" err="1" smtClean="0"/>
              <a:t>stř</a:t>
            </a:r>
            <a:r>
              <a:rPr lang="cs-CZ" sz="2000" dirty="0" smtClean="0"/>
              <a:t>., č.mn., 7.p., město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180692" y="4581127"/>
            <a:ext cx="115212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zábradlí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36096" y="5040360"/>
            <a:ext cx="2520280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</a:t>
            </a:r>
            <a:r>
              <a:rPr lang="cs-CZ" sz="2000" dirty="0" err="1" smtClean="0"/>
              <a:t>stř</a:t>
            </a:r>
            <a:r>
              <a:rPr lang="cs-CZ" sz="2000" dirty="0" smtClean="0"/>
              <a:t>., č.j., 6.p., stavení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69768" y="4581126"/>
            <a:ext cx="115212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rybníka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04248" y="4166552"/>
            <a:ext cx="2304256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muž., č.j., 2.p., hrad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704237" y="5495765"/>
            <a:ext cx="7920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husy.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67544" y="5088360"/>
            <a:ext cx="2628800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žen, č.mn., 1.p., žena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184304" y="5488470"/>
            <a:ext cx="75608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kilo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056456" y="5095655"/>
            <a:ext cx="2304256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</a:t>
            </a:r>
            <a:r>
              <a:rPr lang="cs-CZ" sz="2000" dirty="0" err="1" smtClean="0"/>
              <a:t>stř</a:t>
            </a:r>
            <a:r>
              <a:rPr lang="cs-CZ" sz="2000" dirty="0" smtClean="0"/>
              <a:t>., č.j., 4.p., město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973251" y="5488470"/>
            <a:ext cx="129614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brambor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940388" y="5950135"/>
            <a:ext cx="2592288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žen., č.mn., 2.p., žena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568589" y="5488468"/>
            <a:ext cx="1031157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cibuli.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569968" y="5519245"/>
            <a:ext cx="2196752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r. žen., č.j., 4.p., růže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721668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7" grpId="0" animBg="1"/>
      <p:bldP spid="38" grpId="0" animBg="1"/>
      <p:bldP spid="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v množném čísle.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Nad polem krouží jestřáb.</a:t>
            </a:r>
          </a:p>
          <a:p>
            <a:r>
              <a:rPr lang="cs-CZ" dirty="0" smtClean="0"/>
              <a:t>V kleci spí lev.</a:t>
            </a:r>
          </a:p>
          <a:p>
            <a:r>
              <a:rPr lang="cs-CZ" dirty="0" smtClean="0"/>
              <a:t>V parku stojí starý dub.</a:t>
            </a:r>
          </a:p>
          <a:p>
            <a:r>
              <a:rPr lang="cs-CZ" dirty="0" smtClean="0"/>
              <a:t>Těžký vůz pomalu vyjíždí do kopce.</a:t>
            </a:r>
          </a:p>
          <a:p>
            <a:r>
              <a:rPr lang="cs-CZ" dirty="0" smtClean="0"/>
              <a:t>Po silnici jede autobus, auto a motorka.</a:t>
            </a:r>
          </a:p>
          <a:p>
            <a:r>
              <a:rPr lang="cs-CZ" dirty="0" smtClean="0"/>
              <a:t>Na zahradě vidím motýla a berušku.</a:t>
            </a:r>
          </a:p>
          <a:p>
            <a:r>
              <a:rPr lang="cs-CZ" dirty="0" smtClean="0"/>
              <a:t>Páv pyšně kráčí alejí.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Nad poli krouží jestřábi.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klecích spí lvi.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parcích stojí staré duby.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Těžké vozy pomalu vyjíždí do kopců.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 silnicích jedou autobusy, auta a motorky.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 zahradě vidíme motýly a berušky.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Pávi pyšně kráčí alejemi.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52320" y="149167"/>
            <a:ext cx="936104" cy="93610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5301208"/>
            <a:ext cx="1008112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03922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tvary slov podle obrázků.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  louce  se  pásly   </a:t>
            </a:r>
            <a:r>
              <a:rPr lang="cs-CZ" dirty="0" smtClean="0">
                <a:solidFill>
                  <a:srgbClr val="FF0000"/>
                </a:solidFill>
              </a:rPr>
              <a:t>krávy  ,    kozy   a   ovce   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Máme   dva  nové   </a:t>
            </a:r>
            <a:r>
              <a:rPr lang="cs-CZ" dirty="0" smtClean="0">
                <a:solidFill>
                  <a:srgbClr val="FF0000"/>
                </a:solidFill>
              </a:rPr>
              <a:t>stoly  </a:t>
            </a:r>
            <a:r>
              <a:rPr lang="cs-CZ" dirty="0" smtClean="0"/>
              <a:t> a  šest    </a:t>
            </a:r>
            <a:r>
              <a:rPr lang="cs-CZ" dirty="0" smtClean="0">
                <a:solidFill>
                  <a:srgbClr val="FF0000"/>
                </a:solidFill>
              </a:rPr>
              <a:t>židlí   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  hradní  </a:t>
            </a:r>
            <a:r>
              <a:rPr lang="cs-CZ" dirty="0" smtClean="0">
                <a:solidFill>
                  <a:srgbClr val="FF0000"/>
                </a:solidFill>
              </a:rPr>
              <a:t>věž</a:t>
            </a:r>
            <a:r>
              <a:rPr lang="cs-CZ" dirty="0" smtClean="0"/>
              <a:t>  vedly  křivé  schody  se  starým  </a:t>
            </a:r>
            <a:r>
              <a:rPr lang="cs-CZ" dirty="0" smtClean="0">
                <a:solidFill>
                  <a:srgbClr val="FF0000"/>
                </a:solidFill>
              </a:rPr>
              <a:t>zábradlím.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  </a:t>
            </a:r>
            <a:r>
              <a:rPr lang="cs-CZ" dirty="0" smtClean="0">
                <a:solidFill>
                  <a:srgbClr val="FF0000"/>
                </a:solidFill>
              </a:rPr>
              <a:t>křoví</a:t>
            </a:r>
            <a:r>
              <a:rPr lang="cs-CZ" dirty="0" smtClean="0"/>
              <a:t>   se  schovávala  kromě   </a:t>
            </a:r>
            <a:r>
              <a:rPr lang="cs-CZ" dirty="0" smtClean="0">
                <a:solidFill>
                  <a:srgbClr val="FF0000"/>
                </a:solidFill>
              </a:rPr>
              <a:t>zajíce</a:t>
            </a:r>
            <a:r>
              <a:rPr lang="cs-CZ" dirty="0" smtClean="0"/>
              <a:t>   i </a:t>
            </a:r>
            <a:r>
              <a:rPr lang="cs-CZ" dirty="0" smtClean="0">
                <a:solidFill>
                  <a:srgbClr val="FF0000"/>
                </a:solidFill>
              </a:rPr>
              <a:t>lasice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  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  ZOO jsem  viděl    </a:t>
            </a:r>
            <a:r>
              <a:rPr lang="cs-CZ" dirty="0" smtClean="0">
                <a:solidFill>
                  <a:srgbClr val="FF0000"/>
                </a:solidFill>
              </a:rPr>
              <a:t>žirafy    ,    2  krokodýly</a:t>
            </a:r>
            <a:r>
              <a:rPr lang="cs-CZ" dirty="0" smtClean="0"/>
              <a:t>  i     </a:t>
            </a:r>
            <a:r>
              <a:rPr lang="cs-CZ" dirty="0" smtClean="0">
                <a:solidFill>
                  <a:srgbClr val="FF0000"/>
                </a:solidFill>
              </a:rPr>
              <a:t>lvy    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8006" y="1516953"/>
            <a:ext cx="914400" cy="9144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5689" y="1621131"/>
            <a:ext cx="706043" cy="70604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53925" y="1675046"/>
            <a:ext cx="792088" cy="7920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943" y="2431353"/>
            <a:ext cx="846615" cy="84661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68710" y="2467134"/>
            <a:ext cx="885215" cy="88521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3352348"/>
            <a:ext cx="648072" cy="94074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64288" y="3174649"/>
            <a:ext cx="1296144" cy="129614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4149080"/>
            <a:ext cx="1058089" cy="105808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0166" y="4236244"/>
            <a:ext cx="883759" cy="88375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1025" y="4205929"/>
            <a:ext cx="925088" cy="105808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7061" y="5176854"/>
            <a:ext cx="1224136" cy="122413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11317" y="5227303"/>
            <a:ext cx="1322252" cy="132225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64288" y="5190722"/>
            <a:ext cx="1023597" cy="1023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2620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6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6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6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6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6" presetClass="exit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0"/>
                            </p:stCondLst>
                            <p:childTnLst>
                              <p:par>
                                <p:cTn id="57" presetID="6" presetClass="exit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4466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152</TotalTime>
  <Words>461</Words>
  <Application>Microsoft Office PowerPoint</Application>
  <PresentationFormat>Předvádění na obrazovce (4:3)</PresentationFormat>
  <Paragraphs>86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Původ</vt:lpstr>
      <vt:lpstr>Snímek 1</vt:lpstr>
      <vt:lpstr>PODSTATNÁ JMÉNA</vt:lpstr>
      <vt:lpstr>ANOTACE</vt:lpstr>
      <vt:lpstr>U všech podstatných jmen urči rod, číslo, pád a vzor.</vt:lpstr>
      <vt:lpstr>Napiš v množném čísle.</vt:lpstr>
      <vt:lpstr>Doplň správné tvary slov podle obrázků.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Your User Name</cp:lastModifiedBy>
  <cp:revision>21</cp:revision>
  <dcterms:created xsi:type="dcterms:W3CDTF">2012-04-15T11:25:42Z</dcterms:created>
  <dcterms:modified xsi:type="dcterms:W3CDTF">2012-05-06T13:28:55Z</dcterms:modified>
</cp:coreProperties>
</file>