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60" r:id="rId6"/>
    <p:sldId id="259" r:id="rId7"/>
    <p:sldId id="264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3BB05D5-8CE5-4795-9C77-64DC78AA0C1F}" type="datetimeFigureOut">
              <a:rPr lang="cs-CZ" smtClean="0"/>
              <a:pPr/>
              <a:t>26.6.2012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90096D1-496B-4CAA-881C-F9D75AAA63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1/13/Wenzeslaus_by_Peter_Parler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2/26/Saint_Venceslas_grave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2/26/Saint_Venceslas_grave.JPG/800px-Saint_Venceslas_grave.JPG" TargetMode="External"/><Relationship Id="rId2" Type="http://schemas.openxmlformats.org/officeDocument/2006/relationships/hyperlink" Target="http://www.office.misrosoft.com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upload.wikimedia.org/wikipedia/commons/8/8b/P%C5%99emyslovci_erb.svg" TargetMode="External"/><Relationship Id="rId4" Type="http://schemas.openxmlformats.org/officeDocument/2006/relationships/hyperlink" Target="http://upload.wikimedia.org/wikipedia/commons/1/13/Wenzeslaus_by_Peter_Parle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6717360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Šárka Petříková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VY_32_INOVACE_3396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Kníže Václav a jeho bratr Boleslav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Přemyslovská knížata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Vlastivěda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základní informace o životu sv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 Václava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orientují v době sv. Václava, dokáží časově zařadit dobu jeho vládnutí, znají příbuzenské vztahy.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5215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76672"/>
            <a:ext cx="8424936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Kníže Václav a jeho </a:t>
            </a:r>
            <a:r>
              <a:rPr lang="cs-CZ" sz="4000" b="1" u="sng" smtClean="0">
                <a:solidFill>
                  <a:srgbClr val="FF0000"/>
                </a:solidFill>
              </a:rPr>
              <a:t>bratr Boleslav</a:t>
            </a:r>
            <a:endParaRPr lang="cs-CZ" sz="4000" b="1" u="sng" dirty="0" smtClean="0">
              <a:solidFill>
                <a:srgbClr val="FF0000"/>
              </a:solidFill>
            </a:endParaRPr>
          </a:p>
          <a:p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Kníže </a:t>
            </a:r>
            <a:r>
              <a:rPr lang="cs-CZ" sz="2500" dirty="0"/>
              <a:t>Václav byl synem Drahomíry a knížete Vratislava.  </a:t>
            </a: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Jeho </a:t>
            </a:r>
            <a:r>
              <a:rPr lang="cs-CZ" sz="2500" dirty="0"/>
              <a:t>prarodiče byli svatá Ludmila a kníže Bořivoj.  </a:t>
            </a: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Kníže </a:t>
            </a:r>
            <a:r>
              <a:rPr lang="cs-CZ" sz="2500" dirty="0"/>
              <a:t>Vratislav (otec Václava) zemřel, když byl ještě Václav na vládnutí malý. </a:t>
            </a: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Malého </a:t>
            </a:r>
            <a:r>
              <a:rPr lang="cs-CZ" sz="2500" dirty="0"/>
              <a:t>Václava vychovávala babička – kněžna Ludmila. </a:t>
            </a:r>
            <a:endParaRPr lang="cs-CZ" sz="2500" dirty="0" smtClean="0"/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Ta </a:t>
            </a:r>
            <a:r>
              <a:rPr lang="cs-CZ" sz="2500" dirty="0"/>
              <a:t>ho naučila číst i psát, vedla ho ke křesťanství. </a:t>
            </a:r>
          </a:p>
        </p:txBody>
      </p:sp>
    </p:spTree>
    <p:extLst>
      <p:ext uri="{BB962C8B-B14F-4D97-AF65-F5344CB8AC3E}">
        <p14:creationId xmlns:p14="http://schemas.microsoft.com/office/powerpoint/2010/main" xmlns="" val="56333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04664"/>
            <a:ext cx="8568952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Jeho matka zatím vládla místo Václava, byla to velmi energická a ctižádostivá žena.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Obávala se velkého vlivu Ludmily na Václava, a tak nechala Ludmilu zavraždit.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Když Václav dosáhl věku vhodného na panování, ujal se vlády.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Podle zpráv byl panovníkem laskavým a moudrým. </a:t>
            </a:r>
            <a:endParaRPr lang="cs-CZ" sz="25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58702" y="4581128"/>
            <a:ext cx="1698604" cy="1752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08667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73654" y="332656"/>
            <a:ext cx="8424936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Václav přes svou laskavost byl velmi statečným knížetem.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Když jeho postavení začal ohrožovat kníže </a:t>
            </a:r>
            <a:r>
              <a:rPr lang="cs-CZ" sz="2500" dirty="0" err="1" smtClean="0"/>
              <a:t>Radslav</a:t>
            </a:r>
            <a:r>
              <a:rPr lang="cs-CZ" sz="2500" dirty="0" smtClean="0"/>
              <a:t>, potkala se jejich vojska v souboji.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Václav, aby zabránil krveprolití, vyzval Radslava k osobnímu souboji.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Václav tento souboj vyhrál a ubránil tak svoji zemi i vládnutí.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Dalším, kdo se snažil Václava ochudit o trůn, byl německý panovník. </a:t>
            </a:r>
          </a:p>
        </p:txBody>
      </p:sp>
    </p:spTree>
    <p:extLst>
      <p:ext uri="{BB962C8B-B14F-4D97-AF65-F5344CB8AC3E}">
        <p14:creationId xmlns:p14="http://schemas.microsoft.com/office/powerpoint/2010/main" xmlns="" val="425092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Wenzeslaus by Peter Parl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54501"/>
            <a:ext cx="4608934" cy="669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689673" y="836712"/>
            <a:ext cx="2231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effectLst/>
              </a:rPr>
              <a:t>Socha sv. Václava v katedrále sv. Víta, Václava a Vojtěcha na Pražském hradě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34194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640960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I tady vyřešil spor bez krveprolití – tentokrát se s německým panovníkem dohodl na poplatku za mír, 500 hřiven stříbra a 20 volů ročně.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Václav bohužel neměl nepřátele jen z řad ostatních knížat, ale i ve vlastní rodině – jeho mladší bratr Boleslav toužil po moci a vládě.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Václav se s bratrem naopak snažil vycházet smířlivě.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Když ho jeho bratr pozval na návštěvu do Staré Boleslavi, myslel si Václav, že jde o smíření. </a:t>
            </a:r>
          </a:p>
          <a:p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xmlns="" val="278252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238167"/>
            <a:ext cx="828092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Když po večeru plném hodování a rozmlouvání šel ráno Václav na mši do kostela, přepadl ho Boleslav s jeho družinou a zavraždili jej. </a:t>
            </a:r>
          </a:p>
          <a:p>
            <a:pPr marL="285750" indent="-285750">
              <a:buFont typeface="Wingdings" pitchFamily="2" charset="2"/>
              <a:buChar char="q"/>
            </a:pPr>
            <a:endParaRPr lang="cs-CZ" sz="2500" dirty="0"/>
          </a:p>
          <a:p>
            <a:pPr marL="285750" indent="-285750">
              <a:buFont typeface="Wingdings" pitchFamily="2" charset="2"/>
              <a:buChar char="q"/>
            </a:pPr>
            <a:r>
              <a:rPr lang="cs-CZ" sz="2500" dirty="0" smtClean="0"/>
              <a:t>Boleslav usedl na knížecí stolec, avšak vražda Václavovu slávu ještě více posílila a nedlouho po své smrti byl pokládán za svatého. </a:t>
            </a:r>
          </a:p>
        </p:txBody>
      </p:sp>
    </p:spTree>
    <p:extLst>
      <p:ext uri="{BB962C8B-B14F-4D97-AF65-F5344CB8AC3E}">
        <p14:creationId xmlns:p14="http://schemas.microsoft.com/office/powerpoint/2010/main" xmlns="" val="1893885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Saint Venceslas grav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2025" y="332656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521905" y="6391225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Hrobka sv. Václava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272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17240" y="457199"/>
            <a:ext cx="8522036" cy="40164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 smtClean="0"/>
              <a:t>Zdroje: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 smtClean="0"/>
              <a:t>	Archiv autora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 smtClean="0"/>
              <a:t>	</a:t>
            </a:r>
            <a:r>
              <a:rPr lang="cs-CZ" u="sng" dirty="0" smtClean="0">
                <a:hlinkClick r:id="rId2"/>
              </a:rPr>
              <a:t>www.office.misrosoft.com</a:t>
            </a:r>
            <a:r>
              <a:rPr lang="cs-CZ" dirty="0" smtClean="0"/>
              <a:t> </a:t>
            </a:r>
            <a:endParaRPr lang="cs-CZ" dirty="0">
              <a:hlinkClick r:id="rId3"/>
            </a:endParaRPr>
          </a:p>
          <a:p>
            <a:pPr lvl="2"/>
            <a:r>
              <a:rPr lang="cs-CZ" dirty="0" smtClean="0">
                <a:hlinkClick r:id="rId3"/>
              </a:rPr>
              <a:t>http://upload.wikimedia.org/wikipedia/commons/thumb/2/26/Saint_Venceslas_grave.JPG/800px-Saint_Venceslas_grave.JPG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pPr lvl="2"/>
            <a:r>
              <a:rPr lang="cs-CZ" dirty="0" smtClean="0">
                <a:hlinkClick r:id="rId4"/>
              </a:rPr>
              <a:t>http://upload.wikimedia.org/wikipedia/commons/1/13/Wenzeslaus_by_Peter_Parler.JPG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pPr lvl="2"/>
            <a:r>
              <a:rPr lang="cs-CZ" dirty="0" smtClean="0">
                <a:hlinkClick r:id="rId5"/>
              </a:rPr>
              <a:t>http://upload.wikimedia.org/wikipedia/commons/8/8b/P%C5%99emyslovci_erb.svg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338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51</TotalTime>
  <Words>252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expert</cp:lastModifiedBy>
  <cp:revision>7</cp:revision>
  <dcterms:created xsi:type="dcterms:W3CDTF">2012-04-09T07:26:09Z</dcterms:created>
  <dcterms:modified xsi:type="dcterms:W3CDTF">2012-06-26T06:35:40Z</dcterms:modified>
</cp:coreProperties>
</file>