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C10C2C-305D-4546-989C-D234E290E96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557417-DE70-4BE9-829C-C84AD48D88D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f/Cyril_and_Methodius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a/Bascanska_ploca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f/Cyril_and_Methodius.jpg/353px-Cyril_and_Methodius.jpg" TargetMode="External"/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6/6a/Bascanska_ploca.jpg/800px-Bascanska_ploc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300067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Konstantin a Metoděj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Dávní Slované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informace o příchodu Konstantina a Metoděje.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době Velkomoravské říše, dokáží časově zařadit příchod Konstantina a Metoděje.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123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8568952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Konstantin a Metoděj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 </a:t>
            </a:r>
            <a:r>
              <a:rPr lang="cs-CZ" sz="2500" dirty="0"/>
              <a:t>vzniku Velké Moravy se v této říši začalo šířit nové náboženství. </a:t>
            </a: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Lidé </a:t>
            </a:r>
            <a:r>
              <a:rPr lang="cs-CZ" sz="2500" dirty="0"/>
              <a:t>do této doby uctívali hodně božstev, to se teď začalo měnit a lidé začali věřit v jednoho Boha (křesťanského). </a:t>
            </a: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Křesťanské </a:t>
            </a:r>
            <a:r>
              <a:rPr lang="cs-CZ" sz="2500" dirty="0"/>
              <a:t>náboženství zde šířili kněží, což byli velmi studovaní lidé, kteří uměli číst a psát.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První kněží u nás pocházeli z německých oblastí a Slované jim nerozuměli.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2527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Pohané se pomalu začali měnit v křesťany.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Křesťanem se stal každý, kdo přijal svátost křtu.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Křest je obřad, při kterém se pokropením nebo ponořením do vody očistila duše člověka.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Člověk přijímá slib, že bude dodržovat křesťanské zásady.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Křesťanské  náboženství se nazývá podle „syna božího“ Ježíše Krista.</a:t>
            </a:r>
          </a:p>
        </p:txBody>
      </p:sp>
    </p:spTree>
    <p:extLst>
      <p:ext uri="{BB962C8B-B14F-4D97-AF65-F5344CB8AC3E}">
        <p14:creationId xmlns:p14="http://schemas.microsoft.com/office/powerpoint/2010/main" val="78476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82012"/>
            <a:ext cx="842493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Při křtu se lidé také zavazovali, že podle křesťanských zákonů nebudou zabíjet jiné lidi, budou milovat své bližní, ctít rodiče a nebudou krást.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Toto dodržovat bylo v té době dost obtížné.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Ve dvorcích a hradištích si lidé začali stavět kostely.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Kostely byly dřevěné nebo kamenné.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Kostely byly místa, kde se lidé přiblížili Bohu, mohli ho uctívat a obracet se na něho.</a:t>
            </a:r>
          </a:p>
        </p:txBody>
      </p:sp>
    </p:spTree>
    <p:extLst>
      <p:ext uri="{BB962C8B-B14F-4D97-AF65-F5344CB8AC3E}">
        <p14:creationId xmlns:p14="http://schemas.microsoft.com/office/powerpoint/2010/main" val="130714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5184576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Také díky problému s neporozuměním kněžím, kníže Rastislav požádal císaře o učitele, kteří měli za úkol prohloubit křesťanskou víru ve Velkomoravské říši.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Císař poslal na Velkou Moravu dva věrozvěsty – Konstantina a Metoděje, kteří k lidem promlouvali slovanským jazykem.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Konstantin a Metoděj byli bratři.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Pocházeli z Řecka z okolí Soluně. Mluvilo se zde Slovanským nářečím, kterému rozuměli i lidé žijící na Velké Moravě.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26" name="Picture 2" descr="Soubor:Cyril and Method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3362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72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39"/>
            <a:ext cx="828092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Konstantin s Metodějem </a:t>
            </a:r>
          </a:p>
          <a:p>
            <a:r>
              <a:rPr lang="cs-CZ" sz="2200" dirty="0" smtClean="0"/>
              <a:t>se na cestu velmi připravovali.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Konstantin vymyslel nové </a:t>
            </a:r>
          </a:p>
          <a:p>
            <a:r>
              <a:rPr lang="cs-CZ" sz="2200" dirty="0" smtClean="0"/>
              <a:t>písmo – hlaholici.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Do slovanské řeči také přeložil důležité části bible.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Vedly bohoslužby ve slovanském jazyce. Toto však musely obhájit u císaře v Římě.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Bohoslužby se většinou vedly latinsky nebo řecky.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Konstantin v Římě vstoupil do kláštera, přijal nové jméno Cyril a v Římě už zůstal.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Metoděj byl jmenován moravským arcibiskupem.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Po smrti byli oba bratři prohlášeni za svaté.</a:t>
            </a:r>
            <a:endParaRPr lang="cs-CZ" sz="2200" dirty="0"/>
          </a:p>
        </p:txBody>
      </p:sp>
      <p:pic>
        <p:nvPicPr>
          <p:cNvPr id="2050" name="Picture 2" descr="Soubor:Bascanska ploc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16"/>
            <a:ext cx="3937180" cy="222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59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0983" y="692696"/>
            <a:ext cx="8424936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</a:t>
            </a:r>
            <a:r>
              <a:rPr lang="cs-CZ" dirty="0" smtClean="0"/>
              <a:t>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r>
              <a:rPr lang="cs-CZ" dirty="0" smtClean="0"/>
              <a:t> </a:t>
            </a:r>
            <a:endParaRPr lang="cs-CZ" dirty="0"/>
          </a:p>
          <a:p>
            <a:pPr lvl="2"/>
            <a:r>
              <a:rPr lang="cs-CZ" dirty="0" smtClean="0">
                <a:hlinkClick r:id="rId3"/>
              </a:rPr>
              <a:t>http://upload.wikimedia.org/wikipedia/commons/thumb/7/7f/Cyril_and_Methodius.jpg/353px-Cyril_and_Methodius.jpg</a:t>
            </a:r>
            <a:r>
              <a:rPr lang="cs-CZ" dirty="0" smtClean="0"/>
              <a:t> </a:t>
            </a:r>
          </a:p>
          <a:p>
            <a:pPr lvl="2"/>
            <a:endParaRPr lang="cs-CZ" dirty="0"/>
          </a:p>
          <a:p>
            <a:pPr lvl="2"/>
            <a:r>
              <a:rPr lang="cs-CZ" dirty="0" smtClean="0">
                <a:hlinkClick r:id="rId4"/>
              </a:rPr>
              <a:t>http://upload.wikimedia.org/wikipedia/commons/thumb/6/6a/Bascanska_ploca.jpg/800px-Bascanska_ploca.jpg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2042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320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7</cp:revision>
  <dcterms:created xsi:type="dcterms:W3CDTF">2012-04-08T17:44:39Z</dcterms:created>
  <dcterms:modified xsi:type="dcterms:W3CDTF">2012-04-10T13:11:48Z</dcterms:modified>
</cp:coreProperties>
</file>