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57" r:id="rId3"/>
    <p:sldId id="256" r:id="rId4"/>
    <p:sldId id="267" r:id="rId5"/>
    <p:sldId id="268" r:id="rId6"/>
    <p:sldId id="275" r:id="rId7"/>
    <p:sldId id="276" r:id="rId8"/>
    <p:sldId id="277" r:id="rId9"/>
    <p:sldId id="278" r:id="rId10"/>
    <p:sldId id="279" r:id="rId11"/>
    <p:sldId id="274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14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05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Podstatná jména – PÁD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FE9380-7E10-40F6-9A91-D0E55B929846}" type="presOf" srcId="{757F3AB3-0718-4624-B441-E567A8F0AB56}" destId="{333A1088-737F-45CB-B68E-254E46348037}" srcOrd="0" destOrd="0" presId="urn:microsoft.com/office/officeart/2005/8/layout/target3"/>
    <dgm:cxn modelId="{1E26FEAA-17A1-4192-9340-74BC802829B0}" type="presOf" srcId="{D8197B8C-B260-4A16-BDF4-0947B075E274}" destId="{25B08C86-7E15-44DC-BE7F-FFB55DD49D12}" srcOrd="0" destOrd="0" presId="urn:microsoft.com/office/officeart/2005/8/layout/target3"/>
    <dgm:cxn modelId="{898FA14E-8A60-46DE-85A0-767AC2806CC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5AB010A-E731-405B-AB90-2F30C6A9CEAF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FEAF8FC-D90C-46CB-9E62-3F8B589CDCD2}" type="presOf" srcId="{B651F6E3-6281-48DB-9319-2AEAFDAE7572}" destId="{6BB5E863-4638-4E1D-BFDE-399D028AC4ED}" srcOrd="1" destOrd="0" presId="urn:microsoft.com/office/officeart/2005/8/layout/target3"/>
    <dgm:cxn modelId="{E50D0C3B-877D-482A-A5BD-CA54D58AB7D4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E3A0269-F7F8-48F2-B279-A58F2223930C}" type="presOf" srcId="{D1B46980-6531-4606-95E6-44980827E919}" destId="{2BE915AB-18AA-4053-B92C-3BFC9ED204BB}" srcOrd="1" destOrd="0" presId="urn:microsoft.com/office/officeart/2005/8/layout/target3"/>
    <dgm:cxn modelId="{3B0479D0-2221-4CC7-BAD6-3015D65C3596}" type="presOf" srcId="{4C35D32F-0EAB-4CD7-82EE-45574DC2A586}" destId="{8BEBB6EC-1DAA-4CAC-8A25-BC0FCBD5DBD5}" srcOrd="0" destOrd="0" presId="urn:microsoft.com/office/officeart/2005/8/layout/target3"/>
    <dgm:cxn modelId="{C1FF49B6-775F-4084-BCC2-1914250AD714}" type="presOf" srcId="{D8197B8C-B260-4A16-BDF4-0947B075E274}" destId="{5A5FFA88-C948-4069-8E93-59FA12366E83}" srcOrd="1" destOrd="0" presId="urn:microsoft.com/office/officeart/2005/8/layout/target3"/>
    <dgm:cxn modelId="{9E5EE5D8-69AF-4B54-87E0-B068A07D5CA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39C2A2-FB9E-47C4-A99D-500C8CD7B31C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E2B1C34-ED45-45C5-9088-A79B8F132B6C}" type="presParOf" srcId="{333A1088-737F-45CB-B68E-254E46348037}" destId="{F5ABB229-8D3B-4694-996A-96F23CF14429}" srcOrd="0" destOrd="0" presId="urn:microsoft.com/office/officeart/2005/8/layout/target3"/>
    <dgm:cxn modelId="{D72A7FC6-6D89-454E-B4F4-6BEBC7E05067}" type="presParOf" srcId="{333A1088-737F-45CB-B68E-254E46348037}" destId="{F41139FD-01EE-4571-8B17-4FB00FC51163}" srcOrd="1" destOrd="0" presId="urn:microsoft.com/office/officeart/2005/8/layout/target3"/>
    <dgm:cxn modelId="{619B10DD-C977-49A3-8324-F93C929D82E0}" type="presParOf" srcId="{333A1088-737F-45CB-B68E-254E46348037}" destId="{D005CE8C-CC26-4C3E-AC11-E15060ECD759}" srcOrd="2" destOrd="0" presId="urn:microsoft.com/office/officeart/2005/8/layout/target3"/>
    <dgm:cxn modelId="{66096617-5FCC-45CD-8573-86FB8B32D96E}" type="presParOf" srcId="{333A1088-737F-45CB-B68E-254E46348037}" destId="{2C702D82-9B77-49B7-9568-BB8EB47C3372}" srcOrd="3" destOrd="0" presId="urn:microsoft.com/office/officeart/2005/8/layout/target3"/>
    <dgm:cxn modelId="{7838169B-F46C-4CD0-AE71-424F0B3312C4}" type="presParOf" srcId="{333A1088-737F-45CB-B68E-254E46348037}" destId="{A52A0455-90FF-4808-ABD0-F02540D31D5A}" srcOrd="4" destOrd="0" presId="urn:microsoft.com/office/officeart/2005/8/layout/target3"/>
    <dgm:cxn modelId="{D08565ED-C278-4A13-A689-D5255FB32990}" type="presParOf" srcId="{333A1088-737F-45CB-B68E-254E46348037}" destId="{6140AFEC-043D-4C43-A2F9-D0F5331DF3A3}" srcOrd="5" destOrd="0" presId="urn:microsoft.com/office/officeart/2005/8/layout/target3"/>
    <dgm:cxn modelId="{AC5E456E-7E21-4F8C-A09F-CDBD042386B4}" type="presParOf" srcId="{333A1088-737F-45CB-B68E-254E46348037}" destId="{9358AC05-5D7D-4327-9F80-1AD486AEA664}" srcOrd="6" destOrd="0" presId="urn:microsoft.com/office/officeart/2005/8/layout/target3"/>
    <dgm:cxn modelId="{6C87F7A3-7474-456C-AD1B-E2752F9AD44E}" type="presParOf" srcId="{333A1088-737F-45CB-B68E-254E46348037}" destId="{313FC574-E1CD-4FB4-B054-0B805CE0447D}" srcOrd="7" destOrd="0" presId="urn:microsoft.com/office/officeart/2005/8/layout/target3"/>
    <dgm:cxn modelId="{51016B6A-D43D-4767-962B-B5F97BA4475B}" type="presParOf" srcId="{333A1088-737F-45CB-B68E-254E46348037}" destId="{619D679B-A015-4ECF-8348-D1034C574F40}" srcOrd="8" destOrd="0" presId="urn:microsoft.com/office/officeart/2005/8/layout/target3"/>
    <dgm:cxn modelId="{1F6DE4F8-26D7-4CEC-80E9-84B3C075AE21}" type="presParOf" srcId="{333A1088-737F-45CB-B68E-254E46348037}" destId="{322283A8-4A27-4CDA-BAE3-F381106A9174}" srcOrd="9" destOrd="0" presId="urn:microsoft.com/office/officeart/2005/8/layout/target3"/>
    <dgm:cxn modelId="{242CEFCA-4B25-437B-8608-37D864082EB3}" type="presParOf" srcId="{333A1088-737F-45CB-B68E-254E46348037}" destId="{FFC9F71D-1B4F-4AD9-A4A6-86ADEFC8AF5C}" srcOrd="10" destOrd="0" presId="urn:microsoft.com/office/officeart/2005/8/layout/target3"/>
    <dgm:cxn modelId="{C648E2E5-D275-4D9B-A1D3-11D1A98D6D3F}" type="presParOf" srcId="{333A1088-737F-45CB-B68E-254E46348037}" destId="{25B08C86-7E15-44DC-BE7F-FFB55DD49D12}" srcOrd="11" destOrd="0" presId="urn:microsoft.com/office/officeart/2005/8/layout/target3"/>
    <dgm:cxn modelId="{3F280056-5A43-428D-8B5C-A230395015CE}" type="presParOf" srcId="{333A1088-737F-45CB-B68E-254E46348037}" destId="{76644BE8-9D7C-4C09-B250-3D10AF48CBB7}" srcOrd="12" destOrd="0" presId="urn:microsoft.com/office/officeart/2005/8/layout/target3"/>
    <dgm:cxn modelId="{8E9429BD-D2B4-42E5-BDCD-5584716D4E52}" type="presParOf" srcId="{333A1088-737F-45CB-B68E-254E46348037}" destId="{EE85B701-7295-41C0-BA7A-34D3756A2AE6}" srcOrd="13" destOrd="0" presId="urn:microsoft.com/office/officeart/2005/8/layout/target3"/>
    <dgm:cxn modelId="{64BFB0BD-91A5-4F7C-8931-8C1630277C73}" type="presParOf" srcId="{333A1088-737F-45CB-B68E-254E46348037}" destId="{8BEBB6EC-1DAA-4CAC-8A25-BC0FCBD5DBD5}" srcOrd="14" destOrd="0" presId="urn:microsoft.com/office/officeart/2005/8/layout/target3"/>
    <dgm:cxn modelId="{6664D477-65F5-4D83-9C53-93DEDD798899}" type="presParOf" srcId="{333A1088-737F-45CB-B68E-254E46348037}" destId="{AED2198E-93D5-4001-81B4-73124B309672}" srcOrd="15" destOrd="0" presId="urn:microsoft.com/office/officeart/2005/8/layout/target3"/>
    <dgm:cxn modelId="{D45D0B3B-98C7-4BB2-BD35-01A20DCCD5E7}" type="presParOf" srcId="{333A1088-737F-45CB-B68E-254E46348037}" destId="{2BE915AB-18AA-4053-B92C-3BFC9ED204BB}" srcOrd="16" destOrd="0" presId="urn:microsoft.com/office/officeart/2005/8/layout/target3"/>
    <dgm:cxn modelId="{5FBCA93E-6BD0-4EBD-B289-C32C1061B153}" type="presParOf" srcId="{333A1088-737F-45CB-B68E-254E46348037}" destId="{6BB5E863-4638-4E1D-BFDE-399D028AC4ED}" srcOrd="17" destOrd="0" presId="urn:microsoft.com/office/officeart/2005/8/layout/target3"/>
    <dgm:cxn modelId="{4FC4F687-05E7-4052-9CF8-855B87DDE3BA}" type="presParOf" srcId="{333A1088-737F-45CB-B68E-254E46348037}" destId="{5A5FFA88-C948-4069-8E93-59FA12366E83}" srcOrd="18" destOrd="0" presId="urn:microsoft.com/office/officeart/2005/8/layout/target3"/>
    <dgm:cxn modelId="{189681B9-2F06-4855-93BD-008E0CDC222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05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Podstatná jména – PÁD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A2EC8-41A3-4E04-88ED-A827A32190C7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74349B-F7D7-4E9F-99EE-C0AB29BDA8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870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60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64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24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64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82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4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72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57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9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2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54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1DC4F-6E2B-4412-9224-CB6AE7093932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CE6D9-1EA6-44D1-94D2-04D79BD935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90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13" name="cashreg.wav"/>
          </p:stSnd>
        </p:sndAc>
      </p:transition>
    </mc:Choice>
    <mc:Fallback xmlns="">
      <p:transition>
        <p:cut/>
        <p:sndAc>
          <p:stSnd>
            <p:snd r:embed="rId14" name="cashreg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audio" Target="../media/audio1.wav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2947691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753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3" name="cashreg.wav"/>
          </p:stSnd>
        </p:sndAc>
      </p:transition>
    </mc:Choice>
    <mc:Fallback xmlns="">
      <p:transition>
        <p:cut/>
        <p:sndAc>
          <p:stSnd>
            <p:snd r:embed="rId10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7560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Anotace:</a:t>
            </a:r>
          </a:p>
          <a:p>
            <a:r>
              <a:rPr lang="cs-CZ" sz="2400" dirty="0" smtClean="0"/>
              <a:t>Žáci si zopakují pádové otázky </a:t>
            </a:r>
            <a:r>
              <a:rPr lang="cs-CZ" sz="2400" dirty="0" err="1" smtClean="0"/>
              <a:t>podst</a:t>
            </a:r>
            <a:r>
              <a:rPr lang="cs-CZ" sz="2400" dirty="0" smtClean="0"/>
              <a:t>. jmen. Snímek č. 5 lze využít k samostatné práci (vytiskneme 2-4 snímky na stránku a ušetříme papír), nebo ke společnému opakování u tabule.</a:t>
            </a:r>
          </a:p>
          <a:p>
            <a:endParaRPr lang="cs-CZ" sz="2400" dirty="0"/>
          </a:p>
          <a:p>
            <a:r>
              <a:rPr lang="cs-CZ" sz="2400" dirty="0" smtClean="0"/>
              <a:t>V druhé části žáci vyhledávají podstatná jména v textu, určí jejich pád a nakonec vybarví předložky. Snímek č.8 vytiskneme k samostatné práci. Vše zkontrolujeme společně u tabule.</a:t>
            </a:r>
          </a:p>
        </p:txBody>
      </p:sp>
    </p:spTree>
    <p:extLst>
      <p:ext uri="{BB962C8B-B14F-4D97-AF65-F5344CB8AC3E}">
        <p14:creationId xmlns:p14="http://schemas.microsoft.com/office/powerpoint/2010/main" val="76724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Podstatná jména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PÁD</a:t>
            </a:r>
            <a:endParaRPr lang="cs-CZ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298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TB3\AppData\Local\Microsoft\Windows\Temporary Internet Files\Content.IE5\9H4LJDO6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2506588" cy="25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 flipH="1">
            <a:off x="683568" y="1412776"/>
            <a:ext cx="4427984" cy="3132348"/>
          </a:xfrm>
          <a:prstGeom prst="wedgeEllipseCallout">
            <a:avLst>
              <a:gd name="adj1" fmla="val -86848"/>
              <a:gd name="adj2" fmla="val 45118"/>
            </a:avLst>
          </a:prstGeom>
          <a:solidFill>
            <a:schemeClr val="accent2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Jestlipak si pamatujete pádové otázky?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44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188640"/>
            <a:ext cx="8208912" cy="1224136"/>
          </a:xfrm>
          <a:prstGeom prst="roundRect">
            <a:avLst/>
          </a:prstGeom>
          <a:solidFill>
            <a:schemeClr val="accent3">
              <a:alpha val="74118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Přiřaď pádové otázky k správným pádům: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Jedna otázka se sem vloudila – odhal vetřelce!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Která otázka naopak chybí?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1296144" cy="518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1.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2.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3.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4.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5.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6.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7.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47319" y="2289066"/>
            <a:ext cx="19735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Kdo, co?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47319" y="1581180"/>
            <a:ext cx="31243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Koho, čeho?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25997" y="5195335"/>
            <a:ext cx="30762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Komu, čemu?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35402" y="3700145"/>
            <a:ext cx="25467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Koho, co?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47319" y="2996952"/>
            <a:ext cx="47021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Oslovujeme, voláme!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56148" y="5934670"/>
            <a:ext cx="25247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Kom, čem?</a:t>
            </a:r>
            <a:endParaRPr lang="cs-CZ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87477" y="4443609"/>
            <a:ext cx="32655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Kam, s kým?</a:t>
            </a:r>
            <a:endParaRPr lang="cs-CZ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873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188640"/>
            <a:ext cx="8208912" cy="1224136"/>
          </a:xfrm>
          <a:prstGeom prst="roundRect">
            <a:avLst/>
          </a:prstGeom>
          <a:solidFill>
            <a:srgbClr val="FFC000">
              <a:alpha val="74118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C00000"/>
                </a:solidFill>
              </a:rPr>
              <a:t>Přiřaď pádové otázky k správným pádům: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Jedna otázka se sem vloudila – odhal vetřelce!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Která otázka naopak chybí?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1296144" cy="518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1.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2.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3.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4.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5.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6.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7.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47319" y="2289066"/>
            <a:ext cx="19735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Kdo, co?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47319" y="1581180"/>
            <a:ext cx="31243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Koho, čeho?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25997" y="5195335"/>
            <a:ext cx="30762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Komu, čemu?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35402" y="3700145"/>
            <a:ext cx="25467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Koho, co?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47319" y="2996952"/>
            <a:ext cx="47021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Oslovujeme, voláme!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56148" y="5934670"/>
            <a:ext cx="25247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Kom, čem?</a:t>
            </a:r>
            <a:endParaRPr lang="cs-CZ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87477" y="4443609"/>
            <a:ext cx="32655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Kam, s kým?</a:t>
            </a:r>
            <a:endParaRPr lang="cs-CZ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6084168" y="1052736"/>
            <a:ext cx="2880320" cy="88238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Řešení</a:t>
            </a:r>
            <a:endParaRPr lang="cs-CZ" sz="4000" dirty="0">
              <a:solidFill>
                <a:srgbClr val="FFFF00"/>
              </a:solidFill>
            </a:endParaRPr>
          </a:p>
        </p:txBody>
      </p:sp>
      <p:cxnSp>
        <p:nvCxnSpPr>
          <p:cNvPr id="12" name="Přímá spojnice se šipkou 11"/>
          <p:cNvCxnSpPr>
            <a:stCxn id="7" idx="1"/>
          </p:cNvCxnSpPr>
          <p:nvPr/>
        </p:nvCxnSpPr>
        <p:spPr>
          <a:xfrm flipH="1">
            <a:off x="1763688" y="1935123"/>
            <a:ext cx="983631" cy="70788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5" idx="1"/>
          </p:cNvCxnSpPr>
          <p:nvPr/>
        </p:nvCxnSpPr>
        <p:spPr>
          <a:xfrm flipH="1" flipV="1">
            <a:off x="1619672" y="1935123"/>
            <a:ext cx="1127647" cy="70788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1654819" y="3350895"/>
            <a:ext cx="1127648" cy="144665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1654819" y="4058781"/>
            <a:ext cx="1127648" cy="1544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1619672" y="3350895"/>
            <a:ext cx="1115730" cy="215804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1" idx="1"/>
          </p:cNvCxnSpPr>
          <p:nvPr/>
        </p:nvCxnSpPr>
        <p:spPr>
          <a:xfrm flipH="1" flipV="1">
            <a:off x="1619672" y="5549279"/>
            <a:ext cx="1036476" cy="73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23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67544" y="188640"/>
            <a:ext cx="8208912" cy="1224136"/>
          </a:xfrm>
          <a:prstGeom prst="roundRect">
            <a:avLst/>
          </a:prstGeom>
          <a:solidFill>
            <a:srgbClr val="FFC000">
              <a:alpha val="74118"/>
            </a:srgb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C00000"/>
                </a:solidFill>
              </a:rPr>
              <a:t>Přiřaď pádové otázky k správným pádům: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Jedna otázka se sem vloudila – odhal vetřelce!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Která otázka naopak chybí?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1296144" cy="5186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1.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2.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3.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4. pád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5.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6.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rgbClr val="C00000"/>
                </a:solidFill>
              </a:rPr>
              <a:t>7. </a:t>
            </a:r>
            <a:r>
              <a:rPr lang="cs-CZ" sz="3200" dirty="0">
                <a:solidFill>
                  <a:srgbClr val="C00000"/>
                </a:solidFill>
              </a:rPr>
              <a:t>pád</a:t>
            </a:r>
          </a:p>
        </p:txBody>
      </p:sp>
      <p:sp>
        <p:nvSpPr>
          <p:cNvPr id="5" name="Obdélník 4"/>
          <p:cNvSpPr/>
          <p:nvPr/>
        </p:nvSpPr>
        <p:spPr>
          <a:xfrm>
            <a:off x="2747319" y="2289066"/>
            <a:ext cx="19735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Kdo, co?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47319" y="1581180"/>
            <a:ext cx="31243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Koho, čeho?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25997" y="5195335"/>
            <a:ext cx="30762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Komu, čemu?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35402" y="3700145"/>
            <a:ext cx="25467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Koho, co?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747319" y="2996952"/>
            <a:ext cx="47021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Oslovujeme, voláme!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56148" y="5934670"/>
            <a:ext cx="25247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Kom, čem?</a:t>
            </a:r>
            <a:endParaRPr lang="cs-CZ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87477" y="4443609"/>
            <a:ext cx="32655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Kam, s kým?</a:t>
            </a:r>
            <a:endParaRPr lang="cs-CZ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6084168" y="1052736"/>
            <a:ext cx="2880320" cy="88238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Řešení</a:t>
            </a:r>
            <a:endParaRPr lang="cs-CZ" sz="4000" dirty="0">
              <a:solidFill>
                <a:srgbClr val="FFFF00"/>
              </a:solidFill>
            </a:endParaRPr>
          </a:p>
        </p:txBody>
      </p:sp>
      <p:cxnSp>
        <p:nvCxnSpPr>
          <p:cNvPr id="12" name="Přímá spojnice se šipkou 11"/>
          <p:cNvCxnSpPr>
            <a:stCxn id="7" idx="1"/>
          </p:cNvCxnSpPr>
          <p:nvPr/>
        </p:nvCxnSpPr>
        <p:spPr>
          <a:xfrm flipH="1">
            <a:off x="1763688" y="1935123"/>
            <a:ext cx="983631" cy="70788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5" idx="1"/>
          </p:cNvCxnSpPr>
          <p:nvPr/>
        </p:nvCxnSpPr>
        <p:spPr>
          <a:xfrm flipH="1" flipV="1">
            <a:off x="1619672" y="1935123"/>
            <a:ext cx="1127647" cy="70788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1654819" y="3350895"/>
            <a:ext cx="1127648" cy="1446657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1654819" y="4058781"/>
            <a:ext cx="1127648" cy="15442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1619672" y="3350895"/>
            <a:ext cx="1115730" cy="2158041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1" idx="1"/>
          </p:cNvCxnSpPr>
          <p:nvPr/>
        </p:nvCxnSpPr>
        <p:spPr>
          <a:xfrm flipH="1" flipV="1">
            <a:off x="1619672" y="5549279"/>
            <a:ext cx="1036476" cy="739334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725997" y="4443609"/>
            <a:ext cx="2782107" cy="70788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2902745" y="4408031"/>
            <a:ext cx="2605359" cy="7873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aoblený obdélník 24"/>
          <p:cNvSpPr/>
          <p:nvPr/>
        </p:nvSpPr>
        <p:spPr>
          <a:xfrm>
            <a:off x="5871700" y="4581128"/>
            <a:ext cx="2948772" cy="201832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7. pád</a:t>
            </a:r>
          </a:p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Kým, čím?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6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8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44236" y="1916832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Jana s Hankou </a:t>
            </a:r>
            <a:r>
              <a:rPr lang="cs-CZ" sz="2800" dirty="0" smtClean="0">
                <a:solidFill>
                  <a:srgbClr val="002060"/>
                </a:solidFill>
              </a:rPr>
              <a:t>šly </a:t>
            </a:r>
            <a:r>
              <a:rPr lang="cs-CZ" sz="2800" dirty="0" smtClean="0">
                <a:solidFill>
                  <a:srgbClr val="002060"/>
                </a:solidFill>
              </a:rPr>
              <a:t>navštívit Katku.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U obchodu viděly Soňu.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„Soňo!,“ volaly, ale Soňa je neslyšela.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Šla zrovna k mamince do práce a těšila se,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</a:rPr>
              <a:t>že spolu půjdou bruslit na rybník.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7544" y="188640"/>
            <a:ext cx="8208912" cy="1296144"/>
          </a:xfrm>
          <a:prstGeom prst="roundRect">
            <a:avLst/>
          </a:prstGeom>
          <a:solidFill>
            <a:schemeClr val="accent3">
              <a:alpha val="74118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Podtrhni podstatná jména a urči jejich pád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(napiš nad ně číslo pádu):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Vybarvi předložky.</a:t>
            </a:r>
          </a:p>
        </p:txBody>
      </p:sp>
    </p:spTree>
    <p:extLst>
      <p:ext uri="{BB962C8B-B14F-4D97-AF65-F5344CB8AC3E}">
        <p14:creationId xmlns:p14="http://schemas.microsoft.com/office/powerpoint/2010/main" val="10016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44236" y="1916832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Jana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Hankou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7.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šly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navštívit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Katku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U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obchodu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viděly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„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Soňo!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5.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,“ volaly, ale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Soňa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je neslyšela.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Šla zrovna k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mamince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3.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do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práce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a těšila se,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že spolu půjdou bruslit na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rybník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</a:t>
            </a:r>
            <a:endParaRPr lang="cs-CZ" sz="2800" dirty="0">
              <a:solidFill>
                <a:srgbClr val="002060"/>
              </a:solidFill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7544" y="188640"/>
            <a:ext cx="8208912" cy="1296144"/>
          </a:xfrm>
          <a:prstGeom prst="roundRect">
            <a:avLst/>
          </a:prstGeom>
          <a:solidFill>
            <a:schemeClr val="accent3">
              <a:alpha val="74118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Podtrhni podstatná jména a urči jejich pád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(napiš nad ně číslo pádu):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Vybarvi předložky.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6084168" y="1052736"/>
            <a:ext cx="2880320" cy="882387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Řešení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38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835696" y="2348880"/>
            <a:ext cx="288032" cy="360040"/>
          </a:xfrm>
          <a:prstGeom prst="roundRect">
            <a:avLst/>
          </a:prstGeom>
          <a:solidFill>
            <a:srgbClr val="FFFF66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827584" y="3140968"/>
            <a:ext cx="288032" cy="360040"/>
          </a:xfrm>
          <a:prstGeom prst="roundRect">
            <a:avLst/>
          </a:prstGeom>
          <a:solidFill>
            <a:srgbClr val="FFFF66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2290837" y="4879125"/>
            <a:ext cx="288032" cy="360040"/>
          </a:xfrm>
          <a:prstGeom prst="roundRect">
            <a:avLst/>
          </a:prstGeom>
          <a:solidFill>
            <a:srgbClr val="FFFF66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177999" y="5733256"/>
            <a:ext cx="432048" cy="360040"/>
          </a:xfrm>
          <a:prstGeom prst="roundRect">
            <a:avLst/>
          </a:prstGeom>
          <a:solidFill>
            <a:srgbClr val="FFFF66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394023" y="4869160"/>
            <a:ext cx="396044" cy="360040"/>
          </a:xfrm>
          <a:prstGeom prst="roundRect">
            <a:avLst/>
          </a:prstGeom>
          <a:solidFill>
            <a:srgbClr val="FFFF66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44236" y="1916832"/>
            <a:ext cx="7560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Jana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Hankou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7.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šly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navštívit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Katku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U </a:t>
            </a:r>
            <a:r>
              <a:rPr lang="cs-CZ" sz="2800" u="sng" dirty="0" smtClean="0">
                <a:uFill>
                  <a:solidFill>
                    <a:srgbClr val="FF0000"/>
                  </a:solidFill>
                </a:uFill>
              </a:rPr>
              <a:t>obchodu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viděly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Soňu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„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Soňo!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5.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,“ volaly, ale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Soňa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je neslyšela.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Šla zrovna k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mamince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3.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do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práce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2. 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a těšila se, 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že spolu půjdou bruslit na </a:t>
            </a:r>
            <a:r>
              <a:rPr lang="cs-CZ" sz="2800" u="sng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rybník </a:t>
            </a:r>
            <a:r>
              <a:rPr lang="cs-CZ" sz="2800" u="sng" dirty="0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4.</a:t>
            </a:r>
            <a:r>
              <a:rPr lang="cs-CZ" sz="2800" dirty="0" smtClean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</a:rPr>
              <a:t>.</a:t>
            </a:r>
            <a:endParaRPr lang="cs-CZ" sz="2800" dirty="0">
              <a:solidFill>
                <a:srgbClr val="002060"/>
              </a:solidFill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67544" y="188640"/>
            <a:ext cx="8208912" cy="1296144"/>
          </a:xfrm>
          <a:prstGeom prst="roundRect">
            <a:avLst/>
          </a:prstGeom>
          <a:solidFill>
            <a:schemeClr val="accent3">
              <a:alpha val="74118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002060"/>
                </a:solidFill>
              </a:rPr>
              <a:t>Podtrhni podstatná jména a urči jejich pád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(napiš nad ně číslo pádu):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Vybarvi předložky.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6084168" y="1052736"/>
            <a:ext cx="2880320" cy="882387"/>
          </a:xfrm>
          <a:prstGeom prst="round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Řešení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5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TB3\AppData\Local\Microsoft\Windows\Temporary Internet Files\Content.IE5\9H4LJDO6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2506588" cy="25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 flipH="1">
            <a:off x="683568" y="1412776"/>
            <a:ext cx="4427984" cy="3132348"/>
          </a:xfrm>
          <a:prstGeom prst="wedgeEllipseCallout">
            <a:avLst>
              <a:gd name="adj1" fmla="val -86848"/>
              <a:gd name="adj2" fmla="val 45118"/>
            </a:avLst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Vsadím se, že pády vám šly! Příště si vše zopakujeme. Píp.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69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>
                <a:effectLst/>
              </a:rPr>
              <a:t>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418567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shreg.wav"/>
          </p:stSnd>
        </p:sndAc>
      </p:transition>
    </mc:Choice>
    <mc:Fallback xmlns="">
      <p:transition>
        <p:cut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TC010205604[[fn=Konstrukční motiv]]</Template>
  <TotalTime>557</TotalTime>
  <Words>554</Words>
  <Application>Microsoft Office PowerPoint</Application>
  <PresentationFormat>Předvádění na obrazovce (4:3)</PresentationFormat>
  <Paragraphs>98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Podstatná jména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Dočkalová Jana</dc:creator>
  <cp:lastModifiedBy>Dočkalová Jana</cp:lastModifiedBy>
  <cp:revision>46</cp:revision>
  <dcterms:created xsi:type="dcterms:W3CDTF">2011-10-18T13:52:16Z</dcterms:created>
  <dcterms:modified xsi:type="dcterms:W3CDTF">2012-03-14T09:07:48Z</dcterms:modified>
</cp:coreProperties>
</file>