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95" r:id="rId10"/>
    <p:sldId id="264" r:id="rId11"/>
    <p:sldId id="270" r:id="rId12"/>
    <p:sldId id="272" r:id="rId13"/>
    <p:sldId id="267" r:id="rId14"/>
    <p:sldId id="268" r:id="rId15"/>
    <p:sldId id="269" r:id="rId16"/>
    <p:sldId id="296" r:id="rId17"/>
    <p:sldId id="297" r:id="rId18"/>
    <p:sldId id="29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780C9A-17CE-464F-95EB-48E4EE8A9889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AE84E32-0829-4338-AC34-29A5C02119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C330F46-09A0-4E25-9C24-BAF6A9DCA219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5C806D-3B7C-429E-845D-9BA86A151C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5B608D-C70A-492D-8E14-86F619E4DC1B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0A9225-C514-49FB-9878-2584A76489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AE7BFD-70E8-4908-AEEC-5FCF5A40CC1C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5E2BFE-32A1-419D-A1DF-DA1DD55670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25D34D-8891-4C10-94F0-07DEA7C5BB7E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E82274-4D0E-45B9-BFAD-599F5030DE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49FDCC-1308-4EB1-A26D-F2F8663BE323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8C1A7A-AE2A-44AD-AA50-5FC08E0E5E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5D4EF0-593A-430C-8E90-C9B4238EC2C0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8E542B-A59C-409E-B382-C4E0C7A078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EDD083-D335-4EE0-9E28-51BAD1C28720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42598E-2441-4773-B4C5-7DDAA67388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CF37E6-CB49-4B9B-80BA-86AFDE9CFCBE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D86B74-60C7-4C99-92F0-F21EFC7DE3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1C5ED3-DAC5-4735-B45C-DE85DB57D16A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B0DE28-845A-47EF-9324-5D2BF810F1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DEEF74-D5B7-4F99-8552-68706AAA39B9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0F795C-C269-43C4-A7AE-4833C12E56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461C2562-2C55-4830-A27B-1E97DE6FCBBC}" type="datetimeFigureOut">
              <a:rPr lang="cs-CZ" smtClean="0"/>
              <a:pPr>
                <a:defRPr/>
              </a:pPr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7EEFA8C0-C5A9-4906-AFF0-14FCCB177C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camera.wav"/>
          </p:stSnd>
        </p:sndAc>
      </p:transition>
    </mc:Choice>
    <mc:Fallback>
      <p:transition spd="slow">
        <p:fade/>
        <p:sndAc>
          <p:stSnd>
            <p:snd r:embed="rId13" name="camera.wav"/>
          </p:stSnd>
        </p:sndAc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43324315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VY_32_INOVACE_3407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Pyrenejský poloostrov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Jižní 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obsahuje základní informace o Španělsku a Portugalsku.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orientuje v základních informacích o Španělsku a Portugalsku.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90874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772400" cy="4032449"/>
          </a:xfrm>
        </p:spPr>
        <p:txBody>
          <a:bodyPr/>
          <a:lstStyle/>
          <a:p>
            <a:r>
              <a:rPr lang="cs-CZ" sz="8000" b="1" dirty="0" smtClean="0">
                <a:solidFill>
                  <a:srgbClr val="FFC000"/>
                </a:solidFill>
                <a:latin typeface="Comic Sans MS" pitchFamily="66" charset="0"/>
              </a:rPr>
              <a:t>Pyrenejský poloostrov</a:t>
            </a:r>
            <a:r>
              <a:rPr lang="cs-CZ" sz="8000" dirty="0" smtClean="0">
                <a:latin typeface="Comic Sans MS" pitchFamily="66" charset="0"/>
              </a:rPr>
              <a:t/>
            </a:r>
            <a:br>
              <a:rPr lang="cs-CZ" sz="8000" dirty="0" smtClean="0">
                <a:latin typeface="Comic Sans MS" pitchFamily="66" charset="0"/>
              </a:rPr>
            </a:b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(Portugalsko a Španělsko)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58175" cy="6336704"/>
          </a:xfrm>
        </p:spPr>
        <p:txBody>
          <a:bodyPr rtlCol="0">
            <a:normAutofit fontScale="90000"/>
          </a:bodyPr>
          <a:lstStyle/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sz="4400" dirty="0" smtClean="0">
                <a:latin typeface="Comic Sans MS" pitchFamily="66" charset="0"/>
              </a:rPr>
              <a:t>Téměř každý z vás byl ve Španělsku, Itálii nebo v Řecku, takže víte, že je tam mnohem tepleji než u nás a tamní obyvatelé se tomuto teplu museli přizpůsobit.</a:t>
            </a:r>
            <a:br>
              <a:rPr lang="cs-CZ" sz="4400" dirty="0" smtClean="0">
                <a:latin typeface="Comic Sans MS" pitchFamily="66" charset="0"/>
              </a:rPr>
            </a:br>
            <a:endParaRPr lang="cs-CZ" sz="4400" dirty="0" smtClean="0"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500063"/>
            <a:ext cx="8401050" cy="5626100"/>
          </a:xfrm>
        </p:spPr>
        <p:txBody>
          <a:bodyPr rtlCol="0">
            <a:normAutofit lnSpcReduction="10000"/>
          </a:bodyPr>
          <a:lstStyle/>
          <a:p>
            <a:pPr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omic Sans MS" pitchFamily="66" charset="0"/>
              </a:rPr>
              <a:t>  Pracují tedy ráno a dopoledne.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omic Sans MS" pitchFamily="66" charset="0"/>
              </a:rPr>
              <a:t>    V době největšího tepla se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Comic Sans MS" pitchFamily="66" charset="0"/>
              </a:rPr>
              <a:t>      nepracuje – je 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SIESTA</a:t>
            </a:r>
            <a:r>
              <a:rPr lang="cs-CZ" sz="4000" dirty="0" smtClean="0">
                <a:latin typeface="Comic Sans MS" pitchFamily="66" charset="0"/>
              </a:rPr>
              <a:t>,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4000" dirty="0" smtClean="0">
                <a:latin typeface="Comic Sans MS" pitchFamily="66" charset="0"/>
              </a:rPr>
              <a:t>pokračuje  se večer, obchodníci i v noci. Je také pravda, že tyto země hodně žijí z turistiky.</a:t>
            </a:r>
            <a:endParaRPr lang="cs-CZ" sz="40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764704"/>
            <a:ext cx="8186737" cy="28803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latin typeface="Comic Sans MS" pitchFamily="66" charset="0"/>
              </a:rPr>
              <a:t>  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Portugalsko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>
                <a:latin typeface="Comic Sans MS" pitchFamily="66" charset="0"/>
              </a:rPr>
              <a:t>     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hl. město </a:t>
            </a:r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– </a:t>
            </a:r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Lisabon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  <a:latin typeface="Comic Sans MS" pitchFamily="66" charset="0"/>
              </a:rPr>
              <a:t>(republika)</a:t>
            </a:r>
          </a:p>
        </p:txBody>
      </p:sp>
      <p:pic>
        <p:nvPicPr>
          <p:cNvPr id="5123" name="Picture 3" descr="C:\Users\ZSTREBON\AppData\Local\Microsoft\Windows\Temporary Internet Files\Content.IE5\QXOMYNFP\MP9003628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6104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4752528"/>
          </a:xfrm>
        </p:spPr>
        <p:txBody>
          <a:bodyPr rtlCol="0">
            <a:normAutofit/>
          </a:bodyPr>
          <a:lstStyle/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3200" dirty="0" smtClean="0">
                <a:latin typeface="Comic Sans MS" pitchFamily="66" charset="0"/>
              </a:rPr>
              <a:t>Portugalsko je po celé své západní hranici omýváno oceánem. Tato pozice a touha panovníků po dalším bohatství – zlato, drahokamy a  koření, umožňovalo </a:t>
            </a:r>
            <a:r>
              <a:rPr lang="cs-CZ" sz="3200" dirty="0" smtClean="0">
                <a:latin typeface="Comic Sans MS" pitchFamily="66" charset="0"/>
              </a:rPr>
              <a:t>Portugalcům  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objevitelské cesty. </a:t>
            </a:r>
            <a:r>
              <a:rPr lang="cs-CZ" sz="3200" dirty="0" smtClean="0">
                <a:latin typeface="Comic Sans MS" pitchFamily="66" charset="0"/>
              </a:rPr>
              <a:t>Byli to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                                  výborní mořeplavci. </a:t>
            </a:r>
          </a:p>
        </p:txBody>
      </p:sp>
      <p:pic>
        <p:nvPicPr>
          <p:cNvPr id="6148" name="Picture 4" descr="C:\Users\ZSTREBON\AppData\Local\Microsoft\Windows\Temporary Internet Files\Content.IE5\ZKCX7K91\MC9004152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3415" y="4221088"/>
            <a:ext cx="3240360" cy="249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ZSTREBON\AppData\Local\Microsoft\Windows\Temporary Internet Files\Content.IE5\ON90GK9C\MP90040342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395" r="10423"/>
          <a:stretch/>
        </p:blipFill>
        <p:spPr bwMode="auto">
          <a:xfrm>
            <a:off x="6156176" y="883912"/>
            <a:ext cx="2660073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ZSTREBON\AppData\Local\Microsoft\Windows\Temporary Internet Files\Content.IE5\858KD3BM\MP9004340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29182"/>
            <a:ext cx="3773257" cy="254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ZSTREBON\AppData\Local\Microsoft\Windows\Temporary Internet Files\Content.IE5\OLPJBJ3Z\MP9004340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631" y="188640"/>
            <a:ext cx="570324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ZSTREBON\AppData\Local\Microsoft\Windows\Temporary Internet Files\Content.IE5\8H513F4A\MP9004035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92131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48680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Lisabon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7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>Slavné portugalské víno </a:t>
            </a:r>
          </a:p>
        </p:txBody>
      </p:sp>
      <p:pic>
        <p:nvPicPr>
          <p:cNvPr id="9222" name="Picture 6" descr="C:\Users\ZSTREBON\AppData\Local\Microsoft\Windows\Temporary Internet Files\Content.IE5\ON90GK9C\MP9004384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67192"/>
            <a:ext cx="3599836" cy="455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19325" y="476672"/>
            <a:ext cx="8229600" cy="4032448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cs-CZ" b="1" dirty="0">
                <a:solidFill>
                  <a:srgbClr val="002060"/>
                </a:solidFill>
              </a:rPr>
              <a:t>Shrnutí:</a:t>
            </a:r>
            <a:br>
              <a:rPr lang="cs-CZ" b="1" dirty="0">
                <a:solidFill>
                  <a:srgbClr val="002060"/>
                </a:solidFill>
              </a:rPr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72816"/>
            <a:ext cx="79928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4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republika</a:t>
            </a:r>
            <a:r>
              <a:rPr lang="cs-CZ" sz="4000" b="1" dirty="0"/>
              <a:t/>
            </a:r>
            <a:br>
              <a:rPr lang="cs-CZ" sz="4000" b="1" dirty="0"/>
            </a:b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hlavní město – Lisabon</a:t>
            </a:r>
            <a:b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velmi teplé podnebí</a:t>
            </a:r>
            <a:b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4000" b="1" dirty="0">
                <a:solidFill>
                  <a:srgbClr val="0070C0"/>
                </a:solidFill>
              </a:rPr>
              <a:t>přímořský stát - mořeplavci</a:t>
            </a:r>
            <a:br>
              <a:rPr lang="cs-CZ" sz="4000" b="1" dirty="0">
                <a:solidFill>
                  <a:srgbClr val="0070C0"/>
                </a:solidFill>
              </a:rPr>
            </a:br>
            <a:r>
              <a:rPr lang="cs-CZ" sz="4000" b="1" dirty="0">
                <a:solidFill>
                  <a:schemeClr val="tx2">
                    <a:lumMod val="40000"/>
                    <a:lumOff val="60000"/>
                  </a:schemeClr>
                </a:solidFill>
              </a:rPr>
              <a:t>vinice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022504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28625" y="476671"/>
            <a:ext cx="8258175" cy="3744415"/>
          </a:xfrm>
        </p:spPr>
        <p:txBody>
          <a:bodyPr>
            <a:normAutofit/>
          </a:bodyPr>
          <a:lstStyle/>
          <a:p>
            <a:pPr algn="ctr">
              <a:buFont typeface="Arial" charset="0"/>
              <a:buNone/>
            </a:pPr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Španělsko</a:t>
            </a:r>
          </a:p>
          <a:p>
            <a:pPr algn="ctr">
              <a:buFont typeface="Arial" charset="0"/>
              <a:buNone/>
            </a:pPr>
            <a:r>
              <a:rPr lang="cs-CZ" sz="6000" dirty="0" smtClean="0">
                <a:latin typeface="Comic Sans MS" pitchFamily="66" charset="0"/>
              </a:rPr>
              <a:t>hl. město-</a:t>
            </a:r>
            <a:r>
              <a:rPr lang="cs-CZ" sz="7200" dirty="0" smtClean="0">
                <a:solidFill>
                  <a:srgbClr val="C00000"/>
                </a:solidFill>
                <a:latin typeface="Comic Sans MS" pitchFamily="66" charset="0"/>
              </a:rPr>
              <a:t>Madrid</a:t>
            </a:r>
          </a:p>
          <a:p>
            <a:pPr algn="ctr">
              <a:buFont typeface="Arial" charset="0"/>
              <a:buNone/>
            </a:pPr>
            <a:r>
              <a:rPr lang="cs-CZ" sz="3600" dirty="0" smtClean="0">
                <a:solidFill>
                  <a:srgbClr val="C00000"/>
                </a:solidFill>
                <a:latin typeface="Comic Sans MS" pitchFamily="66" charset="0"/>
              </a:rPr>
              <a:t>(království)</a:t>
            </a:r>
            <a:endParaRPr lang="cs-CZ" sz="7200" dirty="0" smtClean="0">
              <a:solidFill>
                <a:srgbClr val="C00000"/>
              </a:solidFill>
              <a:latin typeface="Comic Sans MS" pitchFamily="66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7"/>
            <a:ext cx="3391855" cy="226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Pohled do hlavního města</a:t>
            </a:r>
          </a:p>
        </p:txBody>
      </p:sp>
      <p:pic>
        <p:nvPicPr>
          <p:cNvPr id="11268" name="Picture 4" descr="C:\Users\ZSTREBON\AppData\Local\Microsoft\Windows\Temporary Internet Files\Content.IE5\1ZU83S3S\MP9004035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0808"/>
            <a:ext cx="5904656" cy="3934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3081014" y="261416"/>
            <a:ext cx="4320479" cy="1656184"/>
          </a:xfrm>
        </p:spPr>
        <p:txBody>
          <a:bodyPr/>
          <a:lstStyle/>
          <a:p>
            <a:r>
              <a:rPr lang="cs-CZ" sz="4000" dirty="0" smtClean="0">
                <a:latin typeface="Comic Sans MS" pitchFamily="66" charset="0"/>
              </a:rPr>
              <a:t>Barcelona – </a:t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dílo A. </a:t>
            </a:r>
            <a:r>
              <a:rPr lang="cs-CZ" sz="4000" dirty="0" err="1" smtClean="0">
                <a:latin typeface="Comic Sans MS" pitchFamily="66" charset="0"/>
              </a:rPr>
              <a:t>Gaudího</a:t>
            </a:r>
            <a:endParaRPr lang="cs-CZ" sz="4000" dirty="0" smtClean="0">
              <a:latin typeface="Comic Sans MS" pitchFamily="66" charset="0"/>
            </a:endParaRPr>
          </a:p>
        </p:txBody>
      </p:sp>
      <p:pic>
        <p:nvPicPr>
          <p:cNvPr id="13318" name="Picture 6" descr="C:\Users\ZSTREBON\AppData\Local\Microsoft\Windows\Temporary Internet Files\Content.IE5\2D40PVM6\MP9004265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292" y="1923280"/>
            <a:ext cx="3244164" cy="480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ZSTREBON\AppData\Local\Microsoft\Windows\Temporary Internet Files\Content.IE5\8H513F4A\MP9004116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7663"/>
            <a:ext cx="5061742" cy="337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ZSTREBON\AppData\Local\Microsoft\Windows\Temporary Internet Files\Content.IE5\1ZU83S3S\MP9004024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2232248" cy="3346738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8884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latin typeface="Comic Sans MS" pitchFamily="66" charset="0"/>
              </a:rPr>
              <a:t>Velmi temperamentní je i tanec flamengo</a:t>
            </a:r>
          </a:p>
        </p:txBody>
      </p:sp>
      <p:pic>
        <p:nvPicPr>
          <p:cNvPr id="17413" name="Picture 5" descr="C:\Users\ZSTREBON\AppData\Local\Microsoft\Windows\Temporary Internet Files\Content.IE5\3Q895MJ7\MP90043278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391" t="3969" r="9905"/>
          <a:stretch/>
        </p:blipFill>
        <p:spPr bwMode="auto">
          <a:xfrm>
            <a:off x="4788024" y="2368219"/>
            <a:ext cx="3885491" cy="409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415" name="Picture 7" descr="C:\Users\ZSTREBON\AppData\Local\Microsoft\Windows\Temporary Internet Files\Content.IE5\6IA0D8TX\MP9004330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43867"/>
            <a:ext cx="2952328" cy="442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6002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latin typeface="Comic Sans MS" pitchFamily="66" charset="0"/>
              </a:rPr>
              <a:t>Zcela neodmyslitelně k hudbě patří kytara a kastaněty</a:t>
            </a:r>
          </a:p>
        </p:txBody>
      </p:sp>
      <p:pic>
        <p:nvPicPr>
          <p:cNvPr id="18439" name="Picture 7" descr="C:\Users\ZSTREBON\AppData\Local\Microsoft\Windows\Temporary Internet Files\Content.IE5\1ZU83S3S\MP90038538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4784140" cy="34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440" name="Picture 8" descr="C:\Users\ZSTREBON\AppData\Local\Microsoft\Windows\Temporary Internet Files\Content.IE5\QXOMYNFP\MC900379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52936"/>
            <a:ext cx="2296370" cy="337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latin typeface="Comic Sans MS" pitchFamily="66" charset="0"/>
              </a:rPr>
              <a:t>Jsou také vášniví fotbalisté</a:t>
            </a:r>
          </a:p>
        </p:txBody>
      </p:sp>
      <p:pic>
        <p:nvPicPr>
          <p:cNvPr id="19465" name="Picture 9" descr="C:\Users\ZSTREBON\AppData\Local\Microsoft\Windows\Temporary Internet Files\Content.IE5\6IA0D8TX\MP9004280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72816"/>
            <a:ext cx="6840760" cy="454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88840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Co jsme se dozvěděli o Španělsku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  <a:latin typeface="Comic Sans MS" pitchFamily="66" charset="0"/>
              </a:rPr>
              <a:t>království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C00000"/>
                </a:solidFill>
                <a:latin typeface="Comic Sans MS" pitchFamily="66" charset="0"/>
              </a:rPr>
              <a:t>hlavní </a:t>
            </a:r>
            <a:r>
              <a:rPr lang="cs-CZ" sz="4400" dirty="0">
                <a:solidFill>
                  <a:srgbClr val="C00000"/>
                </a:solidFill>
                <a:latin typeface="Comic Sans MS" pitchFamily="66" charset="0"/>
              </a:rPr>
              <a:t>m</a:t>
            </a:r>
            <a:r>
              <a:rPr lang="cs-CZ" sz="4400" dirty="0" smtClean="0">
                <a:solidFill>
                  <a:srgbClr val="C00000"/>
                </a:solidFill>
                <a:latin typeface="Comic Sans MS" pitchFamily="66" charset="0"/>
              </a:rPr>
              <a:t>ěsto Madrid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další významné město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3"/>
                </a:solidFill>
                <a:latin typeface="Comic Sans MS" pitchFamily="66" charset="0"/>
              </a:rPr>
              <a:t>Barcelona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hudba a tanec (kytara…)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fotbal</a:t>
            </a:r>
            <a:endParaRPr lang="cs-CZ" sz="4400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5495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467" y="188640"/>
            <a:ext cx="8229600" cy="979512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Kam s tím? </a:t>
            </a:r>
            <a:r>
              <a:rPr lang="cs-CZ" sz="2800" dirty="0" smtClean="0">
                <a:latin typeface="Comic Sans MS" pitchFamily="66" charset="0"/>
              </a:rPr>
              <a:t>(rozděl atributy k zemím)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3758" y="1546847"/>
            <a:ext cx="2674640" cy="74868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002060"/>
                </a:solidFill>
                <a:latin typeface="Comic Sans MS" pitchFamily="66" charset="0"/>
              </a:rPr>
              <a:t>Portugalsko</a:t>
            </a:r>
            <a:endParaRPr lang="cs-CZ" sz="4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22005" y="1531578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Comic Sans MS" pitchFamily="66" charset="0"/>
              </a:rPr>
              <a:t>Španělsko</a:t>
            </a:r>
            <a:endParaRPr lang="cs-CZ" sz="32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99395" y="341198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tanec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79885" y="397686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mořeplavci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27387" y="448229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fotbal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20423" y="58052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B</a:t>
            </a:r>
            <a:r>
              <a:rPr lang="cs-CZ" sz="2800" dirty="0" smtClean="0">
                <a:latin typeface="Comic Sans MS" pitchFamily="66" charset="0"/>
              </a:rPr>
              <a:t>arcelona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80447" y="539270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Lisabon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27584" y="4977351"/>
            <a:ext cx="1473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vinice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88459" y="6159829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kytara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74828" y="2888764"/>
            <a:ext cx="2447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republika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6603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40741E-7 L -0.24879 -0.0643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-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-0.01042 L 0.24097 -0.1511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36" y="-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44444E-6 L -0.23542 -0.0551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71" y="-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17 0.00787 L 0.22048 -0.1259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83" y="-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11111E-6 L -0.25937 -0.02245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69" y="-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96296E-6 L -0.24844 0.06389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31" y="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741E-7 L 0.22101 -0.14305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42" y="-7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L 0.22413 -0.04791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98" y="-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>
          <a:xfrm>
            <a:off x="571500" y="980728"/>
            <a:ext cx="8115300" cy="3672407"/>
          </a:xfrm>
        </p:spPr>
        <p:txBody>
          <a:bodyPr/>
          <a:lstStyle/>
          <a:p>
            <a:pPr>
              <a:buNone/>
            </a:pPr>
            <a:r>
              <a:rPr lang="cs-CZ" sz="1400" dirty="0" smtClean="0">
                <a:latin typeface="Comic Sans MS" pitchFamily="66" charset="0"/>
              </a:rPr>
              <a:t>Zdroje:</a:t>
            </a: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</a:rPr>
              <a:t>Archiv autora</a:t>
            </a:r>
          </a:p>
          <a:p>
            <a:pPr>
              <a:buNone/>
            </a:pPr>
            <a:endParaRPr lang="cs-CZ" sz="1400" dirty="0">
              <a:latin typeface="Comic Sans MS" pitchFamily="66" charset="0"/>
            </a:endParaRP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</a:rPr>
              <a:t>http://upload.wikimedia.org/wikipedia/commons/thumb/9/9a/Flag_of_Spain.svg/750px-Flag_of_Spain.svg.png</a:t>
            </a:r>
          </a:p>
          <a:p>
            <a:pPr>
              <a:buNone/>
            </a:pPr>
            <a:endParaRPr lang="cs-CZ" sz="1400" dirty="0" smtClean="0">
              <a:latin typeface="Comic Sans MS" pitchFamily="66" charset="0"/>
              <a:hlinkClick r:id="rId3"/>
            </a:endParaRPr>
          </a:p>
          <a:p>
            <a:pPr>
              <a:buNone/>
            </a:pPr>
            <a:r>
              <a:rPr lang="cs-CZ" sz="1400" dirty="0" smtClean="0">
                <a:latin typeface="Comic Sans MS" pitchFamily="66" charset="0"/>
                <a:hlinkClick r:id="rId3"/>
              </a:rPr>
              <a:t>www.office.microsoft.com</a:t>
            </a:r>
            <a:endParaRPr lang="cs-CZ" sz="1400" dirty="0" smtClean="0">
              <a:latin typeface="Comic Sans MS" pitchFamily="66" charset="0"/>
            </a:endParaRPr>
          </a:p>
          <a:p>
            <a:pPr>
              <a:buNone/>
            </a:pPr>
            <a:endParaRPr lang="cs-CZ" sz="1400" dirty="0" smtClean="0">
              <a:latin typeface="Comic Sans MS" pitchFamily="66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379</TotalTime>
  <Words>229</Words>
  <Application>Microsoft Office PowerPoint</Application>
  <PresentationFormat>Předvádění na obrazovce (4:3)</PresentationFormat>
  <Paragraphs>65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Snímek 1</vt:lpstr>
      <vt:lpstr>Pyrenejský poloostrov (Portugalsko a Španělsko)</vt:lpstr>
      <vt:lpstr> Téměř každý z vás byl ve Španělsku, Itálii nebo v Řecku, takže víte, že je tam mnohem tepleji než u nás a tamní obyvatelé se tomuto teplu museli přizpůsobit. </vt:lpstr>
      <vt:lpstr>Snímek 4</vt:lpstr>
      <vt:lpstr>Snímek 5</vt:lpstr>
      <vt:lpstr>Portugalsko je po celé své západní hranici omýváno oceánem. Tato pozice a touha panovníků po dalším bohatství – zlato, drahokamy a  koření, umožňovalo Portugalcům  objevitelské cesty. Byli to                                   výborní mořeplavci. </vt:lpstr>
      <vt:lpstr>Snímek 7</vt:lpstr>
      <vt:lpstr>Slavné portugalské víno </vt:lpstr>
      <vt:lpstr>Shrnutí:  </vt:lpstr>
      <vt:lpstr>Snímek 10</vt:lpstr>
      <vt:lpstr>Pohled do hlavního města</vt:lpstr>
      <vt:lpstr>Barcelona –  dílo A. Gaudího</vt:lpstr>
      <vt:lpstr>Velmi temperamentní je i tanec flamengo</vt:lpstr>
      <vt:lpstr>Zcela neodmyslitelně k hudbě patří kytara a kastaněty</vt:lpstr>
      <vt:lpstr>Jsou také vášniví fotbalisté</vt:lpstr>
      <vt:lpstr>Co jsme se dozvěděli o Španělsku?</vt:lpstr>
      <vt:lpstr>Kam s tím? (rozděl atributy k zemím)</vt:lpstr>
      <vt:lpstr>Snímek 18</vt:lpstr>
    </vt:vector>
  </TitlesOfParts>
  <Company>Byt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expert</cp:lastModifiedBy>
  <cp:revision>40</cp:revision>
  <dcterms:created xsi:type="dcterms:W3CDTF">2010-02-14T14:19:49Z</dcterms:created>
  <dcterms:modified xsi:type="dcterms:W3CDTF">2012-06-26T06:25:00Z</dcterms:modified>
</cp:coreProperties>
</file>