
<file path=[Content_Types].xml><?xml version="1.0" encoding="utf-8"?>
<Types xmlns="http://schemas.openxmlformats.org/package/2006/content-types">
  <Default Extension="png" ContentType="image/png"/>
  <Default Extension="jpeg" ContentType="image/jpeg"/>
  <Default Extension="wmf" ContentType="image/x-wmf"/>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76" r:id="rId2"/>
    <p:sldId id="273" r:id="rId3"/>
    <p:sldId id="256" r:id="rId4"/>
    <p:sldId id="257" r:id="rId5"/>
    <p:sldId id="262" r:id="rId6"/>
    <p:sldId id="264" r:id="rId7"/>
    <p:sldId id="265" r:id="rId8"/>
    <p:sldId id="263" r:id="rId9"/>
    <p:sldId id="260" r:id="rId10"/>
    <p:sldId id="272" r:id="rId11"/>
    <p:sldId id="269" r:id="rId12"/>
    <p:sldId id="270" r:id="rId13"/>
    <p:sldId id="271" r:id="rId14"/>
    <p:sldId id="274" r:id="rId15"/>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FF"/>
    <a:srgbClr val="FF66CC"/>
    <a:srgbClr val="FF0066"/>
    <a:srgbClr val="B80879"/>
    <a:srgbClr val="B01032"/>
    <a:srgbClr val="A21E57"/>
    <a:srgbClr val="B50B54"/>
    <a:srgbClr val="292934"/>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64" d="100"/>
          <a:sy n="64" d="100"/>
        </p:scale>
        <p:origin x="-1566" y="-204"/>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57F3AB3-0718-4624-B441-E567A8F0AB56}" type="doc">
      <dgm:prSet loTypeId="urn:microsoft.com/office/officeart/2005/8/layout/target3" loCatId="relationship" qsTypeId="urn:microsoft.com/office/officeart/2005/8/quickstyle/simple5" qsCatId="simple" csTypeId="urn:microsoft.com/office/officeart/2005/8/colors/accent1_2" csCatId="accent1" phldr="1"/>
      <dgm:spPr/>
      <dgm:t>
        <a:bodyPr/>
        <a:lstStyle/>
        <a:p>
          <a:endParaRPr lang="cs-CZ"/>
        </a:p>
      </dgm:t>
    </dgm:pt>
    <dgm:pt modelId="{B651F6E3-6281-48DB-9319-2AEAFDAE7572}">
      <dgm:prSet custT="1"/>
      <dgm:spPr/>
      <dgm:t>
        <a:bodyPr/>
        <a:lstStyle/>
        <a:p>
          <a:pPr algn="l" rtl="0"/>
          <a:r>
            <a:rPr lang="cs-CZ" sz="1600" dirty="0" smtClean="0"/>
            <a:t>NÁZEV: </a:t>
          </a:r>
          <a:r>
            <a:rPr lang="cs-CZ" sz="1600" dirty="0" smtClean="0"/>
            <a:t>VY_32_INOVACE_3.2.10.2. O 02</a:t>
          </a:r>
          <a:endParaRPr lang="cs-CZ" sz="1600" dirty="0"/>
        </a:p>
      </dgm:t>
    </dgm:pt>
    <dgm:pt modelId="{A571E265-742E-411A-ABCF-E39FDBC7528A}" type="parTrans" cxnId="{7BC66EC3-EBD6-4F3A-99ED-9D25F66FFA51}">
      <dgm:prSet/>
      <dgm:spPr/>
      <dgm:t>
        <a:bodyPr/>
        <a:lstStyle/>
        <a:p>
          <a:endParaRPr lang="cs-CZ"/>
        </a:p>
      </dgm:t>
    </dgm:pt>
    <dgm:pt modelId="{E33260FE-399D-481C-B2D6-3B35DD16DC84}" type="sibTrans" cxnId="{7BC66EC3-EBD6-4F3A-99ED-9D25F66FFA51}">
      <dgm:prSet/>
      <dgm:spPr/>
      <dgm:t>
        <a:bodyPr/>
        <a:lstStyle/>
        <a:p>
          <a:endParaRPr lang="cs-CZ"/>
        </a:p>
      </dgm:t>
    </dgm:pt>
    <dgm:pt modelId="{D1D4F407-5343-4D3F-B5B9-D407B03CAEB4}">
      <dgm:prSet custT="1"/>
      <dgm:spPr/>
      <dgm:t>
        <a:bodyPr/>
        <a:lstStyle/>
        <a:p>
          <a:pPr algn="l" rtl="0"/>
          <a:r>
            <a:rPr lang="cs-CZ" sz="1600" dirty="0" smtClean="0"/>
            <a:t>NÁZEV ŠKOLY: Základní škola Strančice, okres Praha - východ</a:t>
          </a:r>
          <a:endParaRPr lang="cs-CZ" sz="1600" dirty="0"/>
        </a:p>
      </dgm:t>
    </dgm:pt>
    <dgm:pt modelId="{FB3E2B41-81AD-4068-9354-4B764E7CC2F7}" type="parTrans" cxnId="{14367CC6-B9B1-40CF-BBB3-C17F79391DAE}">
      <dgm:prSet/>
      <dgm:spPr/>
      <dgm:t>
        <a:bodyPr/>
        <a:lstStyle/>
        <a:p>
          <a:endParaRPr lang="cs-CZ"/>
        </a:p>
      </dgm:t>
    </dgm:pt>
    <dgm:pt modelId="{878E4EBE-18EA-43B6-B589-1210E1E4CF6A}" type="sibTrans" cxnId="{14367CC6-B9B1-40CF-BBB3-C17F79391DAE}">
      <dgm:prSet/>
      <dgm:spPr/>
      <dgm:t>
        <a:bodyPr/>
        <a:lstStyle/>
        <a:p>
          <a:endParaRPr lang="cs-CZ"/>
        </a:p>
      </dgm:t>
    </dgm:pt>
    <dgm:pt modelId="{D1B46980-6531-4606-95E6-44980827E919}">
      <dgm:prSet custT="1"/>
      <dgm:spPr/>
      <dgm:t>
        <a:bodyPr/>
        <a:lstStyle/>
        <a:p>
          <a:pPr algn="l" rtl="0"/>
          <a:r>
            <a:rPr lang="cs-CZ" sz="1600" dirty="0" smtClean="0"/>
            <a:t>AUTOR: Mgr. Lenka Kulhavá</a:t>
          </a:r>
          <a:endParaRPr lang="cs-CZ" sz="1600" dirty="0"/>
        </a:p>
      </dgm:t>
    </dgm:pt>
    <dgm:pt modelId="{4F7B2CF5-A270-4D61-A510-1C1C5A4DCD3B}" type="parTrans" cxnId="{AB906E97-3CD9-4E05-91AE-864F8E394536}">
      <dgm:prSet/>
      <dgm:spPr/>
      <dgm:t>
        <a:bodyPr/>
        <a:lstStyle/>
        <a:p>
          <a:endParaRPr lang="cs-CZ"/>
        </a:p>
      </dgm:t>
    </dgm:pt>
    <dgm:pt modelId="{CFF69701-2866-4EF5-BFB5-F3F9B72EB817}" type="sibTrans" cxnId="{AB906E97-3CD9-4E05-91AE-864F8E394536}">
      <dgm:prSet/>
      <dgm:spPr/>
      <dgm:t>
        <a:bodyPr/>
        <a:lstStyle/>
        <a:p>
          <a:endParaRPr lang="cs-CZ"/>
        </a:p>
      </dgm:t>
    </dgm:pt>
    <dgm:pt modelId="{D8197B8C-B260-4A16-BDF4-0947B075E274}">
      <dgm:prSet custT="1"/>
      <dgm:spPr/>
      <dgm:t>
        <a:bodyPr/>
        <a:lstStyle/>
        <a:p>
          <a:pPr algn="l" rtl="0"/>
          <a:r>
            <a:rPr lang="cs-CZ" sz="1600" dirty="0" err="1" smtClean="0"/>
            <a:t>TEMA</a:t>
          </a:r>
          <a:r>
            <a:rPr lang="cs-CZ" sz="1600" dirty="0" smtClean="0"/>
            <a:t>: Angličtina</a:t>
          </a:r>
          <a:endParaRPr lang="cs-CZ" sz="1600" dirty="0"/>
        </a:p>
      </dgm:t>
    </dgm:pt>
    <dgm:pt modelId="{51C5993D-B262-45E6-B66E-76BC9D6D883D}" type="parTrans" cxnId="{EDF6FE6B-9DBE-4D7B-B8FD-7098875B4EED}">
      <dgm:prSet/>
      <dgm:spPr/>
      <dgm:t>
        <a:bodyPr/>
        <a:lstStyle/>
        <a:p>
          <a:endParaRPr lang="cs-CZ"/>
        </a:p>
      </dgm:t>
    </dgm:pt>
    <dgm:pt modelId="{1AEC7F05-E0FE-459C-BD47-224AC9D7BEE4}" type="sibTrans" cxnId="{EDF6FE6B-9DBE-4D7B-B8FD-7098875B4EED}">
      <dgm:prSet/>
      <dgm:spPr/>
      <dgm:t>
        <a:bodyPr/>
        <a:lstStyle/>
        <a:p>
          <a:endParaRPr lang="cs-CZ"/>
        </a:p>
      </dgm:t>
    </dgm:pt>
    <dgm:pt modelId="{4C35D32F-0EAB-4CD7-82EE-45574DC2A586}">
      <dgm:prSet custT="1"/>
      <dgm:spPr/>
      <dgm:t>
        <a:bodyPr/>
        <a:lstStyle/>
        <a:p>
          <a:pPr algn="l" rtl="0"/>
          <a:r>
            <a:rPr lang="cs-CZ" sz="1600" dirty="0" smtClean="0"/>
            <a:t>ČÍSLO PROJEKTU: </a:t>
          </a:r>
          <a:endParaRPr lang="cs-CZ" sz="1600" dirty="0"/>
        </a:p>
      </dgm:t>
    </dgm:pt>
    <dgm:pt modelId="{A15F02C0-547C-48B3-9D05-E7F145EBF3C4}" type="parTrans" cxnId="{2221FB34-310D-4638-ACAE-9ACC709E4926}">
      <dgm:prSet/>
      <dgm:spPr/>
      <dgm:t>
        <a:bodyPr/>
        <a:lstStyle/>
        <a:p>
          <a:endParaRPr lang="cs-CZ"/>
        </a:p>
      </dgm:t>
    </dgm:pt>
    <dgm:pt modelId="{8C5711BF-38F0-4590-B6BC-B3119A33CA2E}" type="sibTrans" cxnId="{2221FB34-310D-4638-ACAE-9ACC709E4926}">
      <dgm:prSet/>
      <dgm:spPr/>
      <dgm:t>
        <a:bodyPr/>
        <a:lstStyle/>
        <a:p>
          <a:endParaRPr lang="cs-CZ"/>
        </a:p>
      </dgm:t>
    </dgm:pt>
    <dgm:pt modelId="{333A1088-737F-45CB-B68E-254E46348037}" type="pres">
      <dgm:prSet presAssocID="{757F3AB3-0718-4624-B441-E567A8F0AB56}" presName="Name0" presStyleCnt="0">
        <dgm:presLayoutVars>
          <dgm:chMax val="7"/>
          <dgm:dir/>
          <dgm:animLvl val="lvl"/>
          <dgm:resizeHandles val="exact"/>
        </dgm:presLayoutVars>
      </dgm:prSet>
      <dgm:spPr/>
      <dgm:t>
        <a:bodyPr/>
        <a:lstStyle/>
        <a:p>
          <a:endParaRPr lang="cs-CZ"/>
        </a:p>
      </dgm:t>
    </dgm:pt>
    <dgm:pt modelId="{F5ABB229-8D3B-4694-996A-96F23CF14429}" type="pres">
      <dgm:prSet presAssocID="{D1D4F407-5343-4D3F-B5B9-D407B03CAEB4}" presName="circle1" presStyleLbl="node1" presStyleIdx="0" presStyleCnt="5"/>
      <dgm:spPr/>
      <dgm:t>
        <a:bodyPr/>
        <a:lstStyle/>
        <a:p>
          <a:endParaRPr lang="cs-CZ"/>
        </a:p>
      </dgm:t>
    </dgm:pt>
    <dgm:pt modelId="{F41139FD-01EE-4571-8B17-4FB00FC51163}" type="pres">
      <dgm:prSet presAssocID="{D1D4F407-5343-4D3F-B5B9-D407B03CAEB4}" presName="space" presStyleCnt="0"/>
      <dgm:spPr/>
      <dgm:t>
        <a:bodyPr/>
        <a:lstStyle/>
        <a:p>
          <a:endParaRPr lang="cs-CZ"/>
        </a:p>
      </dgm:t>
    </dgm:pt>
    <dgm:pt modelId="{D005CE8C-CC26-4C3E-AC11-E15060ECD759}" type="pres">
      <dgm:prSet presAssocID="{D1D4F407-5343-4D3F-B5B9-D407B03CAEB4}" presName="rect1" presStyleLbl="alignAcc1" presStyleIdx="0" presStyleCnt="5" custLinFactNeighborX="-244" custLinFactNeighborY="165"/>
      <dgm:spPr/>
      <dgm:t>
        <a:bodyPr/>
        <a:lstStyle/>
        <a:p>
          <a:endParaRPr lang="cs-CZ"/>
        </a:p>
      </dgm:t>
    </dgm:pt>
    <dgm:pt modelId="{2C702D82-9B77-49B7-9568-BB8EB47C3372}" type="pres">
      <dgm:prSet presAssocID="{D1B46980-6531-4606-95E6-44980827E919}" presName="vertSpace2" presStyleLbl="node1" presStyleIdx="0" presStyleCnt="5"/>
      <dgm:spPr/>
      <dgm:t>
        <a:bodyPr/>
        <a:lstStyle/>
        <a:p>
          <a:endParaRPr lang="cs-CZ"/>
        </a:p>
      </dgm:t>
    </dgm:pt>
    <dgm:pt modelId="{A52A0455-90FF-4808-ABD0-F02540D31D5A}" type="pres">
      <dgm:prSet presAssocID="{D1B46980-6531-4606-95E6-44980827E919}" presName="circle2" presStyleLbl="node1" presStyleIdx="1" presStyleCnt="5"/>
      <dgm:spPr/>
      <dgm:t>
        <a:bodyPr/>
        <a:lstStyle/>
        <a:p>
          <a:endParaRPr lang="cs-CZ"/>
        </a:p>
      </dgm:t>
    </dgm:pt>
    <dgm:pt modelId="{6140AFEC-043D-4C43-A2F9-D0F5331DF3A3}" type="pres">
      <dgm:prSet presAssocID="{D1B46980-6531-4606-95E6-44980827E919}" presName="rect2" presStyleLbl="alignAcc1" presStyleIdx="1" presStyleCnt="5"/>
      <dgm:spPr/>
      <dgm:t>
        <a:bodyPr/>
        <a:lstStyle/>
        <a:p>
          <a:endParaRPr lang="cs-CZ"/>
        </a:p>
      </dgm:t>
    </dgm:pt>
    <dgm:pt modelId="{9358AC05-5D7D-4327-9F80-1AD486AEA664}" type="pres">
      <dgm:prSet presAssocID="{B651F6E3-6281-48DB-9319-2AEAFDAE7572}" presName="vertSpace3" presStyleLbl="node1" presStyleIdx="1" presStyleCnt="5"/>
      <dgm:spPr/>
      <dgm:t>
        <a:bodyPr/>
        <a:lstStyle/>
        <a:p>
          <a:endParaRPr lang="cs-CZ"/>
        </a:p>
      </dgm:t>
    </dgm:pt>
    <dgm:pt modelId="{313FC574-E1CD-4FB4-B054-0B805CE0447D}" type="pres">
      <dgm:prSet presAssocID="{B651F6E3-6281-48DB-9319-2AEAFDAE7572}" presName="circle3" presStyleLbl="node1" presStyleIdx="2" presStyleCnt="5"/>
      <dgm:spPr/>
      <dgm:t>
        <a:bodyPr/>
        <a:lstStyle/>
        <a:p>
          <a:endParaRPr lang="cs-CZ"/>
        </a:p>
      </dgm:t>
    </dgm:pt>
    <dgm:pt modelId="{619D679B-A015-4ECF-8348-D1034C574F40}" type="pres">
      <dgm:prSet presAssocID="{B651F6E3-6281-48DB-9319-2AEAFDAE7572}" presName="rect3" presStyleLbl="alignAcc1" presStyleIdx="2" presStyleCnt="5" custLinFactNeighborX="343" custLinFactNeighborY="-1569"/>
      <dgm:spPr/>
      <dgm:t>
        <a:bodyPr/>
        <a:lstStyle/>
        <a:p>
          <a:endParaRPr lang="cs-CZ"/>
        </a:p>
      </dgm:t>
    </dgm:pt>
    <dgm:pt modelId="{322283A8-4A27-4CDA-BAE3-F381106A9174}" type="pres">
      <dgm:prSet presAssocID="{D8197B8C-B260-4A16-BDF4-0947B075E274}" presName="vertSpace4" presStyleLbl="node1" presStyleIdx="2" presStyleCnt="5"/>
      <dgm:spPr/>
      <dgm:t>
        <a:bodyPr/>
        <a:lstStyle/>
        <a:p>
          <a:endParaRPr lang="cs-CZ"/>
        </a:p>
      </dgm:t>
    </dgm:pt>
    <dgm:pt modelId="{FFC9F71D-1B4F-4AD9-A4A6-86ADEFC8AF5C}" type="pres">
      <dgm:prSet presAssocID="{D8197B8C-B260-4A16-BDF4-0947B075E274}" presName="circle4" presStyleLbl="node1" presStyleIdx="3" presStyleCnt="5"/>
      <dgm:spPr/>
      <dgm:t>
        <a:bodyPr/>
        <a:lstStyle/>
        <a:p>
          <a:endParaRPr lang="cs-CZ"/>
        </a:p>
      </dgm:t>
    </dgm:pt>
    <dgm:pt modelId="{25B08C86-7E15-44DC-BE7F-FFB55DD49D12}" type="pres">
      <dgm:prSet presAssocID="{D8197B8C-B260-4A16-BDF4-0947B075E274}" presName="rect4" presStyleLbl="alignAcc1" presStyleIdx="3" presStyleCnt="5" custLinFactNeighborX="-765" custLinFactNeighborY="131"/>
      <dgm:spPr/>
      <dgm:t>
        <a:bodyPr/>
        <a:lstStyle/>
        <a:p>
          <a:endParaRPr lang="cs-CZ"/>
        </a:p>
      </dgm:t>
    </dgm:pt>
    <dgm:pt modelId="{76644BE8-9D7C-4C09-B250-3D10AF48CBB7}" type="pres">
      <dgm:prSet presAssocID="{4C35D32F-0EAB-4CD7-82EE-45574DC2A586}" presName="vertSpace5" presStyleLbl="node1" presStyleIdx="3" presStyleCnt="5"/>
      <dgm:spPr/>
      <dgm:t>
        <a:bodyPr/>
        <a:lstStyle/>
        <a:p>
          <a:endParaRPr lang="cs-CZ"/>
        </a:p>
      </dgm:t>
    </dgm:pt>
    <dgm:pt modelId="{EE85B701-7295-41C0-BA7A-34D3756A2AE6}" type="pres">
      <dgm:prSet presAssocID="{4C35D32F-0EAB-4CD7-82EE-45574DC2A586}" presName="circle5" presStyleLbl="node1" presStyleIdx="4" presStyleCnt="5"/>
      <dgm:spPr/>
      <dgm:t>
        <a:bodyPr/>
        <a:lstStyle/>
        <a:p>
          <a:endParaRPr lang="cs-CZ"/>
        </a:p>
      </dgm:t>
    </dgm:pt>
    <dgm:pt modelId="{8BEBB6EC-1DAA-4CAC-8A25-BC0FCBD5DBD5}" type="pres">
      <dgm:prSet presAssocID="{4C35D32F-0EAB-4CD7-82EE-45574DC2A586}" presName="rect5" presStyleLbl="alignAcc1" presStyleIdx="4" presStyleCnt="5" custLinFactNeighborX="-765" custLinFactNeighborY="-15397"/>
      <dgm:spPr/>
      <dgm:t>
        <a:bodyPr/>
        <a:lstStyle/>
        <a:p>
          <a:endParaRPr lang="cs-CZ"/>
        </a:p>
      </dgm:t>
    </dgm:pt>
    <dgm:pt modelId="{AED2198E-93D5-4001-81B4-73124B309672}" type="pres">
      <dgm:prSet presAssocID="{D1D4F407-5343-4D3F-B5B9-D407B03CAEB4}" presName="rect1ParTxNoCh" presStyleLbl="alignAcc1" presStyleIdx="4" presStyleCnt="5">
        <dgm:presLayoutVars>
          <dgm:chMax val="1"/>
          <dgm:bulletEnabled val="1"/>
        </dgm:presLayoutVars>
      </dgm:prSet>
      <dgm:spPr/>
      <dgm:t>
        <a:bodyPr/>
        <a:lstStyle/>
        <a:p>
          <a:endParaRPr lang="cs-CZ"/>
        </a:p>
      </dgm:t>
    </dgm:pt>
    <dgm:pt modelId="{2BE915AB-18AA-4053-B92C-3BFC9ED204BB}" type="pres">
      <dgm:prSet presAssocID="{D1B46980-6531-4606-95E6-44980827E919}" presName="rect2ParTxNoCh" presStyleLbl="alignAcc1" presStyleIdx="4" presStyleCnt="5">
        <dgm:presLayoutVars>
          <dgm:chMax val="1"/>
          <dgm:bulletEnabled val="1"/>
        </dgm:presLayoutVars>
      </dgm:prSet>
      <dgm:spPr/>
      <dgm:t>
        <a:bodyPr/>
        <a:lstStyle/>
        <a:p>
          <a:endParaRPr lang="cs-CZ"/>
        </a:p>
      </dgm:t>
    </dgm:pt>
    <dgm:pt modelId="{6BB5E863-4638-4E1D-BFDE-399D028AC4ED}" type="pres">
      <dgm:prSet presAssocID="{B651F6E3-6281-48DB-9319-2AEAFDAE7572}" presName="rect3ParTxNoCh" presStyleLbl="alignAcc1" presStyleIdx="4" presStyleCnt="5">
        <dgm:presLayoutVars>
          <dgm:chMax val="1"/>
          <dgm:bulletEnabled val="1"/>
        </dgm:presLayoutVars>
      </dgm:prSet>
      <dgm:spPr/>
      <dgm:t>
        <a:bodyPr/>
        <a:lstStyle/>
        <a:p>
          <a:endParaRPr lang="cs-CZ"/>
        </a:p>
      </dgm:t>
    </dgm:pt>
    <dgm:pt modelId="{5A5FFA88-C948-4069-8E93-59FA12366E83}" type="pres">
      <dgm:prSet presAssocID="{D8197B8C-B260-4A16-BDF4-0947B075E274}" presName="rect4ParTxNoCh" presStyleLbl="alignAcc1" presStyleIdx="4" presStyleCnt="5">
        <dgm:presLayoutVars>
          <dgm:chMax val="1"/>
          <dgm:bulletEnabled val="1"/>
        </dgm:presLayoutVars>
      </dgm:prSet>
      <dgm:spPr/>
      <dgm:t>
        <a:bodyPr/>
        <a:lstStyle/>
        <a:p>
          <a:endParaRPr lang="cs-CZ"/>
        </a:p>
      </dgm:t>
    </dgm:pt>
    <dgm:pt modelId="{890E4F0B-2866-4A3F-A3C7-2A14B1797930}" type="pres">
      <dgm:prSet presAssocID="{4C35D32F-0EAB-4CD7-82EE-45574DC2A586}" presName="rect5ParTxNoCh" presStyleLbl="alignAcc1" presStyleIdx="4" presStyleCnt="5">
        <dgm:presLayoutVars>
          <dgm:chMax val="1"/>
          <dgm:bulletEnabled val="1"/>
        </dgm:presLayoutVars>
      </dgm:prSet>
      <dgm:spPr/>
      <dgm:t>
        <a:bodyPr/>
        <a:lstStyle/>
        <a:p>
          <a:endParaRPr lang="cs-CZ"/>
        </a:p>
      </dgm:t>
    </dgm:pt>
  </dgm:ptLst>
  <dgm:cxnLst>
    <dgm:cxn modelId="{2D0AD769-C1FB-4CB4-9FB5-D4EB95C95930}" type="presOf" srcId="{B651F6E3-6281-48DB-9319-2AEAFDAE7572}" destId="{619D679B-A015-4ECF-8348-D1034C574F40}" srcOrd="0" destOrd="0" presId="urn:microsoft.com/office/officeart/2005/8/layout/target3"/>
    <dgm:cxn modelId="{B92176FB-5540-4420-A0FB-03455826B1F9}" type="presOf" srcId="{757F3AB3-0718-4624-B441-E567A8F0AB56}" destId="{333A1088-737F-45CB-B68E-254E46348037}" srcOrd="0" destOrd="0" presId="urn:microsoft.com/office/officeart/2005/8/layout/target3"/>
    <dgm:cxn modelId="{14367CC6-B9B1-40CF-BBB3-C17F79391DAE}" srcId="{757F3AB3-0718-4624-B441-E567A8F0AB56}" destId="{D1D4F407-5343-4D3F-B5B9-D407B03CAEB4}" srcOrd="0" destOrd="0" parTransId="{FB3E2B41-81AD-4068-9354-4B764E7CC2F7}" sibTransId="{878E4EBE-18EA-43B6-B589-1210E1E4CF6A}"/>
    <dgm:cxn modelId="{ECBDFADB-5616-4CE4-80A4-B03C46714F30}" type="presOf" srcId="{B651F6E3-6281-48DB-9319-2AEAFDAE7572}" destId="{6BB5E863-4638-4E1D-BFDE-399D028AC4ED}" srcOrd="1" destOrd="0" presId="urn:microsoft.com/office/officeart/2005/8/layout/target3"/>
    <dgm:cxn modelId="{57577B81-8B6B-42D0-BE4F-BC701FD147EF}" type="presOf" srcId="{D1D4F407-5343-4D3F-B5B9-D407B03CAEB4}" destId="{AED2198E-93D5-4001-81B4-73124B309672}" srcOrd="1" destOrd="0" presId="urn:microsoft.com/office/officeart/2005/8/layout/target3"/>
    <dgm:cxn modelId="{3760645D-3ABB-4C6A-91F3-C6BE3D6C9E45}" type="presOf" srcId="{D1B46980-6531-4606-95E6-44980827E919}" destId="{6140AFEC-043D-4C43-A2F9-D0F5331DF3A3}" srcOrd="0" destOrd="0" presId="urn:microsoft.com/office/officeart/2005/8/layout/target3"/>
    <dgm:cxn modelId="{2221FB34-310D-4638-ACAE-9ACC709E4926}" srcId="{757F3AB3-0718-4624-B441-E567A8F0AB56}" destId="{4C35D32F-0EAB-4CD7-82EE-45574DC2A586}" srcOrd="4" destOrd="0" parTransId="{A15F02C0-547C-48B3-9D05-E7F145EBF3C4}" sibTransId="{8C5711BF-38F0-4590-B6BC-B3119A33CA2E}"/>
    <dgm:cxn modelId="{53A026C6-F5F7-49D1-827B-1641A5E266AC}" type="presOf" srcId="{4C35D32F-0EAB-4CD7-82EE-45574DC2A586}" destId="{8BEBB6EC-1DAA-4CAC-8A25-BC0FCBD5DBD5}" srcOrd="0" destOrd="0" presId="urn:microsoft.com/office/officeart/2005/8/layout/target3"/>
    <dgm:cxn modelId="{70CA6D94-663A-476D-9D85-D5279EC24BC1}" type="presOf" srcId="{D1D4F407-5343-4D3F-B5B9-D407B03CAEB4}" destId="{D005CE8C-CC26-4C3E-AC11-E15060ECD759}" srcOrd="0" destOrd="0" presId="urn:microsoft.com/office/officeart/2005/8/layout/target3"/>
    <dgm:cxn modelId="{725D3569-6495-425F-9850-14D5C68E85C7}" type="presOf" srcId="{4C35D32F-0EAB-4CD7-82EE-45574DC2A586}" destId="{890E4F0B-2866-4A3F-A3C7-2A14B1797930}" srcOrd="1" destOrd="0" presId="urn:microsoft.com/office/officeart/2005/8/layout/target3"/>
    <dgm:cxn modelId="{EDF6FE6B-9DBE-4D7B-B8FD-7098875B4EED}" srcId="{757F3AB3-0718-4624-B441-E567A8F0AB56}" destId="{D8197B8C-B260-4A16-BDF4-0947B075E274}" srcOrd="3" destOrd="0" parTransId="{51C5993D-B262-45E6-B66E-76BC9D6D883D}" sibTransId="{1AEC7F05-E0FE-459C-BD47-224AC9D7BEE4}"/>
    <dgm:cxn modelId="{23DFDBF0-4B0C-43C2-96C1-A525DCCDAC4C}" type="presOf" srcId="{D8197B8C-B260-4A16-BDF4-0947B075E274}" destId="{5A5FFA88-C948-4069-8E93-59FA12366E83}" srcOrd="1" destOrd="0" presId="urn:microsoft.com/office/officeart/2005/8/layout/target3"/>
    <dgm:cxn modelId="{44579332-C962-4F45-8DAA-E64A0DC80E6A}" type="presOf" srcId="{D1B46980-6531-4606-95E6-44980827E919}" destId="{2BE915AB-18AA-4053-B92C-3BFC9ED204BB}" srcOrd="1" destOrd="0" presId="urn:microsoft.com/office/officeart/2005/8/layout/target3"/>
    <dgm:cxn modelId="{47276506-A316-485C-A7D1-8D7D9AFCF16D}" type="presOf" srcId="{D8197B8C-B260-4A16-BDF4-0947B075E274}" destId="{25B08C86-7E15-44DC-BE7F-FFB55DD49D12}" srcOrd="0" destOrd="0" presId="urn:microsoft.com/office/officeart/2005/8/layout/target3"/>
    <dgm:cxn modelId="{7BC66EC3-EBD6-4F3A-99ED-9D25F66FFA51}" srcId="{757F3AB3-0718-4624-B441-E567A8F0AB56}" destId="{B651F6E3-6281-48DB-9319-2AEAFDAE7572}" srcOrd="2" destOrd="0" parTransId="{A571E265-742E-411A-ABCF-E39FDBC7528A}" sibTransId="{E33260FE-399D-481C-B2D6-3B35DD16DC84}"/>
    <dgm:cxn modelId="{AB906E97-3CD9-4E05-91AE-864F8E394536}" srcId="{757F3AB3-0718-4624-B441-E567A8F0AB56}" destId="{D1B46980-6531-4606-95E6-44980827E919}" srcOrd="1" destOrd="0" parTransId="{4F7B2CF5-A270-4D61-A510-1C1C5A4DCD3B}" sibTransId="{CFF69701-2866-4EF5-BFB5-F3F9B72EB817}"/>
    <dgm:cxn modelId="{292B5B3A-91AF-4097-A758-5A7A032141B2}" type="presParOf" srcId="{333A1088-737F-45CB-B68E-254E46348037}" destId="{F5ABB229-8D3B-4694-996A-96F23CF14429}" srcOrd="0" destOrd="0" presId="urn:microsoft.com/office/officeart/2005/8/layout/target3"/>
    <dgm:cxn modelId="{EA820082-8A73-4188-8069-DE4A6B4343EC}" type="presParOf" srcId="{333A1088-737F-45CB-B68E-254E46348037}" destId="{F41139FD-01EE-4571-8B17-4FB00FC51163}" srcOrd="1" destOrd="0" presId="urn:microsoft.com/office/officeart/2005/8/layout/target3"/>
    <dgm:cxn modelId="{813051C7-6BF4-4BA6-B7F2-7618676ED198}" type="presParOf" srcId="{333A1088-737F-45CB-B68E-254E46348037}" destId="{D005CE8C-CC26-4C3E-AC11-E15060ECD759}" srcOrd="2" destOrd="0" presId="urn:microsoft.com/office/officeart/2005/8/layout/target3"/>
    <dgm:cxn modelId="{54274B76-39F3-4278-A733-93D31D1CE845}" type="presParOf" srcId="{333A1088-737F-45CB-B68E-254E46348037}" destId="{2C702D82-9B77-49B7-9568-BB8EB47C3372}" srcOrd="3" destOrd="0" presId="urn:microsoft.com/office/officeart/2005/8/layout/target3"/>
    <dgm:cxn modelId="{6F3FA03A-D01C-4B4C-9297-C12DA3B0D9A7}" type="presParOf" srcId="{333A1088-737F-45CB-B68E-254E46348037}" destId="{A52A0455-90FF-4808-ABD0-F02540D31D5A}" srcOrd="4" destOrd="0" presId="urn:microsoft.com/office/officeart/2005/8/layout/target3"/>
    <dgm:cxn modelId="{2B81AD32-AA65-42D0-80BE-93A1ED7249E5}" type="presParOf" srcId="{333A1088-737F-45CB-B68E-254E46348037}" destId="{6140AFEC-043D-4C43-A2F9-D0F5331DF3A3}" srcOrd="5" destOrd="0" presId="urn:microsoft.com/office/officeart/2005/8/layout/target3"/>
    <dgm:cxn modelId="{28AF125E-282D-4405-94BD-3A0F0636C648}" type="presParOf" srcId="{333A1088-737F-45CB-B68E-254E46348037}" destId="{9358AC05-5D7D-4327-9F80-1AD486AEA664}" srcOrd="6" destOrd="0" presId="urn:microsoft.com/office/officeart/2005/8/layout/target3"/>
    <dgm:cxn modelId="{8CAFA2C2-B5DB-44D2-A91B-8A53E407C60E}" type="presParOf" srcId="{333A1088-737F-45CB-B68E-254E46348037}" destId="{313FC574-E1CD-4FB4-B054-0B805CE0447D}" srcOrd="7" destOrd="0" presId="urn:microsoft.com/office/officeart/2005/8/layout/target3"/>
    <dgm:cxn modelId="{7C34D0EF-2199-40C5-8C37-526A1A74475A}" type="presParOf" srcId="{333A1088-737F-45CB-B68E-254E46348037}" destId="{619D679B-A015-4ECF-8348-D1034C574F40}" srcOrd="8" destOrd="0" presId="urn:microsoft.com/office/officeart/2005/8/layout/target3"/>
    <dgm:cxn modelId="{E69F4C44-E2A0-453A-8F38-0765BE985C77}" type="presParOf" srcId="{333A1088-737F-45CB-B68E-254E46348037}" destId="{322283A8-4A27-4CDA-BAE3-F381106A9174}" srcOrd="9" destOrd="0" presId="urn:microsoft.com/office/officeart/2005/8/layout/target3"/>
    <dgm:cxn modelId="{8DB52AB0-6FA1-4EA9-A011-4D70F7BD0E67}" type="presParOf" srcId="{333A1088-737F-45CB-B68E-254E46348037}" destId="{FFC9F71D-1B4F-4AD9-A4A6-86ADEFC8AF5C}" srcOrd="10" destOrd="0" presId="urn:microsoft.com/office/officeart/2005/8/layout/target3"/>
    <dgm:cxn modelId="{AC153401-B85E-489A-A7D9-5474BEB17029}" type="presParOf" srcId="{333A1088-737F-45CB-B68E-254E46348037}" destId="{25B08C86-7E15-44DC-BE7F-FFB55DD49D12}" srcOrd="11" destOrd="0" presId="urn:microsoft.com/office/officeart/2005/8/layout/target3"/>
    <dgm:cxn modelId="{3D7F696C-0FE4-4A4B-AA53-B22E569826D1}" type="presParOf" srcId="{333A1088-737F-45CB-B68E-254E46348037}" destId="{76644BE8-9D7C-4C09-B250-3D10AF48CBB7}" srcOrd="12" destOrd="0" presId="urn:microsoft.com/office/officeart/2005/8/layout/target3"/>
    <dgm:cxn modelId="{38D05F4D-0E54-467A-96ED-9EDA3B091C4D}" type="presParOf" srcId="{333A1088-737F-45CB-B68E-254E46348037}" destId="{EE85B701-7295-41C0-BA7A-34D3756A2AE6}" srcOrd="13" destOrd="0" presId="urn:microsoft.com/office/officeart/2005/8/layout/target3"/>
    <dgm:cxn modelId="{0204DA7D-C342-4529-9CC6-727388603EFA}" type="presParOf" srcId="{333A1088-737F-45CB-B68E-254E46348037}" destId="{8BEBB6EC-1DAA-4CAC-8A25-BC0FCBD5DBD5}" srcOrd="14" destOrd="0" presId="urn:microsoft.com/office/officeart/2005/8/layout/target3"/>
    <dgm:cxn modelId="{E118A69C-C2AD-4453-8BC0-163F00F84E0C}" type="presParOf" srcId="{333A1088-737F-45CB-B68E-254E46348037}" destId="{AED2198E-93D5-4001-81B4-73124B309672}" srcOrd="15" destOrd="0" presId="urn:microsoft.com/office/officeart/2005/8/layout/target3"/>
    <dgm:cxn modelId="{96F67BBA-D042-4870-A3A5-0CF67F6FB01A}" type="presParOf" srcId="{333A1088-737F-45CB-B68E-254E46348037}" destId="{2BE915AB-18AA-4053-B92C-3BFC9ED204BB}" srcOrd="16" destOrd="0" presId="urn:microsoft.com/office/officeart/2005/8/layout/target3"/>
    <dgm:cxn modelId="{A70210B9-B088-4249-B891-2B91995B15A6}" type="presParOf" srcId="{333A1088-737F-45CB-B68E-254E46348037}" destId="{6BB5E863-4638-4E1D-BFDE-399D028AC4ED}" srcOrd="17" destOrd="0" presId="urn:microsoft.com/office/officeart/2005/8/layout/target3"/>
    <dgm:cxn modelId="{DF072FB0-21B7-4ED2-BF90-F5E4B51EF1F8}" type="presParOf" srcId="{333A1088-737F-45CB-B68E-254E46348037}" destId="{5A5FFA88-C948-4069-8E93-59FA12366E83}" srcOrd="18" destOrd="0" presId="urn:microsoft.com/office/officeart/2005/8/layout/target3"/>
    <dgm:cxn modelId="{E9D1A5E0-BF69-4449-B4C6-5603E516D97B}" type="presParOf" srcId="{333A1088-737F-45CB-B68E-254E46348037}" destId="{890E4F0B-2866-4A3F-A3C7-2A14B1797930}" srcOrd="19" destOrd="0" presId="urn:microsoft.com/office/officeart/2005/8/layout/targe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ABB229-8D3B-4694-996A-96F23CF14429}">
      <dsp:nvSpPr>
        <dsp:cNvPr id="0" name=""/>
        <dsp:cNvSpPr/>
      </dsp:nvSpPr>
      <dsp:spPr>
        <a:xfrm>
          <a:off x="0" y="0"/>
          <a:ext cx="2547714" cy="254771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D005CE8C-CC26-4C3E-AC11-E15060ECD759}">
      <dsp:nvSpPr>
        <dsp:cNvPr id="0" name=""/>
        <dsp:cNvSpPr/>
      </dsp:nvSpPr>
      <dsp:spPr>
        <a:xfrm>
          <a:off x="1258000" y="0"/>
          <a:ext cx="6498543" cy="254771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ŠKOLY: Základní škola Strančice, okres Praha - východ</a:t>
          </a:r>
          <a:endParaRPr lang="cs-CZ" sz="1600" kern="1200" dirty="0"/>
        </a:p>
      </dsp:txBody>
      <dsp:txXfrm>
        <a:off x="1258000" y="0"/>
        <a:ext cx="6498543" cy="407634"/>
      </dsp:txXfrm>
    </dsp:sp>
    <dsp:sp modelId="{A52A0455-90FF-4808-ABD0-F02540D31D5A}">
      <dsp:nvSpPr>
        <dsp:cNvPr id="0" name=""/>
        <dsp:cNvSpPr/>
      </dsp:nvSpPr>
      <dsp:spPr>
        <a:xfrm>
          <a:off x="267509" y="407634"/>
          <a:ext cx="2012694" cy="201269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6140AFEC-043D-4C43-A2F9-D0F5331DF3A3}">
      <dsp:nvSpPr>
        <dsp:cNvPr id="0" name=""/>
        <dsp:cNvSpPr/>
      </dsp:nvSpPr>
      <dsp:spPr>
        <a:xfrm>
          <a:off x="1273857" y="407634"/>
          <a:ext cx="6498543" cy="201269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AUTOR: Mgr. Lenka Kulhavá</a:t>
          </a:r>
          <a:endParaRPr lang="cs-CZ" sz="1600" kern="1200" dirty="0"/>
        </a:p>
      </dsp:txBody>
      <dsp:txXfrm>
        <a:off x="1273857" y="407634"/>
        <a:ext cx="6498543" cy="407634"/>
      </dsp:txXfrm>
    </dsp:sp>
    <dsp:sp modelId="{313FC574-E1CD-4FB4-B054-0B805CE0447D}">
      <dsp:nvSpPr>
        <dsp:cNvPr id="0" name=""/>
        <dsp:cNvSpPr/>
      </dsp:nvSpPr>
      <dsp:spPr>
        <a:xfrm>
          <a:off x="535019" y="815268"/>
          <a:ext cx="1477674" cy="147767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619D679B-A015-4ECF-8348-D1034C574F40}">
      <dsp:nvSpPr>
        <dsp:cNvPr id="0" name=""/>
        <dsp:cNvSpPr/>
      </dsp:nvSpPr>
      <dsp:spPr>
        <a:xfrm>
          <a:off x="1273857" y="792083"/>
          <a:ext cx="6498543" cy="147767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NÁZEV: </a:t>
          </a:r>
          <a:r>
            <a:rPr lang="cs-CZ" sz="1600" kern="1200" dirty="0" smtClean="0"/>
            <a:t>VY_32_INOVACE_3.2.10.2. O 02</a:t>
          </a:r>
          <a:endParaRPr lang="cs-CZ" sz="1600" kern="1200" dirty="0"/>
        </a:p>
      </dsp:txBody>
      <dsp:txXfrm>
        <a:off x="1273857" y="792083"/>
        <a:ext cx="6498543" cy="407634"/>
      </dsp:txXfrm>
    </dsp:sp>
    <dsp:sp modelId="{FFC9F71D-1B4F-4AD9-A4A6-86ADEFC8AF5C}">
      <dsp:nvSpPr>
        <dsp:cNvPr id="0" name=""/>
        <dsp:cNvSpPr/>
      </dsp:nvSpPr>
      <dsp:spPr>
        <a:xfrm>
          <a:off x="802529" y="1222902"/>
          <a:ext cx="942654" cy="94265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25B08C86-7E15-44DC-BE7F-FFB55DD49D12}">
      <dsp:nvSpPr>
        <dsp:cNvPr id="0" name=""/>
        <dsp:cNvSpPr/>
      </dsp:nvSpPr>
      <dsp:spPr>
        <a:xfrm>
          <a:off x="1224143" y="1224137"/>
          <a:ext cx="6498543" cy="94265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err="1" smtClean="0"/>
            <a:t>TEMA</a:t>
          </a:r>
          <a:r>
            <a:rPr lang="cs-CZ" sz="1600" kern="1200" dirty="0" smtClean="0"/>
            <a:t>: Angličtina</a:t>
          </a:r>
          <a:endParaRPr lang="cs-CZ" sz="1600" kern="1200" dirty="0"/>
        </a:p>
      </dsp:txBody>
      <dsp:txXfrm>
        <a:off x="1224143" y="1224137"/>
        <a:ext cx="6498543" cy="407634"/>
      </dsp:txXfrm>
    </dsp:sp>
    <dsp:sp modelId="{EE85B701-7295-41C0-BA7A-34D3756A2AE6}">
      <dsp:nvSpPr>
        <dsp:cNvPr id="0" name=""/>
        <dsp:cNvSpPr/>
      </dsp:nvSpPr>
      <dsp:spPr>
        <a:xfrm>
          <a:off x="1070039" y="1630536"/>
          <a:ext cx="407634" cy="407634"/>
        </a:xfrm>
        <a:prstGeom prst="pie">
          <a:avLst>
            <a:gd name="adj1" fmla="val 5400000"/>
            <a:gd name="adj2" fmla="val 16200000"/>
          </a:avLst>
        </a:prstGeom>
        <a:gradFill rotWithShape="0">
          <a:gsLst>
            <a:gs pos="0">
              <a:schemeClr val="accent1">
                <a:hueOff val="0"/>
                <a:satOff val="0"/>
                <a:lumOff val="0"/>
                <a:alphaOff val="0"/>
                <a:shade val="70000"/>
                <a:satMod val="150000"/>
              </a:schemeClr>
            </a:gs>
            <a:gs pos="34000">
              <a:schemeClr val="accent1">
                <a:hueOff val="0"/>
                <a:satOff val="0"/>
                <a:lumOff val="0"/>
                <a:alphaOff val="0"/>
                <a:shade val="70000"/>
                <a:satMod val="140000"/>
              </a:schemeClr>
            </a:gs>
            <a:gs pos="70000">
              <a:schemeClr val="accent1">
                <a:hueOff val="0"/>
                <a:satOff val="0"/>
                <a:lumOff val="0"/>
                <a:alphaOff val="0"/>
                <a:tint val="100000"/>
                <a:shade val="90000"/>
                <a:satMod val="140000"/>
              </a:schemeClr>
            </a:gs>
            <a:gs pos="100000">
              <a:schemeClr val="accent1">
                <a:hueOff val="0"/>
                <a:satOff val="0"/>
                <a:lumOff val="0"/>
                <a:alphaOff val="0"/>
                <a:tint val="100000"/>
                <a:shade val="100000"/>
                <a:satMod val="100000"/>
              </a:schemeClr>
            </a:gs>
          </a:gsLst>
          <a:path path="circle">
            <a:fillToRect l="100000" t="100000" r="100000" b="100000"/>
          </a:path>
        </a:gradFill>
        <a:ln>
          <a:noFill/>
        </a:ln>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accent1">
              <a:hueOff val="0"/>
              <a:satOff val="0"/>
              <a:lumOff val="0"/>
              <a:alphaOff val="0"/>
              <a:shade val="30000"/>
              <a:satMod val="130000"/>
            </a:schemeClr>
          </a:contourClr>
        </a:sp3d>
      </dsp:spPr>
      <dsp:style>
        <a:lnRef idx="0">
          <a:scrgbClr r="0" g="0" b="0"/>
        </a:lnRef>
        <a:fillRef idx="3">
          <a:scrgbClr r="0" g="0" b="0"/>
        </a:fillRef>
        <a:effectRef idx="3">
          <a:scrgbClr r="0" g="0" b="0"/>
        </a:effectRef>
        <a:fontRef idx="minor">
          <a:schemeClr val="lt1"/>
        </a:fontRef>
      </dsp:style>
    </dsp:sp>
    <dsp:sp modelId="{8BEBB6EC-1DAA-4CAC-8A25-BC0FCBD5DBD5}">
      <dsp:nvSpPr>
        <dsp:cNvPr id="0" name=""/>
        <dsp:cNvSpPr/>
      </dsp:nvSpPr>
      <dsp:spPr>
        <a:xfrm>
          <a:off x="1224143" y="1567773"/>
          <a:ext cx="6498543" cy="407634"/>
        </a:xfrm>
        <a:prstGeom prst="rect">
          <a:avLst/>
        </a:prstGeom>
        <a:solidFill>
          <a:schemeClr val="lt1">
            <a:alpha val="90000"/>
            <a:hueOff val="0"/>
            <a:satOff val="0"/>
            <a:lumOff val="0"/>
            <a:alphaOff val="0"/>
          </a:schemeClr>
        </a:solidFill>
        <a:ln w="9525" cap="flat" cmpd="sng" algn="ctr">
          <a:solidFill>
            <a:schemeClr val="accent1">
              <a:hueOff val="0"/>
              <a:satOff val="0"/>
              <a:lumOff val="0"/>
              <a:alphaOff val="0"/>
            </a:schemeClr>
          </a:solidFill>
          <a:prstDash val="solid"/>
        </a:ln>
        <a:effectLst>
          <a:outerShdw blurRad="38100" dist="25400" dir="2700000" algn="br" rotWithShape="0">
            <a:srgbClr val="000000">
              <a:alpha val="60000"/>
            </a:srgbClr>
          </a:outerShdw>
        </a:effectLst>
      </dsp:spPr>
      <dsp:style>
        <a:lnRef idx="1">
          <a:scrgbClr r="0" g="0" b="0"/>
        </a:lnRef>
        <a:fillRef idx="1">
          <a:scrgbClr r="0" g="0" b="0"/>
        </a:fillRef>
        <a:effectRef idx="2">
          <a:scrgbClr r="0" g="0" b="0"/>
        </a:effectRef>
        <a:fontRef idx="minor"/>
      </dsp:style>
      <dsp:txBody>
        <a:bodyPr spcFirstLastPara="0" vert="horz" wrap="square" lIns="60960" tIns="60960" rIns="60960" bIns="60960" numCol="1" spcCol="1270" anchor="ctr" anchorCtr="0">
          <a:noAutofit/>
        </a:bodyPr>
        <a:lstStyle/>
        <a:p>
          <a:pPr lvl="0" algn="l" defTabSz="711200" rtl="0">
            <a:lnSpc>
              <a:spcPct val="90000"/>
            </a:lnSpc>
            <a:spcBef>
              <a:spcPct val="0"/>
            </a:spcBef>
            <a:spcAft>
              <a:spcPct val="35000"/>
            </a:spcAft>
          </a:pPr>
          <a:r>
            <a:rPr lang="cs-CZ" sz="1600" kern="1200" dirty="0" smtClean="0"/>
            <a:t>ČÍSLO PROJEKTU: </a:t>
          </a:r>
          <a:endParaRPr lang="cs-CZ" sz="1600" kern="1200" dirty="0"/>
        </a:p>
      </dsp:txBody>
      <dsp:txXfrm>
        <a:off x="1224143" y="1567773"/>
        <a:ext cx="6498543" cy="407634"/>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078516B-31CF-40BB-9EEA-EC721AAAB64F}" type="datetimeFigureOut">
              <a:rPr lang="cs-CZ" smtClean="0"/>
              <a:t>24.6.2012</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90F0DF04-2231-48C8-B0FA-323D53607D1E}" type="slidenum">
              <a:rPr lang="cs-CZ" smtClean="0"/>
              <a:t>‹#›</a:t>
            </a:fld>
            <a:endParaRPr lang="cs-CZ"/>
          </a:p>
        </p:txBody>
      </p:sp>
    </p:spTree>
    <p:extLst>
      <p:ext uri="{BB962C8B-B14F-4D97-AF65-F5344CB8AC3E}">
        <p14:creationId xmlns:p14="http://schemas.microsoft.com/office/powerpoint/2010/main" val="13744246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dirty="0"/>
          </a:p>
        </p:txBody>
      </p:sp>
      <p:sp>
        <p:nvSpPr>
          <p:cNvPr id="4" name="Zástupný symbol pro číslo snímku 3"/>
          <p:cNvSpPr>
            <a:spLocks noGrp="1"/>
          </p:cNvSpPr>
          <p:nvPr>
            <p:ph type="sldNum" sz="quarter" idx="10"/>
          </p:nvPr>
        </p:nvSpPr>
        <p:spPr/>
        <p:txBody>
          <a:bodyPr/>
          <a:lstStyle/>
          <a:p>
            <a:fld id="{90F0DF04-2231-48C8-B0FA-323D53607D1E}" type="slidenum">
              <a:rPr lang="cs-CZ" smtClean="0"/>
              <a:t>10</a:t>
            </a:fld>
            <a:endParaRPr lang="cs-CZ"/>
          </a:p>
        </p:txBody>
      </p:sp>
    </p:spTree>
    <p:extLst>
      <p:ext uri="{BB962C8B-B14F-4D97-AF65-F5344CB8AC3E}">
        <p14:creationId xmlns:p14="http://schemas.microsoft.com/office/powerpoint/2010/main" val="253929200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cs-CZ" smtClean="0"/>
              <a:t>Kliknutím lze upravit styl.</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en-US" dirty="0"/>
          </a:p>
        </p:txBody>
      </p:sp>
      <p:sp>
        <p:nvSpPr>
          <p:cNvPr id="4" name="Date Placeholder 3"/>
          <p:cNvSpPr>
            <a:spLocks noGrp="1"/>
          </p:cNvSpPr>
          <p:nvPr>
            <p:ph type="dt" sz="half" idx="10"/>
          </p:nvPr>
        </p:nvSpPr>
        <p:spPr/>
        <p:txBody>
          <a:bodyPr/>
          <a:lstStyle/>
          <a:p>
            <a:fld id="{7919E18F-FB79-4CFE-84A2-19F6456A0284}"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EF5A355-29BC-4585-ADB1-6C837C630F8E}" type="slidenum">
              <a:rPr lang="cs-CZ" smtClean="0"/>
              <a:t>‹#›</a:t>
            </a:fld>
            <a:endParaRPr lang="cs-CZ"/>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919E18F-FB79-4CFE-84A2-19F6456A0284}"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cs-CZ" smtClean="0"/>
              <a:t>Kliknutím lze upravit styl.</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Date Placeholder 3"/>
          <p:cNvSpPr>
            <a:spLocks noGrp="1"/>
          </p:cNvSpPr>
          <p:nvPr>
            <p:ph type="dt" sz="half" idx="10"/>
          </p:nvPr>
        </p:nvSpPr>
        <p:spPr/>
        <p:txBody>
          <a:bodyPr/>
          <a:lstStyle/>
          <a:p>
            <a:fld id="{7919E18F-FB79-4CFE-84A2-19F6456A0284}"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EF5A355-29BC-4585-ADB1-6C837C630F8E}" type="slidenum">
              <a:rPr lang="cs-CZ" smtClean="0"/>
              <a:t>‹#›</a:t>
            </a:fld>
            <a:endParaRPr lang="cs-CZ"/>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Date Placeholder 4"/>
          <p:cNvSpPr>
            <a:spLocks noGrp="1"/>
          </p:cNvSpPr>
          <p:nvPr>
            <p:ph type="dt" sz="half" idx="10"/>
          </p:nvPr>
        </p:nvSpPr>
        <p:spPr/>
        <p:txBody>
          <a:bodyPr/>
          <a:lstStyle/>
          <a:p>
            <a:fld id="{7919E18F-FB79-4CFE-84A2-19F6456A0284}"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s-CZ" smtClean="0"/>
              <a:t>Kliknutím lze upravit styl.</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Date Placeholder 6"/>
          <p:cNvSpPr>
            <a:spLocks noGrp="1"/>
          </p:cNvSpPr>
          <p:nvPr>
            <p:ph type="dt" sz="half" idx="10"/>
          </p:nvPr>
        </p:nvSpPr>
        <p:spPr/>
        <p:txBody>
          <a:bodyPr/>
          <a:lstStyle/>
          <a:p>
            <a:fld id="{7919E18F-FB79-4CFE-84A2-19F6456A0284}" type="datetimeFigureOut">
              <a:rPr lang="cs-CZ" smtClean="0"/>
              <a:t>24.6.2012</a:t>
            </a:fld>
            <a:endParaRPr lang="cs-CZ"/>
          </a:p>
        </p:txBody>
      </p:sp>
      <p:sp>
        <p:nvSpPr>
          <p:cNvPr id="8" name="Footer Placeholder 7"/>
          <p:cNvSpPr>
            <a:spLocks noGrp="1"/>
          </p:cNvSpPr>
          <p:nvPr>
            <p:ph type="ftr" sz="quarter" idx="11"/>
          </p:nvPr>
        </p:nvSpPr>
        <p:spPr/>
        <p:txBody>
          <a:bodyPr/>
          <a:lstStyle/>
          <a:p>
            <a:endParaRPr lang="cs-CZ"/>
          </a:p>
        </p:txBody>
      </p:sp>
      <p:sp>
        <p:nvSpPr>
          <p:cNvPr id="9" name="Slide Number Placeholder 8"/>
          <p:cNvSpPr>
            <a:spLocks noGrp="1"/>
          </p:cNvSpPr>
          <p:nvPr>
            <p:ph type="sldNum" sz="quarter" idx="12"/>
          </p:nvPr>
        </p:nvSpPr>
        <p:spPr/>
        <p:txBody>
          <a:bodyPr/>
          <a:lstStyle/>
          <a:p>
            <a:fld id="{BEF5A355-29BC-4585-ADB1-6C837C630F8E}" type="slidenum">
              <a:rPr lang="cs-CZ" smtClean="0"/>
              <a:t>‹#›</a:t>
            </a:fld>
            <a:endParaRPr lang="cs-CZ"/>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Date Placeholder 2"/>
          <p:cNvSpPr>
            <a:spLocks noGrp="1"/>
          </p:cNvSpPr>
          <p:nvPr>
            <p:ph type="dt" sz="half" idx="10"/>
          </p:nvPr>
        </p:nvSpPr>
        <p:spPr/>
        <p:txBody>
          <a:bodyPr/>
          <a:lstStyle/>
          <a:p>
            <a:fld id="{7919E18F-FB79-4CFE-84A2-19F6456A0284}" type="datetimeFigureOut">
              <a:rPr lang="cs-CZ" smtClean="0"/>
              <a:t>24.6.2012</a:t>
            </a:fld>
            <a:endParaRPr lang="cs-CZ"/>
          </a:p>
        </p:txBody>
      </p:sp>
      <p:sp>
        <p:nvSpPr>
          <p:cNvPr id="4" name="Footer Placeholder 3"/>
          <p:cNvSpPr>
            <a:spLocks noGrp="1"/>
          </p:cNvSpPr>
          <p:nvPr>
            <p:ph type="ftr" sz="quarter" idx="11"/>
          </p:nvPr>
        </p:nvSpPr>
        <p:spPr/>
        <p:txBody>
          <a:bodyPr/>
          <a:lstStyle/>
          <a:p>
            <a:endParaRPr lang="cs-CZ"/>
          </a:p>
        </p:txBody>
      </p:sp>
      <p:sp>
        <p:nvSpPr>
          <p:cNvPr id="5" name="Slide Number Placeholder 4"/>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919E18F-FB79-4CFE-84A2-19F6456A0284}" type="datetimeFigureOut">
              <a:rPr lang="cs-CZ" smtClean="0"/>
              <a:t>24.6.2012</a:t>
            </a:fld>
            <a:endParaRPr lang="cs-CZ"/>
          </a:p>
        </p:txBody>
      </p:sp>
      <p:sp>
        <p:nvSpPr>
          <p:cNvPr id="3" name="Footer Placeholder 2"/>
          <p:cNvSpPr>
            <a:spLocks noGrp="1"/>
          </p:cNvSpPr>
          <p:nvPr>
            <p:ph type="ftr" sz="quarter" idx="11"/>
          </p:nvPr>
        </p:nvSpPr>
        <p:spPr/>
        <p:txBody>
          <a:bodyPr/>
          <a:lstStyle/>
          <a:p>
            <a:endParaRPr lang="cs-CZ"/>
          </a:p>
        </p:txBody>
      </p:sp>
      <p:sp>
        <p:nvSpPr>
          <p:cNvPr id="4" name="Slide Number Placeholder 3"/>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cs-CZ" smtClean="0"/>
              <a:t>Kliknutím lze upravit styl.</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919E18F-FB79-4CFE-84A2-19F6456A0284}"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EF5A355-29BC-4585-ADB1-6C837C630F8E}" type="slidenum">
              <a:rPr lang="cs-CZ" smtClean="0"/>
              <a:t>‹#›</a:t>
            </a:fld>
            <a:endParaRPr lang="cs-CZ"/>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cs-CZ" smtClean="0"/>
              <a:t>Kliknutím lze upravit styl.</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cs-CZ" smtClean="0"/>
              <a:t>Kliknutím na ikonu přidáte obrázek.</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Date Placeholder 4"/>
          <p:cNvSpPr>
            <a:spLocks noGrp="1"/>
          </p:cNvSpPr>
          <p:nvPr>
            <p:ph type="dt" sz="half" idx="10"/>
          </p:nvPr>
        </p:nvSpPr>
        <p:spPr/>
        <p:txBody>
          <a:bodyPr/>
          <a:lstStyle/>
          <a:p>
            <a:fld id="{7919E18F-FB79-4CFE-84A2-19F6456A0284}" type="datetimeFigureOut">
              <a:rPr lang="cs-CZ" smtClean="0"/>
              <a:t>24.6.2012</a:t>
            </a:fld>
            <a:endParaRPr lang="cs-CZ"/>
          </a:p>
        </p:txBody>
      </p:sp>
      <p:sp>
        <p:nvSpPr>
          <p:cNvPr id="6" name="Footer Placeholder 5"/>
          <p:cNvSpPr>
            <a:spLocks noGrp="1"/>
          </p:cNvSpPr>
          <p:nvPr>
            <p:ph type="ftr" sz="quarter" idx="11"/>
          </p:nvPr>
        </p:nvSpPr>
        <p:spPr/>
        <p:txBody>
          <a:bodyPr/>
          <a:lstStyle/>
          <a:p>
            <a:endParaRPr lang="cs-CZ"/>
          </a:p>
        </p:txBody>
      </p:sp>
      <p:sp>
        <p:nvSpPr>
          <p:cNvPr id="7" name="Slide Number Placeholder 6"/>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s-CZ" smtClean="0"/>
              <a:t>Kliknutím lze upravit styl.</a:t>
            </a:r>
            <a:endParaRPr lang="en-US"/>
          </a:p>
        </p:txBody>
      </p:sp>
      <p:sp>
        <p:nvSpPr>
          <p:cNvPr id="3" name="Vertical Text Placeholder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Date Placeholder 3"/>
          <p:cNvSpPr>
            <a:spLocks noGrp="1"/>
          </p:cNvSpPr>
          <p:nvPr>
            <p:ph type="dt" sz="half" idx="10"/>
          </p:nvPr>
        </p:nvSpPr>
        <p:spPr/>
        <p:txBody>
          <a:bodyPr/>
          <a:lstStyle/>
          <a:p>
            <a:fld id="{7919E18F-FB79-4CFE-84A2-19F6456A0284}"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cs-CZ" smtClean="0"/>
              <a:t>Kliknutím lze upravit styl.</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4" name="Date Placeholder 3"/>
          <p:cNvSpPr>
            <a:spLocks noGrp="1"/>
          </p:cNvSpPr>
          <p:nvPr>
            <p:ph type="dt" sz="half" idx="10"/>
          </p:nvPr>
        </p:nvSpPr>
        <p:spPr/>
        <p:txBody>
          <a:bodyPr/>
          <a:lstStyle/>
          <a:p>
            <a:fld id="{7919E18F-FB79-4CFE-84A2-19F6456A0284}" type="datetimeFigureOut">
              <a:rPr lang="cs-CZ" smtClean="0"/>
              <a:t>24.6.2012</a:t>
            </a:fld>
            <a:endParaRPr lang="cs-CZ"/>
          </a:p>
        </p:txBody>
      </p:sp>
      <p:sp>
        <p:nvSpPr>
          <p:cNvPr id="5" name="Footer Placeholder 4"/>
          <p:cNvSpPr>
            <a:spLocks noGrp="1"/>
          </p:cNvSpPr>
          <p:nvPr>
            <p:ph type="ftr" sz="quarter" idx="11"/>
          </p:nvPr>
        </p:nvSpPr>
        <p:spPr/>
        <p:txBody>
          <a:bodyPr/>
          <a:lstStyle/>
          <a:p>
            <a:endParaRPr lang="cs-CZ"/>
          </a:p>
        </p:txBody>
      </p:sp>
      <p:sp>
        <p:nvSpPr>
          <p:cNvPr id="6" name="Slide Number Placeholder 5"/>
          <p:cNvSpPr>
            <a:spLocks noGrp="1"/>
          </p:cNvSpPr>
          <p:nvPr>
            <p:ph type="sldNum" sz="quarter" idx="12"/>
          </p:nvPr>
        </p:nvSpPr>
        <p:spPr/>
        <p:txBody>
          <a:bodyPr/>
          <a:lstStyle/>
          <a:p>
            <a:fld id="{BEF5A355-29BC-4585-ADB1-6C837C630F8E}"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cs-CZ" smtClean="0"/>
              <a:t>Kliknutím lze upravit styl.</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7919E18F-FB79-4CFE-84A2-19F6456A0284}" type="datetimeFigureOut">
              <a:rPr lang="cs-CZ" smtClean="0"/>
              <a:t>24.6.2012</a:t>
            </a:fld>
            <a:endParaRPr lang="cs-CZ"/>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cs-CZ"/>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BEF5A355-29BC-4585-ADB1-6C837C630F8E}"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jpe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7.xml"/><Relationship Id="rId4" Type="http://schemas.openxmlformats.org/officeDocument/2006/relationships/hyperlink" Target="http://www.history.com/topics/valentines-day/videos"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hyperlink" Target="http://en.wikipedia.org/wiki/File:Santa_Giulia_4.jpg" TargetMode="Externa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7" Type="http://schemas.openxmlformats.org/officeDocument/2006/relationships/image" Target="../media/image12.jpeg"/><Relationship Id="rId2" Type="http://schemas.openxmlformats.org/officeDocument/2006/relationships/image" Target="../media/image7.jpeg"/><Relationship Id="rId1" Type="http://schemas.openxmlformats.org/officeDocument/2006/relationships/slideLayout" Target="../slideLayouts/slideLayout7.xml"/><Relationship Id="rId6" Type="http://schemas.openxmlformats.org/officeDocument/2006/relationships/image" Target="../media/image11.jpeg"/><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image" Target="../media/image13.gif"/><Relationship Id="rId1" Type="http://schemas.openxmlformats.org/officeDocument/2006/relationships/slideLayout" Target="../slideLayouts/slideLayout7.xml"/><Relationship Id="rId5" Type="http://schemas.openxmlformats.org/officeDocument/2006/relationships/image" Target="../media/image16.png"/><Relationship Id="rId4" Type="http://schemas.openxmlformats.org/officeDocument/2006/relationships/image" Target="../media/image15.jpe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7.xml"/><Relationship Id="rId5" Type="http://schemas.openxmlformats.org/officeDocument/2006/relationships/image" Target="../media/image20.jpeg"/><Relationship Id="rId4" Type="http://schemas.openxmlformats.org/officeDocument/2006/relationships/image" Target="../media/image19.jpeg"/></Relationships>
</file>

<file path=ppt/slides/_rels/slide12.xml.rels><?xml version="1.0" encoding="UTF-8" standalone="yes"?>
<Relationships xmlns="http://schemas.openxmlformats.org/package/2006/relationships"><Relationship Id="rId3" Type="http://schemas.openxmlformats.org/officeDocument/2006/relationships/image" Target="../media/image21.wmf"/><Relationship Id="rId2" Type="http://schemas.openxmlformats.org/officeDocument/2006/relationships/image" Target="../media/image17.jpeg"/><Relationship Id="rId1" Type="http://schemas.openxmlformats.org/officeDocument/2006/relationships/slideLayout" Target="../slideLayouts/slideLayout7.xml"/><Relationship Id="rId5" Type="http://schemas.openxmlformats.org/officeDocument/2006/relationships/image" Target="../media/image23.jpeg"/><Relationship Id="rId4" Type="http://schemas.openxmlformats.org/officeDocument/2006/relationships/image" Target="../media/image22.jpeg"/></Relationships>
</file>

<file path=ppt/slides/_rels/slide13.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www.bogglesworldesl.com/" TargetMode="External"/><Relationship Id="rId1" Type="http://schemas.openxmlformats.org/officeDocument/2006/relationships/slideLayout" Target="../slideLayouts/slideLayout7.xml"/><Relationship Id="rId5" Type="http://schemas.openxmlformats.org/officeDocument/2006/relationships/image" Target="../media/image26.jpeg"/><Relationship Id="rId4" Type="http://schemas.openxmlformats.org/officeDocument/2006/relationships/image" Target="../media/image25.jpeg"/></Relationships>
</file>

<file path=ppt/slides/_rels/slide14.xml.rels><?xml version="1.0" encoding="UTF-8" standalone="yes"?>
<Relationships xmlns="http://schemas.openxmlformats.org/package/2006/relationships"><Relationship Id="rId2" Type="http://schemas.openxmlformats.org/officeDocument/2006/relationships/image" Target="../media/image27.gif"/><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2460625697"/>
              </p:ext>
            </p:extLst>
          </p:nvPr>
        </p:nvGraphicFramePr>
        <p:xfrm>
          <a:off x="539552" y="548680"/>
          <a:ext cx="7772400" cy="25477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Obrázek 4"/>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1979712" y="4743820"/>
            <a:ext cx="5407152" cy="1045464"/>
          </a:xfrm>
          <a:prstGeom prst="rect">
            <a:avLst/>
          </a:prstGeom>
        </p:spPr>
      </p:pic>
      <p:sp>
        <p:nvSpPr>
          <p:cNvPr id="6" name="TextovéPole 5"/>
          <p:cNvSpPr txBox="1"/>
          <p:nvPr/>
        </p:nvSpPr>
        <p:spPr>
          <a:xfrm>
            <a:off x="3707904" y="2132856"/>
            <a:ext cx="2404826" cy="369332"/>
          </a:xfrm>
          <a:prstGeom prst="rect">
            <a:avLst/>
          </a:prstGeom>
          <a:noFill/>
        </p:spPr>
        <p:txBody>
          <a:bodyPr wrap="none" rtlCol="0">
            <a:spAutoFit/>
          </a:bodyPr>
          <a:lstStyle/>
          <a:p>
            <a:r>
              <a:rPr lang="cs-CZ" dirty="0">
                <a:solidFill>
                  <a:prstClr val="black"/>
                </a:solidFill>
              </a:rPr>
              <a:t>CZ.1.07/1.4.00/21.2976</a:t>
            </a:r>
          </a:p>
        </p:txBody>
      </p:sp>
      <p:sp>
        <p:nvSpPr>
          <p:cNvPr id="7" name="TextovéPole 6"/>
          <p:cNvSpPr txBox="1"/>
          <p:nvPr/>
        </p:nvSpPr>
        <p:spPr>
          <a:xfrm>
            <a:off x="2751442" y="1339400"/>
            <a:ext cx="184731" cy="369332"/>
          </a:xfrm>
          <a:prstGeom prst="rect">
            <a:avLst/>
          </a:prstGeom>
          <a:noFill/>
        </p:spPr>
        <p:txBody>
          <a:bodyPr wrap="none" rtlCol="0">
            <a:spAutoFit/>
          </a:bodyPr>
          <a:lstStyle/>
          <a:p>
            <a:endParaRPr lang="cs-CZ" dirty="0"/>
          </a:p>
        </p:txBody>
      </p:sp>
      <p:sp>
        <p:nvSpPr>
          <p:cNvPr id="8" name="TextovéPole 7"/>
          <p:cNvSpPr txBox="1"/>
          <p:nvPr/>
        </p:nvSpPr>
        <p:spPr>
          <a:xfrm>
            <a:off x="2657133" y="2180092"/>
            <a:ext cx="184731" cy="369332"/>
          </a:xfrm>
          <a:prstGeom prst="rect">
            <a:avLst/>
          </a:prstGeom>
          <a:noFill/>
        </p:spPr>
        <p:txBody>
          <a:bodyPr wrap="none" rtlCol="0">
            <a:spAutoFit/>
          </a:bodyPr>
          <a:lstStyle/>
          <a:p>
            <a:endParaRPr lang="cs-CZ" dirty="0"/>
          </a:p>
        </p:txBody>
      </p:sp>
    </p:spTree>
    <p:extLst>
      <p:ext uri="{BB962C8B-B14F-4D97-AF65-F5344CB8AC3E}">
        <p14:creationId xmlns:p14="http://schemas.microsoft.com/office/powerpoint/2010/main" val="287833229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395536" y="692696"/>
            <a:ext cx="1728192" cy="461665"/>
          </a:xfrm>
          <a:prstGeom prst="rect">
            <a:avLst/>
          </a:prstGeom>
          <a:solidFill>
            <a:schemeClr val="bg1"/>
          </a:solidFill>
          <a:ln>
            <a:solidFill>
              <a:srgbClr val="FF00FF"/>
            </a:solidFill>
          </a:ln>
        </p:spPr>
        <p:txBody>
          <a:bodyPr wrap="square" rtlCol="0">
            <a:spAutoFit/>
          </a:bodyPr>
          <a:lstStyle/>
          <a:p>
            <a:r>
              <a:rPr lang="cs-CZ" sz="2400" dirty="0" smtClean="0"/>
              <a:t>ANOTACE:</a:t>
            </a:r>
            <a:endParaRPr lang="cs-CZ" sz="2400" dirty="0"/>
          </a:p>
        </p:txBody>
      </p:sp>
      <p:sp>
        <p:nvSpPr>
          <p:cNvPr id="3" name="TextovéPole 2"/>
          <p:cNvSpPr txBox="1"/>
          <p:nvPr/>
        </p:nvSpPr>
        <p:spPr>
          <a:xfrm>
            <a:off x="395536" y="1412776"/>
            <a:ext cx="8208912" cy="4708981"/>
          </a:xfrm>
          <a:prstGeom prst="rect">
            <a:avLst/>
          </a:prstGeom>
          <a:noFill/>
          <a:ln>
            <a:solidFill>
              <a:srgbClr val="FF00FF"/>
            </a:solidFill>
          </a:ln>
        </p:spPr>
        <p:txBody>
          <a:bodyPr wrap="square" rtlCol="0">
            <a:spAutoFit/>
          </a:bodyPr>
          <a:lstStyle/>
          <a:p>
            <a:r>
              <a:rPr lang="cs-CZ" sz="2000" dirty="0" smtClean="0"/>
              <a:t>	Prezentace je určena pro žáky 2. stupně ZŠ (7. - 9. ročník) podle úrovně jejich znalostí v AJ. Žáci se v ní seznámí (případně si rozšíří znalosti) se svátkem zamilovaných, dozvědí se, kdo byl sv. Valentýn a proč se svátek slaví.</a:t>
            </a:r>
          </a:p>
          <a:p>
            <a:r>
              <a:rPr lang="cs-CZ" sz="2000" dirty="0"/>
              <a:t>	</a:t>
            </a:r>
            <a:r>
              <a:rPr lang="cs-CZ" sz="2000" dirty="0" smtClean="0"/>
              <a:t>Na textech prezentace si mohou upevnit  znalosti nejen o vyjádření minulosti v angličtině, ale i o dalších gramatických jevech.</a:t>
            </a:r>
          </a:p>
          <a:p>
            <a:r>
              <a:rPr lang="cs-CZ" sz="2000" dirty="0"/>
              <a:t>	</a:t>
            </a:r>
            <a:r>
              <a:rPr lang="cs-CZ" sz="2000" dirty="0" smtClean="0"/>
              <a:t> Součástí prezentace jsou i ukázky „valentýnek“, které mohou děti v různých verzích napodobit.</a:t>
            </a:r>
          </a:p>
          <a:p>
            <a:r>
              <a:rPr lang="cs-CZ" sz="2000" dirty="0"/>
              <a:t>	</a:t>
            </a:r>
            <a:r>
              <a:rPr lang="cs-CZ" sz="2000" dirty="0" smtClean="0"/>
              <a:t> Podle klíčových slov mohou žáci vyprávět příběh o oslavě Dne sv. Valentýna ve Velké Británii.</a:t>
            </a:r>
          </a:p>
          <a:p>
            <a:r>
              <a:rPr lang="cs-CZ" sz="2000" dirty="0"/>
              <a:t>	</a:t>
            </a:r>
            <a:r>
              <a:rPr lang="cs-CZ" sz="2000" dirty="0" smtClean="0"/>
              <a:t>V dalším textu se žáci dozvědí něco o dalších tradicích a pověrách vztahujícím se k tématu.	</a:t>
            </a:r>
          </a:p>
          <a:p>
            <a:r>
              <a:rPr lang="cs-CZ" sz="2000" dirty="0"/>
              <a:t>	</a:t>
            </a:r>
            <a:r>
              <a:rPr lang="cs-CZ" sz="2000" dirty="0" smtClean="0"/>
              <a:t>Na konci prezentace jsou připojeny křížovky určené k dalším aktivitám žáků.</a:t>
            </a:r>
          </a:p>
          <a:p>
            <a:r>
              <a:rPr lang="cs-CZ" sz="2000" dirty="0"/>
              <a:t>	</a:t>
            </a:r>
            <a:r>
              <a:rPr lang="cs-CZ" sz="2000" dirty="0" smtClean="0"/>
              <a:t> Není nutné celou prezentaci udělat v jedné </a:t>
            </a:r>
            <a:r>
              <a:rPr lang="cs-CZ" sz="2000" smtClean="0"/>
              <a:t>vyučovací hodině.</a:t>
            </a:r>
            <a:endParaRPr lang="cs-CZ" sz="2000" dirty="0"/>
          </a:p>
        </p:txBody>
      </p:sp>
    </p:spTree>
    <p:extLst>
      <p:ext uri="{BB962C8B-B14F-4D97-AF65-F5344CB8AC3E}">
        <p14:creationId xmlns:p14="http://schemas.microsoft.com/office/powerpoint/2010/main" val="109128060"/>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a:off x="909559" y="692697"/>
            <a:ext cx="7550873" cy="2603114"/>
          </a:xfrm>
        </p:spPr>
        <p:txBody>
          <a:bodyPr/>
          <a:lstStyle/>
          <a:p>
            <a:r>
              <a:rPr lang="cs-CZ" dirty="0" smtClean="0"/>
              <a:t>   </a:t>
            </a:r>
            <a:r>
              <a:rPr lang="cs-CZ" dirty="0" smtClean="0">
                <a:solidFill>
                  <a:srgbClr val="FF0066"/>
                </a:solidFill>
              </a:rPr>
              <a:t>Saint </a:t>
            </a:r>
            <a:r>
              <a:rPr lang="cs-CZ" dirty="0" err="1" smtClean="0">
                <a:solidFill>
                  <a:srgbClr val="FF0066"/>
                </a:solidFill>
              </a:rPr>
              <a:t>Valentine´s</a:t>
            </a:r>
            <a:r>
              <a:rPr lang="cs-CZ" dirty="0" smtClean="0">
                <a:solidFill>
                  <a:srgbClr val="FF0066"/>
                </a:solidFill>
              </a:rPr>
              <a:t/>
            </a:r>
            <a:br>
              <a:rPr lang="cs-CZ" dirty="0" smtClean="0">
                <a:solidFill>
                  <a:srgbClr val="FF0066"/>
                </a:solidFill>
              </a:rPr>
            </a:br>
            <a:r>
              <a:rPr lang="cs-CZ" dirty="0" smtClean="0">
                <a:solidFill>
                  <a:srgbClr val="FF0066"/>
                </a:solidFill>
              </a:rPr>
              <a:t> 			</a:t>
            </a:r>
            <a:r>
              <a:rPr lang="cs-CZ" dirty="0" err="1" smtClean="0">
                <a:solidFill>
                  <a:srgbClr val="FF0066"/>
                </a:solidFill>
              </a:rPr>
              <a:t>Day</a:t>
            </a:r>
            <a:endParaRPr lang="cs-CZ" dirty="0">
              <a:solidFill>
                <a:srgbClr val="FF0066"/>
              </a:solidFill>
            </a:endParaRPr>
          </a:p>
        </p:txBody>
      </p:sp>
      <p:sp>
        <p:nvSpPr>
          <p:cNvPr id="3" name="Podnadpis 2"/>
          <p:cNvSpPr>
            <a:spLocks noGrp="1"/>
          </p:cNvSpPr>
          <p:nvPr>
            <p:ph type="subTitle" idx="1"/>
          </p:nvPr>
        </p:nvSpPr>
        <p:spPr/>
        <p:txBody>
          <a:bodyPr/>
          <a:lstStyle/>
          <a:p>
            <a:r>
              <a:rPr lang="cs-CZ" dirty="0" smtClean="0"/>
              <a:t>                                Lenka Kulhavá</a:t>
            </a:r>
            <a:endParaRPr lang="cs-CZ" dirty="0"/>
          </a:p>
        </p:txBody>
      </p:sp>
      <p:sp>
        <p:nvSpPr>
          <p:cNvPr id="4" name="Srdce 3"/>
          <p:cNvSpPr/>
          <p:nvPr/>
        </p:nvSpPr>
        <p:spPr>
          <a:xfrm rot="1650451">
            <a:off x="6525503" y="2888910"/>
            <a:ext cx="1872208" cy="1872208"/>
          </a:xfrm>
          <a:prstGeom prst="heart">
            <a:avLst/>
          </a:prstGeom>
          <a:solidFill>
            <a:srgbClr val="FF0066"/>
          </a:solidFill>
          <a:ln>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7" name="Srdce 6"/>
          <p:cNvSpPr/>
          <p:nvPr/>
        </p:nvSpPr>
        <p:spPr>
          <a:xfrm>
            <a:off x="4932040" y="4725144"/>
            <a:ext cx="1266935" cy="1171167"/>
          </a:xfrm>
          <a:prstGeom prst="heart">
            <a:avLst/>
          </a:prstGeom>
          <a:ln>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8" name="Srdce 7"/>
          <p:cNvSpPr/>
          <p:nvPr/>
        </p:nvSpPr>
        <p:spPr>
          <a:xfrm>
            <a:off x="6198975" y="5439111"/>
            <a:ext cx="914400" cy="914400"/>
          </a:xfrm>
          <a:prstGeom prst="heart">
            <a:avLst/>
          </a:prstGeom>
          <a:ln>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pic>
        <p:nvPicPr>
          <p:cNvPr id="11" name="Picture 14" descr="http://familyfun.go.com/assets/cms/crafts/love-handles-valentines-day-card-craft-photo-420-FF0202VALA17.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661081"/>
            <a:ext cx="3089288" cy="3474146"/>
          </a:xfrm>
          <a:prstGeom prst="rect">
            <a:avLst/>
          </a:prstGeom>
          <a:noFill/>
          <a:extLst>
            <a:ext uri="{909E8E84-426E-40DD-AFC4-6F175D3DCCD1}">
              <a14:hiddenFill xmlns:a14="http://schemas.microsoft.com/office/drawing/2010/main">
                <a:solidFill>
                  <a:srgbClr val="FFFFFF"/>
                </a:solidFill>
              </a14:hiddenFill>
            </a:ext>
          </a:extLst>
        </p:spPr>
      </p:pic>
      <p:sp>
        <p:nvSpPr>
          <p:cNvPr id="5" name="Srdce 4"/>
          <p:cNvSpPr/>
          <p:nvPr/>
        </p:nvSpPr>
        <p:spPr>
          <a:xfrm rot="20567368">
            <a:off x="2358791" y="4633217"/>
            <a:ext cx="1872208" cy="1872208"/>
          </a:xfrm>
          <a:prstGeom prst="heart">
            <a:avLst/>
          </a:prstGeom>
          <a:solidFill>
            <a:srgbClr val="FF0066"/>
          </a:solid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solidFill>
                <a:srgbClr val="FF00FF"/>
              </a:solidFill>
            </a:endParaRPr>
          </a:p>
        </p:txBody>
      </p:sp>
      <p:sp>
        <p:nvSpPr>
          <p:cNvPr id="6" name="Srdce 5"/>
          <p:cNvSpPr/>
          <p:nvPr/>
        </p:nvSpPr>
        <p:spPr>
          <a:xfrm rot="20013572">
            <a:off x="442354" y="1928568"/>
            <a:ext cx="914400" cy="914400"/>
          </a:xfrm>
          <a:prstGeom prst="heart">
            <a:avLst/>
          </a:prstGeom>
          <a:ln>
            <a:solidFill>
              <a:srgbClr val="FF0066"/>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35247324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2"/>
                                        </p:tgtEl>
                                        <p:attrNameLst>
                                          <p:attrName>r</p:attrName>
                                        </p:attrNameLst>
                                      </p:cBhvr>
                                    </p:animRo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catholic.org/saints/ff_images/50.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368102" y="404664"/>
            <a:ext cx="4775898" cy="6453336"/>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1030" name="Picture 6" descr="http://t3.gstatic.com/images?q=tbn:ANd9GcSEZuNsjktSf7dOZW95T6bW1IKDpgBhMx3-dfKCnFTXJFlIkIVyF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404663"/>
            <a:ext cx="1793088" cy="2586176"/>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
        <p:nvSpPr>
          <p:cNvPr id="8" name="TextovéPole 7"/>
          <p:cNvSpPr txBox="1"/>
          <p:nvPr/>
        </p:nvSpPr>
        <p:spPr>
          <a:xfrm>
            <a:off x="1814945" y="404664"/>
            <a:ext cx="2553157" cy="5112568"/>
          </a:xfrm>
          <a:prstGeom prst="rect">
            <a:avLst/>
          </a:prstGeom>
          <a:solidFill>
            <a:schemeClr val="tx2">
              <a:lumMod val="40000"/>
              <a:lumOff val="60000"/>
            </a:schemeClr>
          </a:solidFill>
          <a:ln>
            <a:solidFill>
              <a:srgbClr val="FF00FF"/>
            </a:solidFill>
          </a:ln>
        </p:spPr>
        <p:txBody>
          <a:bodyPr wrap="square" rtlCol="0">
            <a:spAutoFit/>
          </a:bodyPr>
          <a:lstStyle/>
          <a:p>
            <a:endParaRPr lang="cs-CZ" dirty="0" smtClean="0"/>
          </a:p>
          <a:p>
            <a:r>
              <a:rPr lang="cs-CZ" sz="2400" dirty="0" smtClean="0">
                <a:solidFill>
                  <a:srgbClr val="FF00FF"/>
                </a:solidFill>
              </a:rPr>
              <a:t>Saint </a:t>
            </a:r>
            <a:r>
              <a:rPr lang="cs-CZ" sz="2400" dirty="0" err="1" smtClean="0">
                <a:solidFill>
                  <a:srgbClr val="FF00FF"/>
                </a:solidFill>
              </a:rPr>
              <a:t>Valentine´s</a:t>
            </a:r>
            <a:endParaRPr lang="cs-CZ" sz="2400" dirty="0">
              <a:solidFill>
                <a:srgbClr val="FF00FF"/>
              </a:solidFill>
            </a:endParaRPr>
          </a:p>
          <a:p>
            <a:r>
              <a:rPr lang="cs-CZ" dirty="0" smtClean="0"/>
              <a:t>	</a:t>
            </a:r>
            <a:r>
              <a:rPr lang="cs-CZ" sz="2400" dirty="0" err="1" smtClean="0">
                <a:solidFill>
                  <a:srgbClr val="FF00FF"/>
                </a:solidFill>
              </a:rPr>
              <a:t>Day</a:t>
            </a:r>
            <a:endParaRPr lang="cs-CZ" sz="2400" dirty="0" smtClean="0">
              <a:solidFill>
                <a:srgbClr val="FF00FF"/>
              </a:solidFill>
            </a:endParaRPr>
          </a:p>
          <a:p>
            <a:endParaRPr lang="cs-CZ" dirty="0"/>
          </a:p>
          <a:p>
            <a:r>
              <a:rPr lang="cs-CZ" dirty="0" smtClean="0"/>
              <a:t>   </a:t>
            </a:r>
            <a:r>
              <a:rPr lang="en-US" dirty="0" smtClean="0"/>
              <a:t>Every February 14, across the United States and in other places around the world, candy, flowers and gifts are exchanged between loved ones, all in the name of St. Valentine. </a:t>
            </a:r>
            <a:r>
              <a:rPr lang="cs-CZ" dirty="0" smtClean="0"/>
              <a:t>  </a:t>
            </a:r>
            <a:r>
              <a:rPr lang="cs-CZ" dirty="0"/>
              <a:t> </a:t>
            </a:r>
            <a:r>
              <a:rPr lang="cs-CZ" dirty="0" smtClean="0"/>
              <a:t>      T</a:t>
            </a:r>
            <a:r>
              <a:rPr lang="en-US" dirty="0" smtClean="0"/>
              <a:t>his holiday celebrates love, romance and the story of St. Valentine.</a:t>
            </a:r>
            <a:endParaRPr lang="cs-CZ" dirty="0" smtClean="0"/>
          </a:p>
          <a:p>
            <a:endParaRPr lang="cs-CZ" dirty="0"/>
          </a:p>
        </p:txBody>
      </p:sp>
      <p:sp>
        <p:nvSpPr>
          <p:cNvPr id="11" name="TextovéPole 10"/>
          <p:cNvSpPr txBox="1"/>
          <p:nvPr/>
        </p:nvSpPr>
        <p:spPr>
          <a:xfrm>
            <a:off x="-1" y="3082320"/>
            <a:ext cx="1814947" cy="2585323"/>
          </a:xfrm>
          <a:prstGeom prst="rect">
            <a:avLst/>
          </a:prstGeom>
          <a:solidFill>
            <a:schemeClr val="tx2">
              <a:lumMod val="20000"/>
              <a:lumOff val="80000"/>
            </a:schemeClr>
          </a:solidFill>
          <a:ln>
            <a:solidFill>
              <a:srgbClr val="FF0066"/>
            </a:solidFill>
          </a:ln>
        </p:spPr>
        <p:txBody>
          <a:bodyPr wrap="square" rtlCol="0">
            <a:spAutoFit/>
          </a:bodyPr>
          <a:lstStyle/>
          <a:p>
            <a:endParaRPr lang="cs-CZ" dirty="0" smtClean="0"/>
          </a:p>
          <a:p>
            <a:r>
              <a:rPr lang="cs-CZ" dirty="0" smtClean="0"/>
              <a:t> </a:t>
            </a:r>
          </a:p>
          <a:p>
            <a:r>
              <a:rPr lang="cs-CZ" dirty="0" smtClean="0"/>
              <a:t>W</a:t>
            </a:r>
            <a:r>
              <a:rPr lang="en-US" dirty="0" smtClean="0"/>
              <a:t>ho is this mysterious saint, and where did these traditions come from? </a:t>
            </a:r>
          </a:p>
          <a:p>
            <a:endParaRPr lang="cs-CZ" dirty="0"/>
          </a:p>
        </p:txBody>
      </p:sp>
      <p:sp>
        <p:nvSpPr>
          <p:cNvPr id="14" name="TextovéPole 13"/>
          <p:cNvSpPr txBox="1"/>
          <p:nvPr/>
        </p:nvSpPr>
        <p:spPr>
          <a:xfrm>
            <a:off x="-1" y="5517232"/>
            <a:ext cx="4368103" cy="923330"/>
          </a:xfrm>
          <a:prstGeom prst="rect">
            <a:avLst/>
          </a:prstGeom>
          <a:solidFill>
            <a:schemeClr val="tx2">
              <a:lumMod val="20000"/>
              <a:lumOff val="80000"/>
            </a:schemeClr>
          </a:solidFill>
          <a:ln>
            <a:solidFill>
              <a:srgbClr val="FF00FF"/>
            </a:solidFill>
          </a:ln>
        </p:spPr>
        <p:txBody>
          <a:bodyPr wrap="square" rtlCol="0">
            <a:spAutoFit/>
          </a:bodyPr>
          <a:lstStyle/>
          <a:p>
            <a:r>
              <a:rPr lang="en-US" dirty="0" smtClean="0">
                <a:hlinkClick r:id="rId4"/>
              </a:rPr>
              <a:t>http://www.history.com/topics/valentines-day/videos#history-of-valentines-day</a:t>
            </a:r>
            <a:endParaRPr lang="cs-CZ" dirty="0" smtClean="0"/>
          </a:p>
          <a:p>
            <a:endParaRPr lang="cs-CZ" dirty="0"/>
          </a:p>
        </p:txBody>
      </p:sp>
      <p:sp>
        <p:nvSpPr>
          <p:cNvPr id="2" name="TextovéPole 1"/>
          <p:cNvSpPr txBox="1"/>
          <p:nvPr/>
        </p:nvSpPr>
        <p:spPr>
          <a:xfrm>
            <a:off x="20954" y="2990839"/>
            <a:ext cx="1772134" cy="366153"/>
          </a:xfrm>
          <a:prstGeom prst="rect">
            <a:avLst/>
          </a:prstGeom>
          <a:noFill/>
          <a:ln>
            <a:solidFill>
              <a:srgbClr val="FF0066"/>
            </a:solidFill>
          </a:ln>
        </p:spPr>
        <p:txBody>
          <a:bodyPr wrap="square" rtlCol="0">
            <a:spAutoFit/>
          </a:bodyPr>
          <a:lstStyle/>
          <a:p>
            <a:r>
              <a:rPr lang="cs-CZ" dirty="0" smtClean="0">
                <a:solidFill>
                  <a:srgbClr val="FF0066"/>
                </a:solidFill>
              </a:rPr>
              <a:t>Saint Valentine</a:t>
            </a:r>
            <a:endParaRPr lang="cs-CZ" dirty="0">
              <a:solidFill>
                <a:srgbClr val="FF0066"/>
              </a:solidFill>
            </a:endParaRPr>
          </a:p>
        </p:txBody>
      </p:sp>
    </p:spTree>
    <p:extLst>
      <p:ext uri="{BB962C8B-B14F-4D97-AF65-F5344CB8AC3E}">
        <p14:creationId xmlns:p14="http://schemas.microsoft.com/office/powerpoint/2010/main" val="293117873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2324120" y="764704"/>
            <a:ext cx="6819880" cy="4001095"/>
          </a:xfrm>
          <a:prstGeom prst="rect">
            <a:avLst/>
          </a:prstGeom>
          <a:solidFill>
            <a:schemeClr val="tx2">
              <a:lumMod val="20000"/>
              <a:lumOff val="80000"/>
            </a:schemeClr>
          </a:solidFill>
          <a:ln>
            <a:solidFill>
              <a:srgbClr val="FF00FF"/>
            </a:solidFill>
          </a:ln>
        </p:spPr>
        <p:txBody>
          <a:bodyPr wrap="square">
            <a:spAutoFit/>
          </a:bodyPr>
          <a:lstStyle/>
          <a:p>
            <a:r>
              <a:rPr lang="cs-CZ" sz="2000" b="1" dirty="0" smtClean="0">
                <a:solidFill>
                  <a:srgbClr val="FF0066"/>
                </a:solidFill>
              </a:rPr>
              <a:t>       </a:t>
            </a:r>
            <a:r>
              <a:rPr lang="cs-CZ" sz="2000" b="1" u="sng" dirty="0" err="1" smtClean="0">
                <a:solidFill>
                  <a:srgbClr val="FF0066"/>
                </a:solidFill>
              </a:rPr>
              <a:t>Valentine´s</a:t>
            </a:r>
            <a:r>
              <a:rPr lang="cs-CZ" sz="2000" b="1" u="sng" dirty="0" smtClean="0">
                <a:solidFill>
                  <a:srgbClr val="FF0066"/>
                </a:solidFill>
              </a:rPr>
              <a:t> Legend</a:t>
            </a:r>
          </a:p>
          <a:p>
            <a:r>
              <a:rPr lang="cs-CZ" dirty="0" smtClean="0"/>
              <a:t>     </a:t>
            </a:r>
            <a:r>
              <a:rPr lang="cs-CZ" dirty="0" err="1" smtClean="0"/>
              <a:t>The</a:t>
            </a:r>
            <a:r>
              <a:rPr lang="cs-CZ" dirty="0" smtClean="0"/>
              <a:t> l</a:t>
            </a:r>
            <a:r>
              <a:rPr lang="en-US" dirty="0" err="1" smtClean="0"/>
              <a:t>egend</a:t>
            </a:r>
            <a:r>
              <a:rPr lang="en-US" dirty="0" smtClean="0"/>
              <a:t> </a:t>
            </a:r>
            <a:r>
              <a:rPr lang="cs-CZ" dirty="0" err="1" smtClean="0"/>
              <a:t>says</a:t>
            </a:r>
            <a:r>
              <a:rPr lang="cs-CZ" dirty="0" smtClean="0"/>
              <a:t> </a:t>
            </a:r>
            <a:r>
              <a:rPr lang="en-US" dirty="0" smtClean="0"/>
              <a:t>that Valentine was a priest who served </a:t>
            </a:r>
            <a:r>
              <a:rPr lang="cs-CZ" dirty="0" smtClean="0"/>
              <a:t>  </a:t>
            </a:r>
            <a:r>
              <a:rPr lang="en-US" dirty="0" smtClean="0"/>
              <a:t>during third century Rome. There was an Emperor at that time by the name of Claudius II.</a:t>
            </a:r>
            <a:r>
              <a:rPr lang="cs-CZ" dirty="0" smtClean="0"/>
              <a:t> </a:t>
            </a:r>
            <a:r>
              <a:rPr lang="en-US" dirty="0" smtClean="0"/>
              <a:t>Claudius decided that single men m</a:t>
            </a:r>
            <a:r>
              <a:rPr lang="cs-CZ" dirty="0" err="1" smtClean="0"/>
              <a:t>ak</a:t>
            </a:r>
            <a:r>
              <a:rPr lang="en-US" dirty="0" smtClean="0"/>
              <a:t>e better soldiers than those that </a:t>
            </a:r>
            <a:r>
              <a:rPr lang="cs-CZ" dirty="0" smtClean="0"/>
              <a:t>are</a:t>
            </a:r>
            <a:r>
              <a:rPr lang="en-US" dirty="0" smtClean="0"/>
              <a:t> married. </a:t>
            </a:r>
            <a:r>
              <a:rPr lang="cs-CZ" dirty="0"/>
              <a:t>H</a:t>
            </a:r>
            <a:r>
              <a:rPr lang="cs-CZ" dirty="0" smtClean="0"/>
              <a:t>e </a:t>
            </a:r>
            <a:r>
              <a:rPr lang="cs-CZ" dirty="0" err="1" smtClean="0"/>
              <a:t>forbade</a:t>
            </a:r>
            <a:r>
              <a:rPr lang="en-US" dirty="0" smtClean="0"/>
              <a:t> marriage for young men</a:t>
            </a:r>
            <a:r>
              <a:rPr lang="cs-CZ" dirty="0" smtClean="0"/>
              <a:t>, </a:t>
            </a:r>
            <a:r>
              <a:rPr lang="cs-CZ" dirty="0" err="1" smtClean="0"/>
              <a:t>because</a:t>
            </a:r>
            <a:r>
              <a:rPr lang="cs-CZ" dirty="0" smtClean="0"/>
              <a:t> he </a:t>
            </a:r>
            <a:r>
              <a:rPr lang="cs-CZ" dirty="0" err="1" smtClean="0"/>
              <a:t>wanted</a:t>
            </a:r>
            <a:r>
              <a:rPr lang="cs-CZ" dirty="0" smtClean="0"/>
              <a:t> to </a:t>
            </a:r>
            <a:r>
              <a:rPr lang="cs-CZ" dirty="0" err="1" smtClean="0"/>
              <a:t>build</a:t>
            </a:r>
            <a:r>
              <a:rPr lang="en-US" dirty="0" smtClean="0"/>
              <a:t> a stronger </a:t>
            </a:r>
            <a:r>
              <a:rPr lang="cs-CZ" dirty="0" err="1" smtClean="0"/>
              <a:t>army</a:t>
            </a:r>
            <a:r>
              <a:rPr lang="en-US" dirty="0" smtClean="0"/>
              <a:t>. </a:t>
            </a:r>
            <a:r>
              <a:rPr lang="en-US" dirty="0" err="1" smtClean="0"/>
              <a:t>Valentin</a:t>
            </a:r>
            <a:r>
              <a:rPr lang="cs-CZ" dirty="0" smtClean="0"/>
              <a:t>e</a:t>
            </a:r>
            <a:r>
              <a:rPr lang="cs-CZ" dirty="0"/>
              <a:t> </a:t>
            </a:r>
            <a:r>
              <a:rPr lang="cs-CZ" dirty="0" err="1" smtClean="0"/>
              <a:t>didn´t</a:t>
            </a:r>
            <a:r>
              <a:rPr lang="cs-CZ" dirty="0" smtClean="0"/>
              <a:t> </a:t>
            </a:r>
            <a:r>
              <a:rPr lang="cs-CZ" dirty="0" err="1" smtClean="0"/>
              <a:t>except</a:t>
            </a:r>
            <a:r>
              <a:rPr lang="en-US" dirty="0" smtClean="0"/>
              <a:t> his </a:t>
            </a:r>
            <a:r>
              <a:rPr lang="en-US" dirty="0" err="1" smtClean="0"/>
              <a:t>decr</a:t>
            </a:r>
            <a:r>
              <a:rPr lang="cs-CZ" dirty="0" err="1" smtClean="0"/>
              <a:t>ee</a:t>
            </a:r>
            <a:r>
              <a:rPr lang="en-US" dirty="0" smtClean="0"/>
              <a:t> and </a:t>
            </a:r>
            <a:r>
              <a:rPr lang="en-US" dirty="0" err="1" smtClean="0"/>
              <a:t>marr</a:t>
            </a:r>
            <a:r>
              <a:rPr lang="cs-CZ" dirty="0" err="1" smtClean="0"/>
              <a:t>ied</a:t>
            </a:r>
            <a:r>
              <a:rPr lang="en-US" dirty="0" smtClean="0"/>
              <a:t> young couples secretly. When Emperor Claudius II found out about Valentine's actions he had him put to death.</a:t>
            </a:r>
          </a:p>
          <a:p>
            <a:r>
              <a:rPr lang="cs-CZ" dirty="0" smtClean="0"/>
              <a:t>     </a:t>
            </a:r>
            <a:r>
              <a:rPr lang="en-US" dirty="0" smtClean="0"/>
              <a:t>Another legend </a:t>
            </a:r>
            <a:r>
              <a:rPr lang="cs-CZ" dirty="0" err="1" smtClean="0"/>
              <a:t>says</a:t>
            </a:r>
            <a:r>
              <a:rPr lang="en-US" dirty="0" smtClean="0"/>
              <a:t> that Valentine was an imprisoned man who fell in love with his jailor's daughter. Before he was put to death he sent the first 'valentine' when he wrote her a letter and signed it 'Your Valentine</a:t>
            </a:r>
            <a:r>
              <a:rPr lang="cs-CZ" dirty="0" smtClean="0"/>
              <a:t>‘. </a:t>
            </a:r>
            <a:r>
              <a:rPr lang="cs-CZ" dirty="0" err="1" smtClean="0"/>
              <a:t>The</a:t>
            </a:r>
            <a:r>
              <a:rPr lang="cs-CZ" dirty="0" smtClean="0"/>
              <a:t> </a:t>
            </a:r>
            <a:r>
              <a:rPr lang="en-US" dirty="0" smtClean="0"/>
              <a:t>words </a:t>
            </a:r>
            <a:r>
              <a:rPr lang="cs-CZ" dirty="0" smtClean="0"/>
              <a:t>are </a:t>
            </a:r>
            <a:r>
              <a:rPr lang="en-US" dirty="0" smtClean="0"/>
              <a:t>still used on </a:t>
            </a:r>
            <a:r>
              <a:rPr lang="cs-CZ" dirty="0" smtClean="0"/>
              <a:t> Valentine </a:t>
            </a:r>
            <a:r>
              <a:rPr lang="en-US" dirty="0" smtClean="0"/>
              <a:t>cards today. </a:t>
            </a:r>
            <a:endParaRPr lang="en-US" dirty="0"/>
          </a:p>
        </p:txBody>
      </p:sp>
      <p:pic>
        <p:nvPicPr>
          <p:cNvPr id="1026" name="Picture 2" descr="http://upload.wikimedia.org/wikipedia/commons/thumb/e/ea/Santa_Giulia_4.jpg/220px-Santa_Giulia_4.jpg">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6707" y="908720"/>
            <a:ext cx="2095500" cy="2790729"/>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
        <p:nvSpPr>
          <p:cNvPr id="4" name="TextovéPole 3"/>
          <p:cNvSpPr txBox="1"/>
          <p:nvPr/>
        </p:nvSpPr>
        <p:spPr>
          <a:xfrm>
            <a:off x="196707" y="3699449"/>
            <a:ext cx="2095500" cy="461665"/>
          </a:xfrm>
          <a:prstGeom prst="rect">
            <a:avLst/>
          </a:prstGeom>
          <a:noFill/>
          <a:ln>
            <a:solidFill>
              <a:srgbClr val="FF0066"/>
            </a:solidFill>
          </a:ln>
        </p:spPr>
        <p:txBody>
          <a:bodyPr wrap="square" rtlCol="0">
            <a:spAutoFit/>
          </a:bodyPr>
          <a:lstStyle/>
          <a:p>
            <a:r>
              <a:rPr lang="cs-CZ" sz="2400" dirty="0" smtClean="0"/>
              <a:t>Claudius II.</a:t>
            </a:r>
            <a:endParaRPr lang="cs-CZ" sz="2400" dirty="0"/>
          </a:p>
        </p:txBody>
      </p:sp>
      <p:sp>
        <p:nvSpPr>
          <p:cNvPr id="5" name="TextovéPole 4"/>
          <p:cNvSpPr txBox="1"/>
          <p:nvPr/>
        </p:nvSpPr>
        <p:spPr>
          <a:xfrm>
            <a:off x="0" y="4869160"/>
            <a:ext cx="9144000" cy="1785104"/>
          </a:xfrm>
          <a:prstGeom prst="rect">
            <a:avLst/>
          </a:prstGeom>
          <a:solidFill>
            <a:schemeClr val="tx2">
              <a:lumMod val="20000"/>
              <a:lumOff val="80000"/>
            </a:schemeClr>
          </a:solidFill>
          <a:ln>
            <a:solidFill>
              <a:srgbClr val="FF00FF"/>
            </a:solidFill>
          </a:ln>
        </p:spPr>
        <p:txBody>
          <a:bodyPr wrap="square" rtlCol="0">
            <a:spAutoFit/>
          </a:bodyPr>
          <a:lstStyle/>
          <a:p>
            <a:r>
              <a:rPr lang="cs-CZ" sz="2000" b="1" u="sng" dirty="0" smtClean="0">
                <a:solidFill>
                  <a:srgbClr val="FF0066"/>
                </a:solidFill>
              </a:rPr>
              <a:t>Saint </a:t>
            </a:r>
            <a:r>
              <a:rPr lang="cs-CZ" sz="2000" b="1" u="sng" dirty="0" err="1" smtClean="0">
                <a:solidFill>
                  <a:srgbClr val="FF0066"/>
                </a:solidFill>
              </a:rPr>
              <a:t>Valentine´s</a:t>
            </a:r>
            <a:r>
              <a:rPr lang="cs-CZ" sz="2000" b="1" u="sng" dirty="0" smtClean="0">
                <a:solidFill>
                  <a:srgbClr val="FF0066"/>
                </a:solidFill>
              </a:rPr>
              <a:t> </a:t>
            </a:r>
            <a:r>
              <a:rPr lang="cs-CZ" sz="2000" b="1" u="sng" dirty="0" err="1" smtClean="0">
                <a:solidFill>
                  <a:srgbClr val="FF0066"/>
                </a:solidFill>
              </a:rPr>
              <a:t>Day</a:t>
            </a:r>
            <a:r>
              <a:rPr lang="en-US" sz="2000" b="1" u="sng" dirty="0" smtClean="0">
                <a:solidFill>
                  <a:srgbClr val="FF0066"/>
                </a:solidFill>
              </a:rPr>
              <a:t> </a:t>
            </a:r>
            <a:r>
              <a:rPr lang="en-US" dirty="0"/>
              <a:t>first became associated with </a:t>
            </a:r>
            <a:r>
              <a:rPr lang="cs-CZ" dirty="0" err="1" smtClean="0"/>
              <a:t>romantic</a:t>
            </a:r>
            <a:r>
              <a:rPr lang="cs-CZ" dirty="0" smtClean="0"/>
              <a:t> love</a:t>
            </a:r>
            <a:r>
              <a:rPr lang="en-US" dirty="0" smtClean="0"/>
              <a:t> </a:t>
            </a:r>
            <a:r>
              <a:rPr lang="en-US" dirty="0"/>
              <a:t>in </a:t>
            </a:r>
            <a:r>
              <a:rPr lang="en-US" dirty="0" smtClean="0"/>
              <a:t>the </a:t>
            </a:r>
            <a:r>
              <a:rPr lang="cs-CZ" dirty="0" err="1" smtClean="0"/>
              <a:t>Middle</a:t>
            </a:r>
            <a:r>
              <a:rPr lang="cs-CZ" dirty="0" smtClean="0"/>
              <a:t> </a:t>
            </a:r>
            <a:r>
              <a:rPr lang="cs-CZ" dirty="0" err="1" smtClean="0"/>
              <a:t>Ages</a:t>
            </a:r>
            <a:r>
              <a:rPr lang="en-US" dirty="0" smtClean="0"/>
              <a:t>, </a:t>
            </a:r>
            <a:r>
              <a:rPr lang="en-US" dirty="0"/>
              <a:t>when the tradition </a:t>
            </a:r>
            <a:r>
              <a:rPr lang="en-US" dirty="0" smtClean="0"/>
              <a:t>of</a:t>
            </a:r>
            <a:r>
              <a:rPr lang="cs-CZ" dirty="0" smtClean="0"/>
              <a:t> </a:t>
            </a:r>
            <a:r>
              <a:rPr lang="cs-CZ" dirty="0" err="1" smtClean="0"/>
              <a:t>courtly</a:t>
            </a:r>
            <a:r>
              <a:rPr lang="cs-CZ" dirty="0" smtClean="0"/>
              <a:t> love</a:t>
            </a:r>
            <a:r>
              <a:rPr lang="en-US" dirty="0" smtClean="0"/>
              <a:t> </a:t>
            </a:r>
            <a:r>
              <a:rPr lang="en-US" dirty="0"/>
              <a:t>flourished. It was first established by </a:t>
            </a:r>
            <a:r>
              <a:rPr lang="cs-CZ" dirty="0" smtClean="0"/>
              <a:t>Pope</a:t>
            </a:r>
            <a:r>
              <a:rPr lang="en-US" dirty="0" smtClean="0"/>
              <a:t> </a:t>
            </a:r>
            <a:r>
              <a:rPr lang="cs-CZ" dirty="0" err="1" smtClean="0"/>
              <a:t>Gelasius</a:t>
            </a:r>
            <a:r>
              <a:rPr lang="cs-CZ" dirty="0" smtClean="0"/>
              <a:t> I</a:t>
            </a:r>
            <a:r>
              <a:rPr lang="en-US" dirty="0" smtClean="0"/>
              <a:t> </a:t>
            </a:r>
            <a:r>
              <a:rPr lang="en-US" dirty="0"/>
              <a:t>in 496 </a:t>
            </a:r>
            <a:r>
              <a:rPr lang="en-US" dirty="0" smtClean="0"/>
              <a:t>AD</a:t>
            </a:r>
            <a:r>
              <a:rPr lang="cs-CZ" dirty="0" smtClean="0"/>
              <a:t>.</a:t>
            </a:r>
            <a:endParaRPr lang="cs-CZ" dirty="0"/>
          </a:p>
          <a:p>
            <a:r>
              <a:rPr lang="en-US" dirty="0" smtClean="0"/>
              <a:t>It </a:t>
            </a:r>
            <a:r>
              <a:rPr lang="en-US" dirty="0"/>
              <a:t>is traditionally a day on which </a:t>
            </a:r>
            <a:r>
              <a:rPr lang="cs-CZ" dirty="0" err="1" smtClean="0"/>
              <a:t>lovers</a:t>
            </a:r>
            <a:r>
              <a:rPr lang="en-US" dirty="0" smtClean="0"/>
              <a:t> </a:t>
            </a:r>
            <a:r>
              <a:rPr lang="en-US" dirty="0"/>
              <a:t>express their love for each other by presenting flowers, </a:t>
            </a:r>
            <a:r>
              <a:rPr lang="en-US" dirty="0" smtClean="0"/>
              <a:t>offering</a:t>
            </a:r>
            <a:r>
              <a:rPr lang="cs-CZ" dirty="0" smtClean="0"/>
              <a:t> </a:t>
            </a:r>
            <a:r>
              <a:rPr lang="cs-CZ" dirty="0" err="1" smtClean="0"/>
              <a:t>confectionery</a:t>
            </a:r>
            <a:r>
              <a:rPr lang="en-US" dirty="0" smtClean="0"/>
              <a:t>, </a:t>
            </a:r>
            <a:r>
              <a:rPr lang="en-US" dirty="0"/>
              <a:t>and sending </a:t>
            </a:r>
            <a:r>
              <a:rPr lang="cs-CZ" dirty="0" err="1" smtClean="0"/>
              <a:t>greeting</a:t>
            </a:r>
            <a:r>
              <a:rPr lang="cs-CZ" dirty="0" smtClean="0"/>
              <a:t> </a:t>
            </a:r>
            <a:r>
              <a:rPr lang="cs-CZ" dirty="0" err="1" smtClean="0"/>
              <a:t>cards</a:t>
            </a:r>
            <a:r>
              <a:rPr lang="en-US" dirty="0" smtClean="0"/>
              <a:t> </a:t>
            </a:r>
            <a:r>
              <a:rPr lang="en-US" dirty="0"/>
              <a:t>(known as "</a:t>
            </a:r>
            <a:r>
              <a:rPr lang="en-US" i="1" dirty="0"/>
              <a:t>valentines</a:t>
            </a:r>
            <a:r>
              <a:rPr lang="en-US" dirty="0"/>
              <a:t>").</a:t>
            </a:r>
            <a:endParaRPr lang="cs-CZ" dirty="0"/>
          </a:p>
          <a:p>
            <a:endParaRPr lang="cs-CZ" dirty="0"/>
          </a:p>
        </p:txBody>
      </p:sp>
    </p:spTree>
    <p:extLst>
      <p:ext uri="{BB962C8B-B14F-4D97-AF65-F5344CB8AC3E}">
        <p14:creationId xmlns:p14="http://schemas.microsoft.com/office/powerpoint/2010/main" val="4135851049"/>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ovéPole 2"/>
          <p:cNvSpPr txBox="1"/>
          <p:nvPr/>
        </p:nvSpPr>
        <p:spPr>
          <a:xfrm>
            <a:off x="0" y="476672"/>
            <a:ext cx="9144000" cy="6278642"/>
          </a:xfrm>
          <a:prstGeom prst="rect">
            <a:avLst/>
          </a:prstGeom>
          <a:solidFill>
            <a:schemeClr val="tx2">
              <a:lumMod val="20000"/>
              <a:lumOff val="80000"/>
            </a:schemeClr>
          </a:solidFill>
          <a:ln>
            <a:solidFill>
              <a:srgbClr val="FF00FF"/>
            </a:solidFill>
          </a:ln>
        </p:spPr>
        <p:txBody>
          <a:bodyPr wrap="square" rtlCol="0">
            <a:spAutoFit/>
          </a:bodyPr>
          <a:lstStyle/>
          <a:p>
            <a:r>
              <a:rPr lang="cs-CZ" sz="2000" b="1" dirty="0" smtClean="0">
                <a:solidFill>
                  <a:srgbClr val="FF00FF"/>
                </a:solidFill>
              </a:rPr>
              <a:t>			</a:t>
            </a:r>
          </a:p>
          <a:p>
            <a:r>
              <a:rPr lang="cs-CZ" sz="2000" b="1" dirty="0">
                <a:solidFill>
                  <a:srgbClr val="FF00FF"/>
                </a:solidFill>
              </a:rPr>
              <a:t>	</a:t>
            </a:r>
            <a:r>
              <a:rPr lang="cs-CZ" sz="2000" b="1" dirty="0" smtClean="0">
                <a:solidFill>
                  <a:srgbClr val="FF00FF"/>
                </a:solidFill>
              </a:rPr>
              <a:t>		</a:t>
            </a:r>
            <a:r>
              <a:rPr lang="en-US" sz="2000" b="1" u="sng" dirty="0" smtClean="0">
                <a:solidFill>
                  <a:srgbClr val="FF00FF"/>
                </a:solidFill>
              </a:rPr>
              <a:t>St</a:t>
            </a:r>
            <a:r>
              <a:rPr lang="en-US" sz="2000" b="1" u="sng" dirty="0">
                <a:solidFill>
                  <a:srgbClr val="FF00FF"/>
                </a:solidFill>
              </a:rPr>
              <a:t>. Valentine's </a:t>
            </a:r>
            <a:r>
              <a:rPr lang="en-US" sz="2000" b="1" u="sng" dirty="0" smtClean="0">
                <a:solidFill>
                  <a:srgbClr val="FF00FF"/>
                </a:solidFill>
              </a:rPr>
              <a:t>Story</a:t>
            </a:r>
            <a:endParaRPr lang="cs-CZ" sz="2000" b="1" u="sng" dirty="0" smtClean="0">
              <a:solidFill>
                <a:srgbClr val="FF00FF"/>
              </a:solidFill>
            </a:endParaRPr>
          </a:p>
          <a:p>
            <a:endParaRPr lang="en-US" sz="2000" b="1" u="sng" dirty="0" smtClean="0">
              <a:solidFill>
                <a:srgbClr val="FF00FF"/>
              </a:solidFill>
            </a:endParaRPr>
          </a:p>
          <a:p>
            <a:r>
              <a:rPr lang="cs-CZ" i="1" dirty="0" smtClean="0">
                <a:latin typeface="Comic Sans MS" pitchFamily="66" charset="0"/>
              </a:rPr>
              <a:t>      </a:t>
            </a:r>
            <a:r>
              <a:rPr lang="en-US" i="1" dirty="0" smtClean="0">
                <a:latin typeface="Comic Sans MS" pitchFamily="66" charset="0"/>
              </a:rPr>
              <a:t>Let </a:t>
            </a:r>
            <a:r>
              <a:rPr lang="en-US" i="1" dirty="0">
                <a:latin typeface="Comic Sans MS" pitchFamily="66" charset="0"/>
              </a:rPr>
              <a:t>me introduce myself. My name is Valentine. I lived in Rome during the third century. That was long, long ago! At that time, Rome was ruled by an emperor named Claudius. I didn't like Emperor Claudius, and I wasn't the only one! A lot of people shared my feelings. </a:t>
            </a:r>
            <a:endParaRPr lang="en-US" i="1" dirty="0" smtClean="0">
              <a:latin typeface="Comic Sans MS" pitchFamily="66" charset="0"/>
            </a:endParaRPr>
          </a:p>
          <a:p>
            <a:r>
              <a:rPr lang="cs-CZ" i="1" dirty="0" smtClean="0">
                <a:latin typeface="Comic Sans MS" pitchFamily="66" charset="0"/>
              </a:rPr>
              <a:t>     </a:t>
            </a:r>
            <a:r>
              <a:rPr lang="en-US" i="1" dirty="0" smtClean="0">
                <a:latin typeface="Comic Sans MS" pitchFamily="66" charset="0"/>
              </a:rPr>
              <a:t>Claudius </a:t>
            </a:r>
            <a:r>
              <a:rPr lang="en-US" i="1" dirty="0">
                <a:latin typeface="Comic Sans MS" pitchFamily="66" charset="0"/>
              </a:rPr>
              <a:t>wanted to have a big army. He expected men to volunteer to join. Many men just did not want to fight in wars. They did not want to leave their wives and families. As you might have guessed, not many men signed up. This made Claudius furious. So what happened? He had a crazy idea. He thought that if men were not married, they would not mind joining the army. So Claudius decided not to allow any more marriages. Young people thought his new law was cruel. I thought it was preposterous! I certainly wasn't going to support that law! </a:t>
            </a:r>
            <a:endParaRPr lang="en-US" i="1" dirty="0" smtClean="0">
              <a:latin typeface="Comic Sans MS" pitchFamily="66" charset="0"/>
            </a:endParaRPr>
          </a:p>
          <a:p>
            <a:r>
              <a:rPr lang="cs-CZ" i="1" dirty="0" smtClean="0">
                <a:latin typeface="Comic Sans MS" pitchFamily="66" charset="0"/>
              </a:rPr>
              <a:t>      </a:t>
            </a:r>
            <a:r>
              <a:rPr lang="en-US" i="1" dirty="0" smtClean="0">
                <a:latin typeface="Comic Sans MS" pitchFamily="66" charset="0"/>
              </a:rPr>
              <a:t>Did </a:t>
            </a:r>
            <a:r>
              <a:rPr lang="en-US" i="1" dirty="0">
                <a:latin typeface="Comic Sans MS" pitchFamily="66" charset="0"/>
              </a:rPr>
              <a:t>I mention that I was a priest? One of my favorite activities was to marry couples. Even after Emperor Claudius passed his law, I kept on performing marriage ceremonies </a:t>
            </a:r>
            <a:r>
              <a:rPr lang="en-US" i="1" dirty="0" smtClean="0">
                <a:latin typeface="Comic Sans MS" pitchFamily="66" charset="0"/>
              </a:rPr>
              <a:t>- </a:t>
            </a:r>
            <a:r>
              <a:rPr lang="en-US" i="1" dirty="0">
                <a:latin typeface="Comic Sans MS" pitchFamily="66" charset="0"/>
              </a:rPr>
              <a:t>secretly, of course. It was really quite exciting. Imagine a small candlelit room with only the bride and groom and myself. We would whisper the words of the ceremony, listening all the while for the steps of soldiers. </a:t>
            </a:r>
            <a:endParaRPr lang="cs-CZ" i="1" dirty="0" smtClean="0">
              <a:latin typeface="Comic Sans MS" pitchFamily="66" charset="0"/>
            </a:endParaRPr>
          </a:p>
          <a:p>
            <a:endParaRPr lang="cs-CZ" i="1" dirty="0">
              <a:latin typeface="Comic Sans MS" pitchFamily="66" charset="0"/>
            </a:endParaRPr>
          </a:p>
          <a:p>
            <a:r>
              <a:rPr lang="cs-CZ" i="1" dirty="0" smtClean="0">
                <a:latin typeface="Comic Sans MS" pitchFamily="66" charset="0"/>
              </a:rPr>
              <a:t>                                                            </a:t>
            </a:r>
            <a:r>
              <a:rPr lang="cs-CZ" i="1" dirty="0" smtClean="0">
                <a:solidFill>
                  <a:srgbClr val="FF00FF"/>
                </a:solidFill>
                <a:latin typeface="Comic Sans MS" pitchFamily="66" charset="0"/>
              </a:rPr>
              <a:t>-1-</a:t>
            </a:r>
          </a:p>
          <a:p>
            <a:endParaRPr lang="en-US" i="1" dirty="0" smtClean="0">
              <a:solidFill>
                <a:srgbClr val="FF00FF"/>
              </a:solidFill>
              <a:latin typeface="Comic Sans MS" pitchFamily="66" charset="0"/>
            </a:endParaRPr>
          </a:p>
        </p:txBody>
      </p:sp>
      <p:sp>
        <p:nvSpPr>
          <p:cNvPr id="2" name="Srdce 1"/>
          <p:cNvSpPr/>
          <p:nvPr/>
        </p:nvSpPr>
        <p:spPr>
          <a:xfrm rot="1818473">
            <a:off x="7797024" y="482813"/>
            <a:ext cx="846694" cy="846694"/>
          </a:xfrm>
          <a:prstGeom prst="heart">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rdce 3"/>
          <p:cNvSpPr/>
          <p:nvPr/>
        </p:nvSpPr>
        <p:spPr>
          <a:xfrm rot="19573089">
            <a:off x="418630" y="467206"/>
            <a:ext cx="911662" cy="877908"/>
          </a:xfrm>
          <a:prstGeom prst="heart">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292441448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404665"/>
            <a:ext cx="9144000" cy="6832640"/>
          </a:xfrm>
          <a:prstGeom prst="rect">
            <a:avLst/>
          </a:prstGeom>
          <a:solidFill>
            <a:schemeClr val="tx2">
              <a:lumMod val="20000"/>
              <a:lumOff val="80000"/>
            </a:schemeClr>
          </a:solidFill>
          <a:ln>
            <a:solidFill>
              <a:srgbClr val="FF00FF"/>
            </a:solidFill>
          </a:ln>
        </p:spPr>
        <p:txBody>
          <a:bodyPr wrap="square" rtlCol="0">
            <a:spAutoFit/>
          </a:bodyPr>
          <a:lstStyle/>
          <a:p>
            <a:r>
              <a:rPr lang="cs-CZ" sz="1600" i="1" dirty="0" smtClean="0">
                <a:latin typeface="Comic Sans MS" pitchFamily="66" charset="0"/>
              </a:rPr>
              <a:t>     </a:t>
            </a:r>
          </a:p>
          <a:p>
            <a:endParaRPr lang="cs-CZ" sz="1600" i="1" dirty="0">
              <a:latin typeface="Comic Sans MS" pitchFamily="66" charset="0"/>
            </a:endParaRPr>
          </a:p>
          <a:p>
            <a:r>
              <a:rPr lang="cs-CZ" sz="1600" i="1" dirty="0" smtClean="0">
                <a:latin typeface="Comic Sans MS" pitchFamily="66" charset="0"/>
              </a:rPr>
              <a:t>    </a:t>
            </a:r>
            <a:r>
              <a:rPr lang="en-US" i="1" dirty="0" smtClean="0">
                <a:latin typeface="Comic Sans MS" pitchFamily="66" charset="0"/>
              </a:rPr>
              <a:t>One night, we did hear footsteps. It was scary! Thank goodness the couple I was marrying escaped in time. I was caught. (Not quite as light on my feet as I used to be, I guess.) I was thrown in jail and told that my punishment was death. </a:t>
            </a:r>
          </a:p>
          <a:p>
            <a:r>
              <a:rPr lang="cs-CZ" i="1" dirty="0" smtClean="0">
                <a:latin typeface="Comic Sans MS" pitchFamily="66" charset="0"/>
              </a:rPr>
              <a:t>     </a:t>
            </a:r>
            <a:r>
              <a:rPr lang="en-US" i="1" dirty="0" smtClean="0">
                <a:latin typeface="Comic Sans MS" pitchFamily="66" charset="0"/>
              </a:rPr>
              <a:t>I tried to stay cheerful. And do you know what? Wonderful things happened. Many young people came to the jail to visit me. They threw flowers and notes up to my window. They wanted me to know that they, too, believed in love. </a:t>
            </a:r>
          </a:p>
          <a:p>
            <a:r>
              <a:rPr lang="cs-CZ" i="1" dirty="0" smtClean="0">
                <a:latin typeface="Comic Sans MS" pitchFamily="66" charset="0"/>
              </a:rPr>
              <a:t>     </a:t>
            </a:r>
            <a:r>
              <a:rPr lang="en-US" i="1" dirty="0" smtClean="0">
                <a:latin typeface="Comic Sans MS" pitchFamily="66" charset="0"/>
              </a:rPr>
              <a:t>One of these young people was the daughter of the prison guard. Her father allowed her to visit me in the cell. Sometimes we would sit and talk for hours. She helped me to keep my spirits up. She agreed that I did the right thing by ignoring the Emperor and going ahead with the secret marriages. On the day I was to die, I left my friend a little note thanking her for her friendship and loyalty. I signed it, "Love from your Valentine." </a:t>
            </a:r>
          </a:p>
          <a:p>
            <a:r>
              <a:rPr lang="cs-CZ" i="1" dirty="0" smtClean="0">
                <a:latin typeface="Comic Sans MS" pitchFamily="66" charset="0"/>
              </a:rPr>
              <a:t>      </a:t>
            </a:r>
            <a:r>
              <a:rPr lang="en-US" i="1" dirty="0" smtClean="0">
                <a:latin typeface="Comic Sans MS" pitchFamily="66" charset="0"/>
              </a:rPr>
              <a:t>I believe that note started the custom of exchanging love messages on Valentine's Day. It was written on the day I died, February 14, 269 A.D. Now, every year on this day, people remember. But most importantly, they think about love and friendship. And when they think of Emperor Claudius, they remember how he tried to stand in the way of love, and they laugh - because they know that love can't be beaten!</a:t>
            </a:r>
            <a:br>
              <a:rPr lang="en-US" i="1" dirty="0" smtClean="0">
                <a:latin typeface="Comic Sans MS" pitchFamily="66" charset="0"/>
              </a:rPr>
            </a:br>
            <a:r>
              <a:rPr lang="cs-CZ" i="1" dirty="0" smtClean="0">
                <a:latin typeface="Comic Sans MS" pitchFamily="66" charset="0"/>
              </a:rPr>
              <a:t>				</a:t>
            </a:r>
            <a:r>
              <a:rPr lang="cs-CZ" i="1" dirty="0" err="1" smtClean="0">
                <a:latin typeface="Comic Sans MS" pitchFamily="66" charset="0"/>
              </a:rPr>
              <a:t>Yours</a:t>
            </a:r>
            <a:r>
              <a:rPr lang="cs-CZ" i="1" dirty="0" smtClean="0">
                <a:latin typeface="Comic Sans MS" pitchFamily="66" charset="0"/>
              </a:rPr>
              <a:t> Valentine</a:t>
            </a:r>
            <a:r>
              <a:rPr lang="en-US" i="1" dirty="0" smtClean="0">
                <a:latin typeface="Comic Sans MS" pitchFamily="66" charset="0"/>
              </a:rPr>
              <a:t/>
            </a:r>
            <a:br>
              <a:rPr lang="en-US" i="1" dirty="0" smtClean="0">
                <a:latin typeface="Comic Sans MS" pitchFamily="66" charset="0"/>
              </a:rPr>
            </a:br>
            <a:r>
              <a:rPr lang="en-US" sz="1600" i="1" dirty="0" smtClean="0">
                <a:latin typeface="Comic Sans MS" pitchFamily="66" charset="0"/>
              </a:rPr>
              <a:t/>
            </a:r>
            <a:br>
              <a:rPr lang="en-US" sz="1600" i="1" dirty="0" smtClean="0">
                <a:latin typeface="Comic Sans MS" pitchFamily="66" charset="0"/>
              </a:rPr>
            </a:br>
            <a:r>
              <a:rPr lang="cs-CZ" sz="1600" i="1" dirty="0" smtClean="0">
                <a:latin typeface="Comic Sans MS" pitchFamily="66" charset="0"/>
              </a:rPr>
              <a:t>				     </a:t>
            </a:r>
            <a:r>
              <a:rPr lang="cs-CZ" sz="1600" i="1" dirty="0" smtClean="0">
                <a:solidFill>
                  <a:srgbClr val="FF00FF"/>
                </a:solidFill>
                <a:latin typeface="Comic Sans MS" pitchFamily="66" charset="0"/>
              </a:rPr>
              <a:t>-2-</a:t>
            </a:r>
            <a:endParaRPr lang="en-US" sz="1600" i="1" dirty="0" smtClean="0">
              <a:solidFill>
                <a:srgbClr val="FF00FF"/>
              </a:solidFill>
              <a:latin typeface="Comic Sans MS" pitchFamily="66" charset="0"/>
            </a:endParaRPr>
          </a:p>
          <a:p>
            <a:endParaRPr lang="cs-CZ" sz="1600" dirty="0" smtClean="0"/>
          </a:p>
          <a:p>
            <a:endParaRPr lang="cs-CZ" sz="1600" dirty="0"/>
          </a:p>
        </p:txBody>
      </p:sp>
      <p:sp>
        <p:nvSpPr>
          <p:cNvPr id="3" name="Srdce 2"/>
          <p:cNvSpPr/>
          <p:nvPr/>
        </p:nvSpPr>
        <p:spPr>
          <a:xfrm rot="13995463">
            <a:off x="594683" y="6039536"/>
            <a:ext cx="911662" cy="877908"/>
          </a:xfrm>
          <a:prstGeom prst="heart">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4" name="Srdce 3"/>
          <p:cNvSpPr/>
          <p:nvPr/>
        </p:nvSpPr>
        <p:spPr>
          <a:xfrm rot="7254857">
            <a:off x="7867491" y="6039536"/>
            <a:ext cx="911662" cy="877908"/>
          </a:xfrm>
          <a:prstGeom prst="heart">
            <a:avLst/>
          </a:prstGeom>
          <a:solidFill>
            <a:srgbClr val="FF00FF"/>
          </a:solidFill>
          <a:ln>
            <a:solidFill>
              <a:srgbClr val="FF00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Tree>
    <p:extLst>
      <p:ext uri="{BB962C8B-B14F-4D97-AF65-F5344CB8AC3E}">
        <p14:creationId xmlns:p14="http://schemas.microsoft.com/office/powerpoint/2010/main" val="751638513"/>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délník 1"/>
          <p:cNvSpPr/>
          <p:nvPr/>
        </p:nvSpPr>
        <p:spPr>
          <a:xfrm>
            <a:off x="0" y="332655"/>
            <a:ext cx="9144000" cy="3693319"/>
          </a:xfrm>
          <a:prstGeom prst="rect">
            <a:avLst/>
          </a:prstGeom>
          <a:solidFill>
            <a:schemeClr val="tx2">
              <a:lumMod val="20000"/>
              <a:lumOff val="80000"/>
            </a:schemeClr>
          </a:solidFill>
          <a:ln>
            <a:solidFill>
              <a:srgbClr val="FF0066"/>
            </a:solidFill>
          </a:ln>
        </p:spPr>
        <p:txBody>
          <a:bodyPr wrap="square">
            <a:spAutoFit/>
          </a:bodyPr>
          <a:lstStyle/>
          <a:p>
            <a:endParaRPr lang="cs-CZ" sz="2000" b="1" u="sng" dirty="0" smtClean="0">
              <a:solidFill>
                <a:srgbClr val="FF00FF"/>
              </a:solidFill>
            </a:endParaRPr>
          </a:p>
          <a:p>
            <a:endParaRPr lang="cs-CZ" sz="2000" b="1" u="sng" dirty="0">
              <a:solidFill>
                <a:srgbClr val="FF00FF"/>
              </a:solidFill>
            </a:endParaRPr>
          </a:p>
          <a:p>
            <a:endParaRPr lang="cs-CZ" sz="2000" b="1" u="sng" dirty="0" smtClean="0">
              <a:solidFill>
                <a:srgbClr val="FF00FF"/>
              </a:solidFill>
            </a:endParaRPr>
          </a:p>
          <a:p>
            <a:endParaRPr lang="cs-CZ" sz="2000" b="1" u="sng" dirty="0">
              <a:solidFill>
                <a:srgbClr val="FF00FF"/>
              </a:solidFill>
            </a:endParaRPr>
          </a:p>
          <a:p>
            <a:endParaRPr lang="cs-CZ" sz="2000" b="1" u="sng" dirty="0" smtClean="0">
              <a:solidFill>
                <a:srgbClr val="FF00FF"/>
              </a:solidFill>
            </a:endParaRPr>
          </a:p>
          <a:p>
            <a:endParaRPr lang="cs-CZ" sz="2000" b="1" u="sng" dirty="0">
              <a:solidFill>
                <a:srgbClr val="FF00FF"/>
              </a:solidFill>
            </a:endParaRPr>
          </a:p>
          <a:p>
            <a:endParaRPr lang="cs-CZ" sz="2000" b="1" u="sng" dirty="0" smtClean="0">
              <a:solidFill>
                <a:srgbClr val="FF00FF"/>
              </a:solidFill>
            </a:endParaRPr>
          </a:p>
          <a:p>
            <a:endParaRPr lang="cs-CZ" sz="2000" b="1" u="sng" dirty="0" smtClean="0">
              <a:solidFill>
                <a:srgbClr val="FF00FF"/>
              </a:solidFill>
            </a:endParaRPr>
          </a:p>
          <a:p>
            <a:r>
              <a:rPr lang="en-US" sz="2000" b="1" u="sng" dirty="0" smtClean="0">
                <a:solidFill>
                  <a:srgbClr val="FF00FF"/>
                </a:solidFill>
              </a:rPr>
              <a:t>What happens on Valentines day in Britain?</a:t>
            </a:r>
          </a:p>
          <a:p>
            <a:r>
              <a:rPr lang="en-US" dirty="0" smtClean="0"/>
              <a:t>Each year in Britain,</a:t>
            </a:r>
            <a:r>
              <a:rPr lang="cs-CZ" dirty="0" smtClean="0"/>
              <a:t> </a:t>
            </a:r>
            <a:r>
              <a:rPr lang="cs-CZ" dirty="0" err="1" smtClean="0"/>
              <a:t>people</a:t>
            </a:r>
            <a:r>
              <a:rPr lang="en-US" dirty="0" smtClean="0"/>
              <a:t> spend </a:t>
            </a:r>
            <a:r>
              <a:rPr lang="cs-CZ" dirty="0" err="1" smtClean="0"/>
              <a:t>money</a:t>
            </a:r>
            <a:r>
              <a:rPr lang="en-US" dirty="0" smtClean="0"/>
              <a:t> on cards, flowers, chocolates and other gifts for Valentine's Day. Traditionally these were sent anonymously, but nowadays </a:t>
            </a:r>
            <a:r>
              <a:rPr lang="cs-CZ" dirty="0" err="1" smtClean="0"/>
              <a:t>they</a:t>
            </a:r>
            <a:r>
              <a:rPr lang="en-US" dirty="0" smtClean="0"/>
              <a:t> often make it clear who is sending each 'Valentine'.</a:t>
            </a:r>
          </a:p>
        </p:txBody>
      </p:sp>
      <p:pic>
        <p:nvPicPr>
          <p:cNvPr id="4" name="Picture 8" descr="http://ts3.mm.bing.net/images/thumbnail.aspx?q=1619159813054&amp;id=a54c41778730b371fefc517fa75158fc&amp;url=http%3a%2f%2fwww.cats-n-dreams.com%2fimg%2fmisc%2f67-20110130231746.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rot="1213576">
            <a:off x="4739108" y="860516"/>
            <a:ext cx="2857500" cy="1476375"/>
          </a:xfrm>
          <a:prstGeom prst="rect">
            <a:avLst/>
          </a:prstGeom>
          <a:noFill/>
          <a:ln>
            <a:solidFill>
              <a:srgbClr val="FF0000"/>
            </a:solidFill>
          </a:ln>
          <a:extLst>
            <a:ext uri="{909E8E84-426E-40DD-AFC4-6F175D3DCCD1}">
              <a14:hiddenFill xmlns:a14="http://schemas.microsoft.com/office/drawing/2010/main">
                <a:solidFill>
                  <a:srgbClr val="FFFFFF"/>
                </a:solidFill>
              </a14:hiddenFill>
            </a:ext>
          </a:extLst>
        </p:spPr>
      </p:pic>
      <p:pic>
        <p:nvPicPr>
          <p:cNvPr id="5" name="Picture 2" descr="http://ts4.mm.bing.net/images/thumbnail.aspx?q=1572782680399&amp;id=ebda82feb6babdd0eae8f7556b16a48f&amp;url=http%3a%2f%2fwww.clipartguide.com%2f_small%2f0808-0901-2117-1450.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rot="582953">
            <a:off x="6876256" y="406832"/>
            <a:ext cx="2047875" cy="2200275"/>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6" name="Picture 6" descr="http://ts3.mm.bing.net/images/thumbnail.aspx?q=1548079469410&amp;id=9466031ce41965971376d1c2b6666b4f&amp;url=http%3a%2f%2f1.bp.blogspot.com%2f-rP7qhgnzWrU%2fTVl4ZjfN9JI%2fAAAAAAAAAkY%2f7qH6oxLBF3A%2fs1600%2fhappy_st_valentines_day_sweetie.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rot="21150821">
            <a:off x="179510" y="389932"/>
            <a:ext cx="2295525" cy="2209801"/>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7" name="Picture 12" descr="http://ts3.mm.bing.net/images/thumbnail.aspx?q=1578192745954&amp;id=9d806a3c9318be4fe85f3693455f8c7a&amp;url=http%3a%2f%2fwww.prlog.org%2f11267419-valentines-day-ideas.jpg"/>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496119">
            <a:off x="2830090" y="591365"/>
            <a:ext cx="2047875" cy="2057401"/>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8" name="Picture 4" descr="http://ts4.mm.bing.net/images/thumbnail.aspx?q=1622315505975&amp;id=8f2e7a054cdb459c6b8aba2e3e49e687&amp;url=http%3a%2f%2fwww.3drivers.com%2fupload%2fiblock%2fd3b%2fsaint-valentineos-cakes-01-c-01.jpg"/>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4981053" y="3789040"/>
            <a:ext cx="3191347" cy="3068960"/>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9" name="Picture 4" descr="http://ts3.mm.bing.net/images/thumbnail.aspx?q=1583566300586&amp;id=5abd33d3f71e570a73ec5020c4dbefad&amp;url=http%3a%2f%2fwww.uimages.org%2fwp-content%2fuploads%2f2011%2f05%2fSaint_Valentines_Day_Candy_Valentine_s_Day_013165_.jpg"/>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 y="3967480"/>
            <a:ext cx="3854026" cy="2890519"/>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3112047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0" descr="http://www.hotvalentinesday.com/valentine/valentines_day_messages_02.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319248"/>
            <a:ext cx="4762500" cy="3571875"/>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ttp://englishonline.edu.ku.ac.th/wiangchai/files/2010/02/happy-valentines-day3.gif"/>
          <p:cNvPicPr>
            <a:picLocks noChangeAspect="1" noChangeArrowheads="1" noCrop="1"/>
          </p:cNvPicPr>
          <p:nvPr/>
        </p:nvPicPr>
        <p:blipFill>
          <a:blip r:embed="rId3">
            <a:extLst>
              <a:ext uri="{28A0092B-C50C-407E-A947-70E740481C1C}">
                <a14:useLocalDpi xmlns:a14="http://schemas.microsoft.com/office/drawing/2010/main" val="0"/>
              </a:ext>
            </a:extLst>
          </a:blip>
          <a:srcRect/>
          <a:stretch>
            <a:fillRect/>
          </a:stretch>
        </p:blipFill>
        <p:spPr bwMode="auto">
          <a:xfrm>
            <a:off x="4403064" y="2422747"/>
            <a:ext cx="4762500" cy="32385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http://www.commentsguru.com/images/valentines/most_beautiful_treasure.gif"/>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3657599"/>
            <a:ext cx="4491037" cy="3200401"/>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4491037" y="5661248"/>
            <a:ext cx="4652962" cy="1200329"/>
          </a:xfrm>
          <a:prstGeom prst="rect">
            <a:avLst/>
          </a:prstGeom>
          <a:solidFill>
            <a:schemeClr val="tx2">
              <a:lumMod val="20000"/>
              <a:lumOff val="80000"/>
            </a:schemeClr>
          </a:solidFill>
          <a:ln>
            <a:solidFill>
              <a:srgbClr val="FF0066"/>
            </a:solidFill>
          </a:ln>
        </p:spPr>
        <p:txBody>
          <a:bodyPr wrap="square" rtlCol="0">
            <a:spAutoFit/>
          </a:bodyPr>
          <a:lstStyle/>
          <a:p>
            <a:endParaRPr lang="cs-CZ" b="1" u="sng" dirty="0" smtClean="0">
              <a:solidFill>
                <a:srgbClr val="FF0066"/>
              </a:solidFill>
            </a:endParaRPr>
          </a:p>
          <a:p>
            <a:r>
              <a:rPr lang="cs-CZ" b="1" u="sng" dirty="0" err="1" smtClean="0">
                <a:solidFill>
                  <a:srgbClr val="FF0066"/>
                </a:solidFill>
              </a:rPr>
              <a:t>Valentine´s</a:t>
            </a:r>
            <a:r>
              <a:rPr lang="cs-CZ" b="1" u="sng" dirty="0" smtClean="0">
                <a:solidFill>
                  <a:srgbClr val="FF0066"/>
                </a:solidFill>
              </a:rPr>
              <a:t> </a:t>
            </a:r>
            <a:r>
              <a:rPr lang="cs-CZ" b="1" u="sng" dirty="0" err="1" smtClean="0">
                <a:solidFill>
                  <a:srgbClr val="FF0066"/>
                </a:solidFill>
              </a:rPr>
              <a:t>Day</a:t>
            </a:r>
            <a:r>
              <a:rPr lang="cs-CZ" b="1" u="sng" dirty="0" smtClean="0">
                <a:solidFill>
                  <a:srgbClr val="FF0066"/>
                </a:solidFill>
              </a:rPr>
              <a:t> </a:t>
            </a:r>
            <a:r>
              <a:rPr lang="cs-CZ" b="1" u="sng" dirty="0" err="1" smtClean="0">
                <a:solidFill>
                  <a:srgbClr val="FF0066"/>
                </a:solidFill>
              </a:rPr>
              <a:t>around</a:t>
            </a:r>
            <a:r>
              <a:rPr lang="cs-CZ" b="1" u="sng" dirty="0" smtClean="0">
                <a:solidFill>
                  <a:srgbClr val="FF0066"/>
                </a:solidFill>
              </a:rPr>
              <a:t> </a:t>
            </a:r>
            <a:r>
              <a:rPr lang="cs-CZ" b="1" u="sng" dirty="0" err="1" smtClean="0">
                <a:solidFill>
                  <a:srgbClr val="FF0066"/>
                </a:solidFill>
              </a:rPr>
              <a:t>the</a:t>
            </a:r>
            <a:r>
              <a:rPr lang="cs-CZ" b="1" u="sng" dirty="0" smtClean="0">
                <a:solidFill>
                  <a:srgbClr val="FF0066"/>
                </a:solidFill>
              </a:rPr>
              <a:t> </a:t>
            </a:r>
            <a:r>
              <a:rPr lang="cs-CZ" b="1" u="sng" dirty="0" err="1" smtClean="0">
                <a:solidFill>
                  <a:srgbClr val="FF0066"/>
                </a:solidFill>
              </a:rPr>
              <a:t>World</a:t>
            </a:r>
            <a:endParaRPr lang="cs-CZ" b="1" u="sng" dirty="0" smtClean="0">
              <a:solidFill>
                <a:srgbClr val="FF0066"/>
              </a:solidFill>
            </a:endParaRPr>
          </a:p>
          <a:p>
            <a:r>
              <a:rPr lang="cs-CZ" dirty="0" smtClean="0"/>
              <a:t>http://www.novareinna.com/festive/valworld.html</a:t>
            </a:r>
            <a:endParaRPr lang="cs-CZ" dirty="0"/>
          </a:p>
        </p:txBody>
      </p:sp>
      <p:pic>
        <p:nvPicPr>
          <p:cNvPr id="7" name="Picture 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02054" y="319248"/>
            <a:ext cx="4740935" cy="2108857"/>
          </a:xfrm>
          <a:prstGeom prst="rect">
            <a:avLst/>
          </a:prstGeom>
          <a:noFill/>
          <a:ln w="38100">
            <a:solidFill>
              <a:srgbClr val="FF0066"/>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79608750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107504" y="692696"/>
            <a:ext cx="8928992" cy="5940088"/>
          </a:xfrm>
          <a:prstGeom prst="rect">
            <a:avLst/>
          </a:prstGeom>
          <a:solidFill>
            <a:schemeClr val="tx2">
              <a:lumMod val="20000"/>
              <a:lumOff val="80000"/>
            </a:schemeClr>
          </a:solidFill>
          <a:ln>
            <a:solidFill>
              <a:srgbClr val="FF0066"/>
            </a:solidFill>
          </a:ln>
        </p:spPr>
        <p:txBody>
          <a:bodyPr wrap="square" rtlCol="0">
            <a:spAutoFit/>
          </a:bodyPr>
          <a:lstStyle/>
          <a:p>
            <a:r>
              <a:rPr lang="en-US" sz="2000" b="1" u="sng" dirty="0">
                <a:solidFill>
                  <a:srgbClr val="FF00FF"/>
                </a:solidFill>
              </a:rPr>
              <a:t>Valentine's Day Superstitions &amp; Traditions </a:t>
            </a:r>
          </a:p>
          <a:p>
            <a:r>
              <a:rPr lang="en-US" dirty="0"/>
              <a:t>Traditionally, spring begins on St Valentine's Day (February 14th), the day on which birds chose their mates. In parts of Sussex Valentines</a:t>
            </a:r>
            <a:r>
              <a:rPr lang="cs-CZ" dirty="0"/>
              <a:t> </a:t>
            </a:r>
            <a:r>
              <a:rPr lang="en-US" dirty="0"/>
              <a:t>Day was called 'the Birds' Wedding Day'. </a:t>
            </a:r>
          </a:p>
          <a:p>
            <a:r>
              <a:rPr lang="en-US" i="1" u="sng" dirty="0"/>
              <a:t>There are many other traditions and superstitions associated with romance activities on Valentine's day including: </a:t>
            </a:r>
          </a:p>
          <a:p>
            <a:pPr marL="285750" indent="-285750">
              <a:buFont typeface="Arial" pitchFamily="34" charset="0"/>
              <a:buChar char="•"/>
            </a:pPr>
            <a:r>
              <a:rPr lang="cs-CZ" i="1" dirty="0" smtClean="0"/>
              <a:t>T</a:t>
            </a:r>
            <a:r>
              <a:rPr lang="en-US" i="1" dirty="0" smtClean="0"/>
              <a:t>he </a:t>
            </a:r>
            <a:r>
              <a:rPr lang="en-US" i="1" dirty="0"/>
              <a:t>first man an unmarried woman saw on 14th February would be her future husband; </a:t>
            </a:r>
          </a:p>
          <a:p>
            <a:pPr marL="285750" indent="-285750">
              <a:buFont typeface="Arial" pitchFamily="34" charset="0"/>
              <a:buChar char="•"/>
            </a:pPr>
            <a:r>
              <a:rPr lang="cs-CZ" i="1" dirty="0" smtClean="0"/>
              <a:t>I</a:t>
            </a:r>
            <a:r>
              <a:rPr lang="en-US" i="1" dirty="0" smtClean="0"/>
              <a:t>f </a:t>
            </a:r>
            <a:r>
              <a:rPr lang="en-US" i="1" dirty="0"/>
              <a:t>the names of all a girl's suitors were written on paper and wrapped in clay and the clay put into water, the piece that rose to the surface first would contain the name of her husband-to-be. </a:t>
            </a:r>
          </a:p>
          <a:p>
            <a:pPr marL="285750" indent="-285750">
              <a:buFont typeface="Arial" pitchFamily="34" charset="0"/>
              <a:buChar char="•"/>
            </a:pPr>
            <a:r>
              <a:rPr lang="cs-CZ" i="1" dirty="0" smtClean="0"/>
              <a:t>I</a:t>
            </a:r>
            <a:r>
              <a:rPr lang="en-US" i="1" dirty="0" smtClean="0"/>
              <a:t>f </a:t>
            </a:r>
            <a:r>
              <a:rPr lang="en-US" i="1" dirty="0"/>
              <a:t>a woman saw a robin flying overhead on Valentine’s Day, it meant she would marry a sailor. If she saw a sparrow, she would marry a poor man and be very happy. If she saw a goldfinch, she would marry a rich person.</a:t>
            </a:r>
          </a:p>
          <a:p>
            <a:pPr marL="285750" indent="-285750">
              <a:buFont typeface="Arial" pitchFamily="34" charset="0"/>
              <a:buChar char="•"/>
            </a:pPr>
            <a:r>
              <a:rPr lang="en-US" i="1" dirty="0"/>
              <a:t>In the Middle Ages, young men and women drew names from a bowl to see who their valentines would be. They would wear these names on their sleeves for one week. </a:t>
            </a:r>
          </a:p>
          <a:p>
            <a:pPr marL="285750" indent="-285750">
              <a:buFont typeface="Arial" pitchFamily="34" charset="0"/>
              <a:buChar char="•"/>
            </a:pPr>
            <a:r>
              <a:rPr lang="en-US" i="1" dirty="0"/>
              <a:t>In Wales wooden love spoons were carved and given as gifts on February 14th. Hearts, keys and keyholes were </a:t>
            </a:r>
            <a:r>
              <a:rPr lang="en-US" i="1" dirty="0" err="1"/>
              <a:t>favourite</a:t>
            </a:r>
            <a:r>
              <a:rPr lang="en-US" i="1" dirty="0"/>
              <a:t> decorations on the spoons. The decoration meant, "You unlock my heart!"</a:t>
            </a:r>
          </a:p>
          <a:p>
            <a:endParaRPr lang="cs-CZ" dirty="0"/>
          </a:p>
        </p:txBody>
      </p:sp>
    </p:spTree>
    <p:extLst>
      <p:ext uri="{BB962C8B-B14F-4D97-AF65-F5344CB8AC3E}">
        <p14:creationId xmlns:p14="http://schemas.microsoft.com/office/powerpoint/2010/main" val="626137292"/>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ulka 3"/>
          <p:cNvGraphicFramePr>
            <a:graphicFrameLocks noGrp="1"/>
          </p:cNvGraphicFramePr>
          <p:nvPr>
            <p:extLst>
              <p:ext uri="{D42A27DB-BD31-4B8C-83A1-F6EECF244321}">
                <p14:modId xmlns:p14="http://schemas.microsoft.com/office/powerpoint/2010/main" val="1186221149"/>
              </p:ext>
            </p:extLst>
          </p:nvPr>
        </p:nvGraphicFramePr>
        <p:xfrm>
          <a:off x="-108520" y="27812"/>
          <a:ext cx="9237216" cy="6860810"/>
        </p:xfrm>
        <a:graphic>
          <a:graphicData uri="http://schemas.openxmlformats.org/drawingml/2006/table">
            <a:tbl>
              <a:tblPr>
                <a:tableStyleId>{5C22544A-7EE6-4342-B048-85BDC9FD1C3A}</a:tableStyleId>
              </a:tblPr>
              <a:tblGrid>
                <a:gridCol w="3672408"/>
                <a:gridCol w="1008996"/>
                <a:gridCol w="4555812"/>
              </a:tblGrid>
              <a:tr h="212235">
                <a:tc gridSpan="3">
                  <a:txBody>
                    <a:bodyPr/>
                    <a:lstStyle/>
                    <a:p>
                      <a:pPr>
                        <a:spcAft>
                          <a:spcPts val="0"/>
                        </a:spcAft>
                      </a:pPr>
                      <a:endParaRPr lang="en-US" sz="1000" dirty="0">
                        <a:effectLst/>
                        <a:latin typeface="Times New Roman"/>
                        <a:ea typeface="Batang"/>
                      </a:endParaRPr>
                    </a:p>
                  </a:txBody>
                  <a:tcPr marL="55140" marR="55140" marT="0" marB="0"/>
                </a:tc>
                <a:tc hMerge="1">
                  <a:txBody>
                    <a:bodyPr/>
                    <a:lstStyle/>
                    <a:p>
                      <a:endParaRPr lang="cs-CZ"/>
                    </a:p>
                  </a:txBody>
                  <a:tcPr/>
                </a:tc>
                <a:tc hMerge="1">
                  <a:txBody>
                    <a:bodyPr/>
                    <a:lstStyle/>
                    <a:p>
                      <a:endParaRPr lang="cs-CZ"/>
                    </a:p>
                  </a:txBody>
                  <a:tcPr/>
                </a:tc>
              </a:tr>
              <a:tr h="668673">
                <a:tc>
                  <a:txBody>
                    <a:bodyPr/>
                    <a:lstStyle/>
                    <a:p>
                      <a:pPr>
                        <a:spcAft>
                          <a:spcPts val="565"/>
                        </a:spcAft>
                      </a:pPr>
                      <a:r>
                        <a:rPr lang="en-US" sz="900" dirty="0">
                          <a:effectLst/>
                        </a:rPr>
                        <a:t> </a:t>
                      </a:r>
                      <a:endParaRPr lang="cs-CZ" sz="1000" dirty="0">
                        <a:effectLst/>
                      </a:endParaRPr>
                    </a:p>
                    <a:p>
                      <a:pPr>
                        <a:spcAft>
                          <a:spcPts val="565"/>
                        </a:spcAft>
                      </a:pPr>
                      <a:r>
                        <a:rPr lang="en-US" sz="900" dirty="0">
                          <a:effectLst/>
                        </a:rPr>
                        <a:t> </a:t>
                      </a:r>
                      <a:endParaRPr lang="cs-CZ" sz="1000" dirty="0">
                        <a:effectLst/>
                      </a:endParaRPr>
                    </a:p>
                    <a:p>
                      <a:pPr>
                        <a:spcAft>
                          <a:spcPts val="565"/>
                        </a:spcAft>
                      </a:pPr>
                      <a:r>
                        <a:rPr lang="en-US" sz="900" dirty="0">
                          <a:effectLst/>
                        </a:rPr>
                        <a:t> </a:t>
                      </a:r>
                      <a:endParaRPr lang="cs-CZ" sz="1000" dirty="0">
                        <a:effectLst/>
                      </a:endParaRPr>
                    </a:p>
                    <a:p>
                      <a:pPr>
                        <a:spcAft>
                          <a:spcPts val="565"/>
                        </a:spcAft>
                      </a:pPr>
                      <a:r>
                        <a:rPr lang="en-US" sz="900" dirty="0">
                          <a:effectLst/>
                        </a:rPr>
                        <a:t> </a:t>
                      </a:r>
                      <a:r>
                        <a:rPr lang="cs-CZ" sz="1400" dirty="0" err="1" smtClean="0">
                          <a:effectLst/>
                        </a:rPr>
                        <a:t>Across</a:t>
                      </a:r>
                      <a:r>
                        <a:rPr lang="cs-CZ" sz="1400" dirty="0" smtClean="0">
                          <a:effectLst/>
                        </a:rPr>
                        <a:t>:</a:t>
                      </a:r>
                      <a:endParaRPr lang="cs-CZ" sz="1400" dirty="0">
                        <a:effectLst/>
                      </a:endParaRPr>
                    </a:p>
                    <a:p>
                      <a:pPr>
                        <a:spcAft>
                          <a:spcPts val="565"/>
                        </a:spcAft>
                      </a:pPr>
                      <a:r>
                        <a:rPr lang="en-US" sz="900" dirty="0">
                          <a:effectLst/>
                        </a:rPr>
                        <a:t> </a:t>
                      </a:r>
                      <a:endParaRPr lang="cs-CZ" sz="1000" dirty="0">
                        <a:effectLst/>
                        <a:latin typeface="Times New Roman"/>
                        <a:ea typeface="Batang"/>
                      </a:endParaRPr>
                    </a:p>
                  </a:txBody>
                  <a:tcPr marL="55140" marR="55140" marT="0" marB="0"/>
                </a:tc>
                <a:tc gridSpan="2">
                  <a:txBody>
                    <a:bodyPr/>
                    <a:lstStyle/>
                    <a:p>
                      <a:endParaRPr lang="cs-CZ" dirty="0"/>
                    </a:p>
                  </a:txBody>
                  <a:tcPr marL="55140" marR="55140" marT="0" marB="0"/>
                </a:tc>
                <a:tc hMerge="1">
                  <a:txBody>
                    <a:bodyPr/>
                    <a:lstStyle/>
                    <a:p>
                      <a:endParaRPr lang="cs-CZ"/>
                    </a:p>
                  </a:txBody>
                  <a:tcPr/>
                </a:tc>
              </a:tr>
              <a:tr h="2950063">
                <a:tc>
                  <a:txBody>
                    <a:bodyPr/>
                    <a:lstStyle/>
                    <a:p>
                      <a:pPr>
                        <a:spcAft>
                          <a:spcPts val="565"/>
                        </a:spcAft>
                      </a:pPr>
                      <a:r>
                        <a:rPr lang="cs-CZ" sz="1400" smtClean="0">
                          <a:effectLst/>
                        </a:rPr>
                        <a:t>1.</a:t>
                      </a:r>
                      <a:r>
                        <a:rPr lang="en-US" sz="1400" smtClean="0">
                          <a:effectLst/>
                        </a:rPr>
                        <a:t> </a:t>
                      </a:r>
                      <a:r>
                        <a:rPr lang="en-US" sz="1400" dirty="0">
                          <a:effectLst/>
                        </a:rPr>
                        <a:t>What cupid shoots.</a:t>
                      </a:r>
                      <a:endParaRPr lang="cs-CZ" sz="1400" dirty="0">
                        <a:effectLst/>
                      </a:endParaRPr>
                    </a:p>
                    <a:p>
                      <a:pPr>
                        <a:spcAft>
                          <a:spcPts val="565"/>
                        </a:spcAft>
                      </a:pPr>
                      <a:r>
                        <a:rPr lang="en-US" sz="1400" dirty="0">
                          <a:effectLst/>
                        </a:rPr>
                        <a:t>5. A Valentine's Day treat.</a:t>
                      </a:r>
                      <a:endParaRPr lang="cs-CZ" sz="1400" dirty="0">
                        <a:effectLst/>
                      </a:endParaRPr>
                    </a:p>
                    <a:p>
                      <a:pPr>
                        <a:spcAft>
                          <a:spcPts val="565"/>
                        </a:spcAft>
                      </a:pPr>
                      <a:r>
                        <a:rPr lang="en-US" sz="1400" dirty="0">
                          <a:effectLst/>
                        </a:rPr>
                        <a:t>7. Valentine's Day color.</a:t>
                      </a:r>
                      <a:endParaRPr lang="cs-CZ" sz="1400" dirty="0">
                        <a:effectLst/>
                      </a:endParaRPr>
                    </a:p>
                    <a:p>
                      <a:pPr>
                        <a:spcAft>
                          <a:spcPts val="565"/>
                        </a:spcAft>
                      </a:pPr>
                      <a:r>
                        <a:rPr lang="en-US" sz="1400" dirty="0">
                          <a:effectLst/>
                        </a:rPr>
                        <a:t>9. Something you wear on your finger.</a:t>
                      </a:r>
                      <a:endParaRPr lang="cs-CZ" sz="1400" dirty="0">
                        <a:effectLst/>
                      </a:endParaRPr>
                    </a:p>
                    <a:p>
                      <a:pPr>
                        <a:spcAft>
                          <a:spcPts val="565"/>
                        </a:spcAft>
                      </a:pPr>
                      <a:r>
                        <a:rPr lang="en-US" sz="1400" dirty="0">
                          <a:effectLst/>
                        </a:rPr>
                        <a:t>10. He shoots love arrows.</a:t>
                      </a:r>
                      <a:endParaRPr lang="cs-CZ" sz="1400" dirty="0">
                        <a:effectLst/>
                      </a:endParaRPr>
                    </a:p>
                    <a:p>
                      <a:pPr>
                        <a:spcAft>
                          <a:spcPts val="565"/>
                        </a:spcAft>
                      </a:pPr>
                      <a:r>
                        <a:rPr lang="en-US" sz="1400" dirty="0">
                          <a:effectLst/>
                        </a:rPr>
                        <a:t>12. Something often written on Valentine's Day cards.</a:t>
                      </a:r>
                      <a:endParaRPr lang="cs-CZ" sz="1400" dirty="0">
                        <a:effectLst/>
                      </a:endParaRPr>
                    </a:p>
                    <a:p>
                      <a:pPr>
                        <a:spcAft>
                          <a:spcPts val="565"/>
                        </a:spcAft>
                      </a:pPr>
                      <a:r>
                        <a:rPr lang="en-US" sz="1400" dirty="0">
                          <a:effectLst/>
                        </a:rPr>
                        <a:t>14. Touch lips.</a:t>
                      </a:r>
                      <a:endParaRPr lang="cs-CZ" sz="1400" dirty="0">
                        <a:effectLst/>
                      </a:endParaRPr>
                    </a:p>
                    <a:p>
                      <a:pPr>
                        <a:spcAft>
                          <a:spcPts val="0"/>
                        </a:spcAft>
                      </a:pPr>
                      <a:r>
                        <a:rPr lang="en-US" sz="1400" dirty="0">
                          <a:effectLst/>
                        </a:rPr>
                        <a:t>15. The symbol of love.</a:t>
                      </a:r>
                      <a:endParaRPr lang="cs-CZ" sz="1400" dirty="0">
                        <a:effectLst/>
                        <a:latin typeface="Times New Roman"/>
                        <a:ea typeface="Batang"/>
                      </a:endParaRPr>
                    </a:p>
                  </a:txBody>
                  <a:tcPr marL="55140" marR="55140" marT="0" marB="0"/>
                </a:tc>
                <a:tc gridSpan="2">
                  <a:txBody>
                    <a:bodyPr/>
                    <a:lstStyle/>
                    <a:p>
                      <a:pPr>
                        <a:spcAft>
                          <a:spcPts val="565"/>
                        </a:spcAft>
                      </a:pPr>
                      <a:r>
                        <a:rPr lang="cs-CZ" sz="1400" dirty="0" smtClean="0">
                          <a:effectLst/>
                        </a:rPr>
                        <a:t>1.</a:t>
                      </a:r>
                      <a:r>
                        <a:rPr lang="cs-CZ" sz="1400" baseline="0" dirty="0" smtClean="0">
                          <a:effectLst/>
                        </a:rPr>
                        <a:t> </a:t>
                      </a:r>
                      <a:r>
                        <a:rPr lang="en-US" sz="1400" dirty="0" smtClean="0">
                          <a:effectLst/>
                        </a:rPr>
                        <a:t>An </a:t>
                      </a:r>
                      <a:r>
                        <a:rPr lang="en-US" sz="1400" dirty="0">
                          <a:effectLst/>
                        </a:rPr>
                        <a:t>emotion</a:t>
                      </a:r>
                      <a:r>
                        <a:rPr lang="en-US" sz="1400" dirty="0" smtClean="0">
                          <a:effectLst/>
                        </a:rPr>
                        <a:t>.</a:t>
                      </a:r>
                      <a:r>
                        <a:rPr lang="cs-CZ" sz="1400" dirty="0" smtClean="0">
                          <a:effectLst/>
                        </a:rPr>
                        <a:t>           11.Something</a:t>
                      </a:r>
                      <a:r>
                        <a:rPr lang="cs-CZ" sz="1400" baseline="0" dirty="0" smtClean="0">
                          <a:effectLst/>
                        </a:rPr>
                        <a:t> a </a:t>
                      </a:r>
                      <a:r>
                        <a:rPr lang="cs-CZ" sz="1400" baseline="0" dirty="0" err="1" smtClean="0">
                          <a:effectLst/>
                        </a:rPr>
                        <a:t>poet</a:t>
                      </a:r>
                      <a:endParaRPr lang="cs-CZ" sz="1400" dirty="0">
                        <a:effectLst/>
                      </a:endParaRPr>
                    </a:p>
                    <a:p>
                      <a:pPr>
                        <a:spcAft>
                          <a:spcPts val="565"/>
                        </a:spcAft>
                      </a:pPr>
                      <a:r>
                        <a:rPr lang="en-US" sz="1400" dirty="0">
                          <a:effectLst/>
                        </a:rPr>
                        <a:t>2. A day for love</a:t>
                      </a:r>
                      <a:r>
                        <a:rPr lang="en-US" sz="1400" dirty="0" smtClean="0">
                          <a:effectLst/>
                        </a:rPr>
                        <a:t>.</a:t>
                      </a:r>
                      <a:r>
                        <a:rPr lang="cs-CZ" sz="1400" dirty="0" smtClean="0">
                          <a:effectLst/>
                        </a:rPr>
                        <a:t>             </a:t>
                      </a:r>
                      <a:r>
                        <a:rPr lang="cs-CZ" sz="1400" dirty="0" err="1" smtClean="0">
                          <a:effectLst/>
                        </a:rPr>
                        <a:t>writes</a:t>
                      </a:r>
                      <a:r>
                        <a:rPr lang="cs-CZ" sz="1400" dirty="0" smtClean="0">
                          <a:effectLst/>
                        </a:rPr>
                        <a:t>.</a:t>
                      </a:r>
                      <a:endParaRPr lang="cs-CZ" sz="1400" dirty="0">
                        <a:effectLst/>
                      </a:endParaRPr>
                    </a:p>
                    <a:p>
                      <a:pPr>
                        <a:spcAft>
                          <a:spcPts val="565"/>
                        </a:spcAft>
                      </a:pPr>
                      <a:r>
                        <a:rPr lang="en-US" sz="1400" dirty="0">
                          <a:effectLst/>
                        </a:rPr>
                        <a:t>4. The flower of </a:t>
                      </a:r>
                      <a:r>
                        <a:rPr lang="en-US" sz="1400" dirty="0" smtClean="0">
                          <a:effectLst/>
                        </a:rPr>
                        <a:t>love.</a:t>
                      </a:r>
                      <a:r>
                        <a:rPr lang="cs-CZ" sz="1400" dirty="0" smtClean="0">
                          <a:effectLst/>
                        </a:rPr>
                        <a:t>13.</a:t>
                      </a:r>
                      <a:r>
                        <a:rPr lang="cs-CZ" sz="1400" baseline="0" dirty="0" smtClean="0">
                          <a:effectLst/>
                        </a:rPr>
                        <a:t> </a:t>
                      </a:r>
                      <a:r>
                        <a:rPr lang="cs-CZ" sz="1400" baseline="0" dirty="0" err="1" smtClean="0">
                          <a:effectLst/>
                        </a:rPr>
                        <a:t>Present</a:t>
                      </a:r>
                      <a:endParaRPr lang="cs-CZ" sz="1400" dirty="0">
                        <a:effectLst/>
                      </a:endParaRPr>
                    </a:p>
                    <a:p>
                      <a:pPr>
                        <a:spcAft>
                          <a:spcPts val="565"/>
                        </a:spcAft>
                      </a:pPr>
                      <a:r>
                        <a:rPr lang="en-US" sz="1400" dirty="0">
                          <a:effectLst/>
                        </a:rPr>
                        <a:t>6. People often exchange these on Valentine's Day.</a:t>
                      </a:r>
                      <a:endParaRPr lang="cs-CZ" sz="1400" dirty="0">
                        <a:effectLst/>
                      </a:endParaRPr>
                    </a:p>
                    <a:p>
                      <a:pPr>
                        <a:spcAft>
                          <a:spcPts val="565"/>
                        </a:spcAft>
                      </a:pPr>
                      <a:r>
                        <a:rPr lang="en-US" sz="1400" dirty="0">
                          <a:effectLst/>
                        </a:rPr>
                        <a:t>8. Go on a _______. Go somewhere with your boyfriend or girlfriend.</a:t>
                      </a:r>
                      <a:endParaRPr lang="cs-CZ" sz="1400" dirty="0">
                        <a:effectLst/>
                      </a:endParaRPr>
                    </a:p>
                    <a:p>
                      <a:pPr>
                        <a:spcAft>
                          <a:spcPts val="565"/>
                        </a:spcAft>
                      </a:pPr>
                      <a:endParaRPr lang="cs-CZ" sz="1400" dirty="0">
                        <a:effectLst/>
                      </a:endParaRPr>
                    </a:p>
                    <a:p>
                      <a:pPr>
                        <a:spcAft>
                          <a:spcPts val="0"/>
                        </a:spcAft>
                      </a:pPr>
                      <a:endParaRPr lang="cs-CZ" sz="1400" dirty="0">
                        <a:effectLst/>
                        <a:latin typeface="Times New Roman"/>
                        <a:ea typeface="Batang"/>
                      </a:endParaRPr>
                    </a:p>
                  </a:txBody>
                  <a:tcPr marL="55140" marR="55140" marT="0" marB="0"/>
                </a:tc>
                <a:tc hMerge="1">
                  <a:txBody>
                    <a:bodyPr/>
                    <a:lstStyle/>
                    <a:p>
                      <a:endParaRPr lang="cs-CZ"/>
                    </a:p>
                  </a:txBody>
                  <a:tcPr/>
                </a:tc>
              </a:tr>
              <a:tr h="2631712">
                <a:tc gridSpan="2">
                  <a:txBody>
                    <a:bodyPr/>
                    <a:lstStyle/>
                    <a:p>
                      <a:pPr>
                        <a:spcAft>
                          <a:spcPts val="0"/>
                        </a:spcAft>
                      </a:pPr>
                      <a:r>
                        <a:rPr lang="en-US" sz="1000" dirty="0">
                          <a:effectLst/>
                        </a:rPr>
                        <a:t> </a:t>
                      </a:r>
                      <a:endParaRPr lang="cs-CZ" sz="1000" dirty="0">
                        <a:effectLst/>
                      </a:endParaRPr>
                    </a:p>
                    <a:p>
                      <a:pPr>
                        <a:spcAft>
                          <a:spcPts val="0"/>
                        </a:spcAft>
                      </a:pPr>
                      <a:endParaRPr lang="cs-CZ" sz="1000" dirty="0" smtClean="0">
                        <a:effectLst/>
                      </a:endParaRPr>
                    </a:p>
                    <a:p>
                      <a:pPr>
                        <a:spcAft>
                          <a:spcPts val="0"/>
                        </a:spcAft>
                      </a:pPr>
                      <a:endParaRPr lang="cs-CZ" sz="1000" dirty="0" smtClean="0">
                        <a:effectLst/>
                      </a:endParaRPr>
                    </a:p>
                    <a:p>
                      <a:pPr>
                        <a:spcAft>
                          <a:spcPts val="0"/>
                        </a:spcAft>
                      </a:pPr>
                      <a:endParaRPr lang="cs-CZ" sz="1000" dirty="0" smtClean="0">
                        <a:effectLst/>
                      </a:endParaRPr>
                    </a:p>
                    <a:p>
                      <a:pPr>
                        <a:spcAft>
                          <a:spcPts val="0"/>
                        </a:spcAft>
                      </a:pPr>
                      <a:endParaRPr lang="cs-CZ" sz="1000" dirty="0" smtClean="0">
                        <a:effectLst/>
                      </a:endParaRPr>
                    </a:p>
                    <a:p>
                      <a:pPr>
                        <a:spcAft>
                          <a:spcPts val="0"/>
                        </a:spcAft>
                      </a:pPr>
                      <a:endParaRPr lang="cs-CZ" sz="1000" dirty="0" smtClean="0">
                        <a:effectLst/>
                      </a:endParaRPr>
                    </a:p>
                    <a:p>
                      <a:pPr>
                        <a:spcAft>
                          <a:spcPts val="0"/>
                        </a:spcAft>
                      </a:pPr>
                      <a:endParaRPr lang="cs-CZ" sz="1000" dirty="0" smtClean="0">
                        <a:effectLst/>
                      </a:endParaRPr>
                    </a:p>
                    <a:p>
                      <a:pPr>
                        <a:spcAft>
                          <a:spcPts val="0"/>
                        </a:spcAft>
                      </a:pPr>
                      <a:endParaRPr lang="cs-CZ" sz="1000" dirty="0" smtClean="0">
                        <a:effectLst/>
                      </a:endParaRPr>
                    </a:p>
                    <a:p>
                      <a:pPr>
                        <a:spcAft>
                          <a:spcPts val="0"/>
                        </a:spcAft>
                      </a:pPr>
                      <a:r>
                        <a:rPr lang="cs-CZ" sz="1000" baseline="0" dirty="0" smtClean="0">
                          <a:effectLst/>
                        </a:rPr>
                        <a:t>                 </a:t>
                      </a:r>
                      <a:r>
                        <a:rPr lang="cs-CZ" sz="1200" baseline="0" dirty="0" smtClean="0">
                          <a:effectLst/>
                        </a:rPr>
                        <a:t>T</a:t>
                      </a:r>
                      <a:r>
                        <a:rPr lang="en-US" sz="1200" dirty="0" err="1" smtClean="0">
                          <a:effectLst/>
                        </a:rPr>
                        <a:t>raditional</a:t>
                      </a:r>
                      <a:r>
                        <a:rPr lang="en-US" sz="1200" dirty="0" smtClean="0">
                          <a:effectLst/>
                        </a:rPr>
                        <a:t> </a:t>
                      </a:r>
                      <a:r>
                        <a:rPr lang="en-US" sz="1200" dirty="0">
                          <a:effectLst/>
                        </a:rPr>
                        <a:t>Valentine’s Day Rhyme</a:t>
                      </a:r>
                      <a:r>
                        <a:rPr lang="en-US" sz="1200" dirty="0" smtClean="0">
                          <a:effectLst/>
                        </a:rPr>
                        <a:t>:</a:t>
                      </a:r>
                      <a:r>
                        <a:rPr lang="en-US" sz="1200" dirty="0">
                          <a:effectLst/>
                        </a:rPr>
                        <a:t> </a:t>
                      </a:r>
                      <a:endParaRPr lang="cs-CZ" sz="1200" dirty="0">
                        <a:effectLst/>
                      </a:endParaRPr>
                    </a:p>
                    <a:p>
                      <a:pPr>
                        <a:spcAft>
                          <a:spcPts val="0"/>
                        </a:spcAft>
                      </a:pPr>
                      <a:r>
                        <a:rPr lang="en-US" sz="1200" dirty="0">
                          <a:effectLst/>
                        </a:rPr>
                        <a:t>                               Roses are red.</a:t>
                      </a:r>
                      <a:endParaRPr lang="cs-CZ" sz="1200" dirty="0">
                        <a:effectLst/>
                      </a:endParaRPr>
                    </a:p>
                    <a:p>
                      <a:pPr>
                        <a:spcAft>
                          <a:spcPts val="0"/>
                        </a:spcAft>
                      </a:pPr>
                      <a:r>
                        <a:rPr lang="en-US" sz="1200" dirty="0">
                          <a:effectLst/>
                        </a:rPr>
                        <a:t>                               Violets are blue.</a:t>
                      </a:r>
                      <a:endParaRPr lang="cs-CZ" sz="1200" dirty="0">
                        <a:effectLst/>
                      </a:endParaRPr>
                    </a:p>
                    <a:p>
                      <a:pPr>
                        <a:spcAft>
                          <a:spcPts val="0"/>
                        </a:spcAft>
                      </a:pPr>
                      <a:r>
                        <a:rPr lang="en-US" sz="1200" dirty="0">
                          <a:effectLst/>
                        </a:rPr>
                        <a:t>                               Sugar is sweet.</a:t>
                      </a:r>
                      <a:endParaRPr lang="cs-CZ" sz="1200" dirty="0">
                        <a:effectLst/>
                      </a:endParaRPr>
                    </a:p>
                    <a:p>
                      <a:pPr>
                        <a:spcAft>
                          <a:spcPts val="0"/>
                        </a:spcAft>
                      </a:pPr>
                      <a:r>
                        <a:rPr lang="en-US" sz="1200" dirty="0">
                          <a:effectLst/>
                        </a:rPr>
                        <a:t>                               And so are you.</a:t>
                      </a:r>
                      <a:endParaRPr lang="cs-CZ" sz="1200" dirty="0">
                        <a:effectLst/>
                      </a:endParaRPr>
                    </a:p>
                    <a:p>
                      <a:pPr>
                        <a:spcAft>
                          <a:spcPts val="0"/>
                        </a:spcAft>
                      </a:pPr>
                      <a:r>
                        <a:rPr lang="en-US" sz="1200" dirty="0">
                          <a:effectLst/>
                        </a:rPr>
                        <a:t>                               </a:t>
                      </a:r>
                      <a:r>
                        <a:rPr lang="en-US" sz="1200" dirty="0" smtClean="0">
                          <a:effectLst/>
                        </a:rPr>
                        <a:t> </a:t>
                      </a:r>
                      <a:r>
                        <a:rPr lang="cs-CZ" sz="1200" dirty="0" smtClean="0">
                          <a:effectLst/>
                        </a:rPr>
                        <a:t>(</a:t>
                      </a:r>
                      <a:r>
                        <a:rPr lang="en-US" sz="1200" dirty="0" smtClean="0">
                          <a:effectLst/>
                        </a:rPr>
                        <a:t>Anonymous</a:t>
                      </a:r>
                      <a:r>
                        <a:rPr lang="cs-CZ" sz="1200" dirty="0" smtClean="0">
                          <a:effectLst/>
                        </a:rPr>
                        <a:t>)</a:t>
                      </a:r>
                      <a:endParaRPr lang="cs-CZ" sz="1200" dirty="0">
                        <a:effectLst/>
                        <a:latin typeface="Times New Roman"/>
                        <a:ea typeface="Batang"/>
                      </a:endParaRPr>
                    </a:p>
                  </a:txBody>
                  <a:tcPr marL="55140" marR="55140" marT="0" marB="0"/>
                </a:tc>
                <a:tc hMerge="1">
                  <a:txBody>
                    <a:bodyPr/>
                    <a:lstStyle/>
                    <a:p>
                      <a:endParaRPr lang="cs-CZ"/>
                    </a:p>
                  </a:txBody>
                  <a:tcPr/>
                </a:tc>
                <a:tc>
                  <a:txBody>
                    <a:bodyPr/>
                    <a:lstStyle/>
                    <a:p>
                      <a:pPr>
                        <a:spcAft>
                          <a:spcPts val="0"/>
                        </a:spcAft>
                      </a:pPr>
                      <a:endParaRPr lang="en-US" sz="1000" dirty="0">
                        <a:effectLst/>
                        <a:latin typeface="Times New Roman"/>
                        <a:ea typeface="Batang"/>
                      </a:endParaRPr>
                    </a:p>
                  </a:txBody>
                  <a:tcPr marL="55140" marR="55140" marT="0" marB="0"/>
                </a:tc>
              </a:tr>
            </a:tbl>
          </a:graphicData>
        </a:graphic>
      </p:graphicFrame>
      <p:pic>
        <p:nvPicPr>
          <p:cNvPr id="7176" name="Picture 8" descr="valentinestit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08520" y="0"/>
            <a:ext cx="7176070" cy="752475"/>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7175" name="Picture 7" descr="valentinesbea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717337" y="3284984"/>
            <a:ext cx="1857375" cy="1981200"/>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7174" name="Picture 6" descr="valentinesgrid1"/>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74712" y="2780928"/>
            <a:ext cx="5569288" cy="4108345"/>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7173" name="Picture 5" descr="bemine"/>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67550" y="-9525"/>
            <a:ext cx="2076450" cy="1524000"/>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24517609"/>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1637967413"/>
              </p:ext>
            </p:extLst>
          </p:nvPr>
        </p:nvGraphicFramePr>
        <p:xfrm>
          <a:off x="-36512" y="260648"/>
          <a:ext cx="9180512" cy="6735476"/>
        </p:xfrm>
        <a:graphic>
          <a:graphicData uri="http://schemas.openxmlformats.org/drawingml/2006/table">
            <a:tbl>
              <a:tblPr>
                <a:tableStyleId>{5C22544A-7EE6-4342-B048-85BDC9FD1C3A}</a:tableStyleId>
              </a:tblPr>
              <a:tblGrid>
                <a:gridCol w="4680520"/>
                <a:gridCol w="4499992"/>
              </a:tblGrid>
              <a:tr h="174683">
                <a:tc gridSpan="2">
                  <a:txBody>
                    <a:bodyPr/>
                    <a:lstStyle/>
                    <a:p>
                      <a:pPr>
                        <a:spcAft>
                          <a:spcPts val="0"/>
                        </a:spcAft>
                      </a:pPr>
                      <a:endParaRPr lang="en-US" sz="900" dirty="0">
                        <a:effectLst/>
                        <a:latin typeface="Times New Roman"/>
                        <a:ea typeface="Batang"/>
                      </a:endParaRPr>
                    </a:p>
                  </a:txBody>
                  <a:tcPr marL="54187" marR="54187" marT="0" marB="0"/>
                </a:tc>
                <a:tc hMerge="1">
                  <a:txBody>
                    <a:bodyPr/>
                    <a:lstStyle/>
                    <a:p>
                      <a:endParaRPr lang="cs-CZ"/>
                    </a:p>
                  </a:txBody>
                  <a:tcPr/>
                </a:tc>
              </a:tr>
              <a:tr h="3666282">
                <a:tc>
                  <a:txBody>
                    <a:bodyPr/>
                    <a:lstStyle/>
                    <a:p>
                      <a:pPr>
                        <a:spcAft>
                          <a:spcPts val="565"/>
                        </a:spcAft>
                      </a:pPr>
                      <a:r>
                        <a:rPr lang="en-US" sz="900" dirty="0">
                          <a:effectLst/>
                        </a:rPr>
                        <a:t> </a:t>
                      </a:r>
                      <a:endParaRPr lang="cs-CZ" sz="900" dirty="0">
                        <a:effectLst/>
                        <a:latin typeface="Times New Roman"/>
                        <a:ea typeface="Batang"/>
                      </a:endParaRPr>
                    </a:p>
                  </a:txBody>
                  <a:tcPr marL="54187" marR="54187" marT="0" marB="0"/>
                </a:tc>
                <a:tc>
                  <a:txBody>
                    <a:bodyPr/>
                    <a:lstStyle/>
                    <a:p>
                      <a:pPr>
                        <a:spcAft>
                          <a:spcPts val="565"/>
                        </a:spcAft>
                      </a:pPr>
                      <a:endParaRPr lang="en-US" sz="900" dirty="0">
                        <a:effectLst/>
                      </a:endParaRPr>
                    </a:p>
                    <a:p>
                      <a:pPr>
                        <a:spcAft>
                          <a:spcPts val="565"/>
                        </a:spcAft>
                      </a:pPr>
                      <a:endParaRPr lang="cs-CZ" sz="1400" dirty="0" smtClean="0">
                        <a:effectLst/>
                      </a:endParaRPr>
                    </a:p>
                    <a:p>
                      <a:pPr>
                        <a:spcAft>
                          <a:spcPts val="565"/>
                        </a:spcAft>
                      </a:pPr>
                      <a:r>
                        <a:rPr lang="en-US" sz="1400" u="sng" dirty="0" smtClean="0">
                          <a:effectLst/>
                        </a:rPr>
                        <a:t>Across </a:t>
                      </a:r>
                      <a:r>
                        <a:rPr lang="cs-CZ" sz="1400" u="sng" dirty="0" smtClean="0">
                          <a:effectLst/>
                        </a:rPr>
                        <a:t>:</a:t>
                      </a:r>
                      <a:endParaRPr lang="cs-CZ" sz="1400" u="sng" dirty="0">
                        <a:effectLst/>
                      </a:endParaRPr>
                    </a:p>
                    <a:p>
                      <a:pPr>
                        <a:spcAft>
                          <a:spcPts val="565"/>
                        </a:spcAft>
                      </a:pPr>
                      <a:r>
                        <a:rPr lang="en-US" sz="1400" dirty="0">
                          <a:effectLst/>
                        </a:rPr>
                        <a:t>2. The month of Valentine's Day</a:t>
                      </a:r>
                      <a:endParaRPr lang="cs-CZ" sz="1400" dirty="0">
                        <a:effectLst/>
                      </a:endParaRPr>
                    </a:p>
                    <a:p>
                      <a:pPr>
                        <a:spcAft>
                          <a:spcPts val="565"/>
                        </a:spcAft>
                      </a:pPr>
                      <a:r>
                        <a:rPr lang="en-US" sz="1400" dirty="0">
                          <a:effectLst/>
                        </a:rPr>
                        <a:t>4. A Valentine's Day emotion.</a:t>
                      </a:r>
                      <a:endParaRPr lang="cs-CZ" sz="1400" dirty="0">
                        <a:effectLst/>
                      </a:endParaRPr>
                    </a:p>
                    <a:p>
                      <a:pPr>
                        <a:spcAft>
                          <a:spcPts val="565"/>
                        </a:spcAft>
                      </a:pPr>
                      <a:r>
                        <a:rPr lang="en-US" sz="1400" dirty="0">
                          <a:effectLst/>
                        </a:rPr>
                        <a:t>5. He shoots love arrows.</a:t>
                      </a:r>
                      <a:endParaRPr lang="cs-CZ" sz="1400" dirty="0">
                        <a:effectLst/>
                      </a:endParaRPr>
                    </a:p>
                    <a:p>
                      <a:pPr>
                        <a:spcAft>
                          <a:spcPts val="565"/>
                        </a:spcAft>
                      </a:pPr>
                      <a:r>
                        <a:rPr lang="en-US" sz="1400" dirty="0">
                          <a:effectLst/>
                        </a:rPr>
                        <a:t>6. Touch lips.</a:t>
                      </a:r>
                      <a:endParaRPr lang="cs-CZ" sz="1400" dirty="0">
                        <a:effectLst/>
                      </a:endParaRPr>
                    </a:p>
                    <a:p>
                      <a:pPr>
                        <a:spcAft>
                          <a:spcPts val="565"/>
                        </a:spcAft>
                      </a:pPr>
                      <a:r>
                        <a:rPr lang="en-US" sz="1400" dirty="0">
                          <a:effectLst/>
                        </a:rPr>
                        <a:t>7. Something you wear on your finger.</a:t>
                      </a:r>
                      <a:endParaRPr lang="cs-CZ" sz="1400" dirty="0">
                        <a:effectLst/>
                      </a:endParaRPr>
                    </a:p>
                    <a:p>
                      <a:pPr>
                        <a:spcAft>
                          <a:spcPts val="565"/>
                        </a:spcAft>
                      </a:pPr>
                      <a:r>
                        <a:rPr lang="en-US" sz="1400" dirty="0">
                          <a:effectLst/>
                        </a:rPr>
                        <a:t>8. A Valentine's Day treat.</a:t>
                      </a:r>
                      <a:endParaRPr lang="cs-CZ" sz="1400" dirty="0">
                        <a:effectLst/>
                      </a:endParaRPr>
                    </a:p>
                    <a:p>
                      <a:pPr>
                        <a:spcAft>
                          <a:spcPts val="565"/>
                        </a:spcAft>
                      </a:pPr>
                      <a:r>
                        <a:rPr lang="en-US" sz="1400" dirty="0">
                          <a:effectLst/>
                        </a:rPr>
                        <a:t>12. Go on a _______. Go somewhere with your </a:t>
                      </a:r>
                      <a:r>
                        <a:rPr lang="cs-CZ" sz="1400" dirty="0" smtClean="0">
                          <a:effectLst/>
                        </a:rPr>
                        <a:t>      </a:t>
                      </a:r>
                      <a:r>
                        <a:rPr lang="en-US" sz="1400" dirty="0" smtClean="0">
                          <a:effectLst/>
                        </a:rPr>
                        <a:t>boyfriend </a:t>
                      </a:r>
                      <a:r>
                        <a:rPr lang="en-US" sz="1400" dirty="0">
                          <a:effectLst/>
                        </a:rPr>
                        <a:t>or girlfriend.</a:t>
                      </a:r>
                      <a:endParaRPr lang="cs-CZ" sz="1400" dirty="0">
                        <a:effectLst/>
                      </a:endParaRPr>
                    </a:p>
                    <a:p>
                      <a:pPr>
                        <a:spcAft>
                          <a:spcPts val="565"/>
                        </a:spcAft>
                      </a:pPr>
                      <a:r>
                        <a:rPr lang="en-US" sz="1400" dirty="0">
                          <a:effectLst/>
                        </a:rPr>
                        <a:t>13. What cupid shoots.</a:t>
                      </a:r>
                      <a:endParaRPr lang="cs-CZ" sz="1400" dirty="0">
                        <a:effectLst/>
                      </a:endParaRPr>
                    </a:p>
                    <a:p>
                      <a:pPr>
                        <a:spcAft>
                          <a:spcPts val="565"/>
                        </a:spcAft>
                      </a:pPr>
                      <a:r>
                        <a:rPr lang="en-US" sz="1400" dirty="0">
                          <a:effectLst/>
                        </a:rPr>
                        <a:t>14. Present.</a:t>
                      </a:r>
                      <a:endParaRPr lang="cs-CZ" sz="1400" dirty="0">
                        <a:effectLst/>
                      </a:endParaRPr>
                    </a:p>
                    <a:p>
                      <a:pPr>
                        <a:spcAft>
                          <a:spcPts val="0"/>
                        </a:spcAft>
                      </a:pPr>
                      <a:r>
                        <a:rPr lang="en-US" sz="1400" dirty="0">
                          <a:effectLst/>
                        </a:rPr>
                        <a:t>15. Something a poet writes.</a:t>
                      </a:r>
                      <a:endParaRPr lang="cs-CZ" sz="1400" dirty="0">
                        <a:effectLst/>
                        <a:latin typeface="Times New Roman"/>
                        <a:ea typeface="Batang"/>
                      </a:endParaRPr>
                    </a:p>
                  </a:txBody>
                  <a:tcPr marL="54187" marR="54187" marT="0" marB="0"/>
                </a:tc>
              </a:tr>
              <a:tr h="2560870">
                <a:tc>
                  <a:txBody>
                    <a:bodyPr/>
                    <a:lstStyle/>
                    <a:p>
                      <a:pPr>
                        <a:spcAft>
                          <a:spcPts val="565"/>
                        </a:spcAft>
                      </a:pPr>
                      <a:r>
                        <a:rPr lang="en-US" sz="900" dirty="0">
                          <a:effectLst/>
                        </a:rPr>
                        <a:t> </a:t>
                      </a:r>
                      <a:endParaRPr lang="cs-CZ" sz="900" dirty="0">
                        <a:effectLst/>
                      </a:endParaRPr>
                    </a:p>
                    <a:p>
                      <a:pPr>
                        <a:spcAft>
                          <a:spcPts val="565"/>
                        </a:spcAft>
                      </a:pPr>
                      <a:endParaRPr lang="cs-CZ" sz="900" dirty="0" smtClean="0">
                        <a:effectLst/>
                      </a:endParaRPr>
                    </a:p>
                    <a:p>
                      <a:pPr>
                        <a:spcAft>
                          <a:spcPts val="565"/>
                        </a:spcAft>
                      </a:pPr>
                      <a:endParaRPr lang="cs-CZ" sz="900" dirty="0" smtClean="0">
                        <a:effectLst/>
                      </a:endParaRPr>
                    </a:p>
                    <a:p>
                      <a:pPr>
                        <a:spcAft>
                          <a:spcPts val="565"/>
                        </a:spcAft>
                      </a:pPr>
                      <a:endParaRPr lang="cs-CZ" sz="900" dirty="0" smtClean="0">
                        <a:effectLst/>
                      </a:endParaRPr>
                    </a:p>
                  </a:txBody>
                  <a:tcPr marL="54187" marR="54187" marT="0" marB="0"/>
                </a:tc>
                <a:tc>
                  <a:txBody>
                    <a:bodyPr/>
                    <a:lstStyle/>
                    <a:p>
                      <a:pPr>
                        <a:spcAft>
                          <a:spcPts val="565"/>
                        </a:spcAft>
                      </a:pPr>
                      <a:r>
                        <a:rPr lang="en-US" sz="900" dirty="0">
                          <a:effectLst/>
                        </a:rPr>
                        <a:t> </a:t>
                      </a:r>
                      <a:endParaRPr lang="cs-CZ" sz="900" dirty="0" smtClean="0">
                        <a:effectLst/>
                      </a:endParaRPr>
                    </a:p>
                    <a:p>
                      <a:pPr>
                        <a:spcAft>
                          <a:spcPts val="565"/>
                        </a:spcAft>
                      </a:pPr>
                      <a:r>
                        <a:rPr lang="en-US" sz="1400" u="sng" dirty="0" smtClean="0">
                          <a:effectLst/>
                        </a:rPr>
                        <a:t>Down</a:t>
                      </a:r>
                      <a:r>
                        <a:rPr lang="cs-CZ" sz="1400" u="sng" dirty="0" smtClean="0">
                          <a:effectLst/>
                        </a:rPr>
                        <a:t>:</a:t>
                      </a:r>
                      <a:r>
                        <a:rPr lang="en-US" sz="1400" u="sng" dirty="0" smtClean="0">
                          <a:effectLst/>
                        </a:rPr>
                        <a:t> </a:t>
                      </a:r>
                      <a:endParaRPr lang="cs-CZ" sz="1400" u="sng" dirty="0" smtClean="0">
                        <a:effectLst/>
                      </a:endParaRPr>
                    </a:p>
                    <a:p>
                      <a:pPr>
                        <a:spcAft>
                          <a:spcPts val="565"/>
                        </a:spcAft>
                      </a:pPr>
                      <a:r>
                        <a:rPr lang="en-US" sz="1400" dirty="0" smtClean="0">
                          <a:effectLst/>
                        </a:rPr>
                        <a:t>1. A day for love.</a:t>
                      </a:r>
                      <a:endParaRPr lang="cs-CZ" sz="1400" dirty="0" smtClean="0">
                        <a:effectLst/>
                      </a:endParaRPr>
                    </a:p>
                    <a:p>
                      <a:pPr>
                        <a:spcAft>
                          <a:spcPts val="565"/>
                        </a:spcAft>
                      </a:pPr>
                      <a:r>
                        <a:rPr lang="en-US" sz="1400" dirty="0" smtClean="0">
                          <a:effectLst/>
                        </a:rPr>
                        <a:t>2. ______ in love. Start to love someone.</a:t>
                      </a:r>
                      <a:endParaRPr lang="cs-CZ" sz="1400" dirty="0" smtClean="0">
                        <a:effectLst/>
                      </a:endParaRPr>
                    </a:p>
                    <a:p>
                      <a:pPr>
                        <a:spcAft>
                          <a:spcPts val="565"/>
                        </a:spcAft>
                      </a:pPr>
                      <a:r>
                        <a:rPr lang="en-US" sz="1400" dirty="0" smtClean="0">
                          <a:effectLst/>
                        </a:rPr>
                        <a:t>3. The flower of love.</a:t>
                      </a:r>
                      <a:endParaRPr lang="cs-CZ" sz="1400" dirty="0" smtClean="0">
                        <a:effectLst/>
                      </a:endParaRPr>
                    </a:p>
                    <a:p>
                      <a:pPr>
                        <a:spcAft>
                          <a:spcPts val="565"/>
                        </a:spcAft>
                      </a:pPr>
                      <a:r>
                        <a:rPr lang="en-US" sz="1400" dirty="0" smtClean="0">
                          <a:effectLst/>
                        </a:rPr>
                        <a:t>7. Valentine's Day color.</a:t>
                      </a:r>
                      <a:endParaRPr lang="cs-CZ" sz="1400" dirty="0" smtClean="0">
                        <a:effectLst/>
                      </a:endParaRPr>
                    </a:p>
                    <a:p>
                      <a:pPr>
                        <a:spcAft>
                          <a:spcPts val="565"/>
                        </a:spcAft>
                      </a:pPr>
                      <a:r>
                        <a:rPr lang="en-US" sz="1400" dirty="0" smtClean="0">
                          <a:effectLst/>
                        </a:rPr>
                        <a:t>9. The symbol of love.</a:t>
                      </a:r>
                      <a:endParaRPr lang="cs-CZ" sz="1400" dirty="0" smtClean="0">
                        <a:effectLst/>
                      </a:endParaRPr>
                    </a:p>
                    <a:p>
                      <a:pPr>
                        <a:spcAft>
                          <a:spcPts val="565"/>
                        </a:spcAft>
                      </a:pPr>
                      <a:r>
                        <a:rPr lang="en-US" sz="1400" dirty="0" smtClean="0">
                          <a:effectLst/>
                        </a:rPr>
                        <a:t>10. People often exchange these on Valentine's Day.</a:t>
                      </a:r>
                      <a:endParaRPr lang="cs-CZ" sz="1400" dirty="0" smtClean="0">
                        <a:effectLst/>
                      </a:endParaRPr>
                    </a:p>
                    <a:p>
                      <a:pPr>
                        <a:spcAft>
                          <a:spcPts val="0"/>
                        </a:spcAft>
                      </a:pPr>
                      <a:r>
                        <a:rPr lang="en-US" sz="1400" dirty="0" smtClean="0">
                          <a:effectLst/>
                        </a:rPr>
                        <a:t>11. Something often written on Valentine's Day cards</a:t>
                      </a:r>
                      <a:endParaRPr lang="cs-CZ" sz="1400" dirty="0">
                        <a:effectLst/>
                        <a:latin typeface="Times New Roman"/>
                        <a:ea typeface="Batang"/>
                      </a:endParaRPr>
                    </a:p>
                  </a:txBody>
                  <a:tcPr marL="54187" marR="54187" marT="0" marB="0"/>
                </a:tc>
              </a:tr>
              <a:tr h="174683">
                <a:tc gridSpan="2">
                  <a:txBody>
                    <a:bodyPr/>
                    <a:lstStyle/>
                    <a:p>
                      <a:pPr>
                        <a:spcAft>
                          <a:spcPts val="0"/>
                        </a:spcAft>
                      </a:pPr>
                      <a:r>
                        <a:rPr lang="en-US" sz="900" dirty="0">
                          <a:effectLst/>
                        </a:rPr>
                        <a:t> </a:t>
                      </a:r>
                      <a:endParaRPr lang="cs-CZ" sz="900" dirty="0">
                        <a:effectLst/>
                        <a:latin typeface="Times New Roman"/>
                        <a:ea typeface="Batang"/>
                      </a:endParaRPr>
                    </a:p>
                  </a:txBody>
                  <a:tcPr marL="54187" marR="54187" marT="0" marB="0"/>
                </a:tc>
                <a:tc hMerge="1">
                  <a:txBody>
                    <a:bodyPr/>
                    <a:lstStyle/>
                    <a:p>
                      <a:endParaRPr lang="cs-CZ"/>
                    </a:p>
                  </a:txBody>
                  <a:tcPr/>
                </a:tc>
              </a:tr>
            </a:tbl>
          </a:graphicData>
        </a:graphic>
      </p:graphicFrame>
      <p:pic>
        <p:nvPicPr>
          <p:cNvPr id="8196" name="Picture 4" descr="valentinestitl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44008" y="28426"/>
            <a:ext cx="4534483" cy="752475"/>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8195"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0" y="41862"/>
            <a:ext cx="4644008" cy="5344790"/>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8194" name="Picture 2" descr="valentines2"/>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236296" y="3216067"/>
            <a:ext cx="1800200" cy="1664925"/>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8193" name="Picture 1" descr="cupid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195736" y="4271706"/>
            <a:ext cx="2448272" cy="2673459"/>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0157269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3323783681"/>
              </p:ext>
            </p:extLst>
          </p:nvPr>
        </p:nvGraphicFramePr>
        <p:xfrm>
          <a:off x="35496" y="355642"/>
          <a:ext cx="9130028" cy="7061429"/>
        </p:xfrm>
        <a:graphic>
          <a:graphicData uri="http://schemas.openxmlformats.org/drawingml/2006/table">
            <a:tbl>
              <a:tblPr>
                <a:tableStyleId>{5C22544A-7EE6-4342-B048-85BDC9FD1C3A}</a:tableStyleId>
              </a:tblPr>
              <a:tblGrid>
                <a:gridCol w="840645"/>
                <a:gridCol w="4127907"/>
                <a:gridCol w="2088232"/>
                <a:gridCol w="1641910"/>
                <a:gridCol w="373330"/>
                <a:gridCol w="58004"/>
              </a:tblGrid>
              <a:tr h="625086">
                <a:tc gridSpan="4">
                  <a:txBody>
                    <a:bodyPr/>
                    <a:lstStyle/>
                    <a:p>
                      <a:pPr algn="ctr" latinLnBrk="1">
                        <a:spcAft>
                          <a:spcPts val="0"/>
                        </a:spcAft>
                      </a:pPr>
                      <a:r>
                        <a:rPr lang="cs-CZ" sz="500" kern="100" dirty="0" smtClean="0">
                          <a:effectLst/>
                          <a:latin typeface="Batang"/>
                          <a:cs typeface="Courier New"/>
                        </a:rPr>
                        <a:t>S</a:t>
                      </a:r>
                      <a:endParaRPr lang="en-US" sz="500" kern="100" dirty="0">
                        <a:effectLst/>
                        <a:latin typeface="Batang"/>
                        <a:cs typeface="Courier New"/>
                      </a:endParaRPr>
                    </a:p>
                  </a:txBody>
                  <a:tcPr marL="32604" marR="32604" marT="0" marB="0"/>
                </a:tc>
                <a:tc hMerge="1">
                  <a:txBody>
                    <a:bodyPr/>
                    <a:lstStyle/>
                    <a:p>
                      <a:endParaRPr lang="cs-CZ"/>
                    </a:p>
                  </a:txBody>
                  <a:tcPr/>
                </a:tc>
                <a:tc hMerge="1">
                  <a:txBody>
                    <a:bodyPr/>
                    <a:lstStyle/>
                    <a:p>
                      <a:endParaRPr lang="cs-CZ"/>
                    </a:p>
                  </a:txBody>
                  <a:tcPr/>
                </a:tc>
                <a:tc hMerge="1">
                  <a:txBody>
                    <a:bodyPr/>
                    <a:lstStyle/>
                    <a:p>
                      <a:endParaRPr lang="cs-CZ"/>
                    </a:p>
                  </a:txBody>
                  <a:tcPr/>
                </a:tc>
                <a:tc gridSpan="2">
                  <a:txBody>
                    <a:bodyPr/>
                    <a:lstStyle/>
                    <a:p>
                      <a:pPr algn="ctr" latinLnBrk="1">
                        <a:spcAft>
                          <a:spcPts val="0"/>
                        </a:spcAft>
                      </a:pPr>
                      <a:r>
                        <a:rPr lang="en-US" sz="500" kern="100">
                          <a:effectLst/>
                        </a:rPr>
                        <a:t> </a:t>
                      </a:r>
                      <a:endParaRPr lang="cs-CZ" sz="500" kern="100">
                        <a:effectLst/>
                      </a:endParaRPr>
                    </a:p>
                    <a:p>
                      <a:pPr algn="ctr" latinLnBrk="1">
                        <a:spcAft>
                          <a:spcPts val="0"/>
                        </a:spcAft>
                      </a:pPr>
                      <a:r>
                        <a:rPr lang="en-US" sz="500" kern="100">
                          <a:effectLst/>
                        </a:rPr>
                        <a:t> </a:t>
                      </a:r>
                      <a:endParaRPr lang="cs-CZ" sz="500" kern="100">
                        <a:effectLst/>
                      </a:endParaRPr>
                    </a:p>
                    <a:p>
                      <a:pPr algn="ctr" latinLnBrk="1">
                        <a:spcAft>
                          <a:spcPts val="0"/>
                        </a:spcAft>
                      </a:pPr>
                      <a:r>
                        <a:rPr lang="en-US" sz="500" kern="100">
                          <a:effectLst/>
                        </a:rPr>
                        <a:t> </a:t>
                      </a:r>
                      <a:endParaRPr lang="cs-CZ" sz="500" kern="100">
                        <a:effectLst/>
                      </a:endParaRPr>
                    </a:p>
                    <a:p>
                      <a:pPr algn="ctr" latinLnBrk="1">
                        <a:spcAft>
                          <a:spcPts val="0"/>
                        </a:spcAft>
                      </a:pPr>
                      <a:r>
                        <a:rPr lang="en-US" sz="500" kern="100">
                          <a:effectLst/>
                        </a:rPr>
                        <a:t> </a:t>
                      </a:r>
                      <a:endParaRPr lang="cs-CZ" sz="500" kern="100">
                        <a:effectLst/>
                      </a:endParaRPr>
                    </a:p>
                    <a:p>
                      <a:pPr algn="ctr" latinLnBrk="1">
                        <a:spcAft>
                          <a:spcPts val="0"/>
                        </a:spcAft>
                      </a:pPr>
                      <a:r>
                        <a:rPr lang="en-US" sz="500" kern="100">
                          <a:effectLst/>
                        </a:rPr>
                        <a:t> </a:t>
                      </a:r>
                      <a:endParaRPr lang="cs-CZ" sz="500" kern="100">
                        <a:effectLst/>
                        <a:latin typeface="Batang"/>
                        <a:cs typeface="Courier New"/>
                      </a:endParaRPr>
                    </a:p>
                  </a:txBody>
                  <a:tcPr marL="32604" marR="32604" marT="0" marB="0"/>
                </a:tc>
                <a:tc hMerge="1">
                  <a:txBody>
                    <a:bodyPr/>
                    <a:lstStyle/>
                    <a:p>
                      <a:endParaRPr lang="cs-CZ"/>
                    </a:p>
                  </a:txBody>
                  <a:tcPr/>
                </a:tc>
              </a:tr>
              <a:tr h="6120680">
                <a:tc>
                  <a:txBody>
                    <a:bodyPr/>
                    <a:lstStyle/>
                    <a:p>
                      <a:pPr algn="just" latinLnBrk="1">
                        <a:spcAft>
                          <a:spcPts val="0"/>
                        </a:spcAft>
                      </a:pPr>
                      <a:r>
                        <a:rPr lang="en-US" sz="600" kern="100">
                          <a:effectLst/>
                        </a:rPr>
                        <a:t> </a:t>
                      </a:r>
                      <a:endParaRPr lang="cs-CZ" sz="500" kern="100">
                        <a:effectLst/>
                        <a:latin typeface="Batang"/>
                        <a:cs typeface="Courier New"/>
                      </a:endParaRPr>
                    </a:p>
                  </a:txBody>
                  <a:tcPr marL="32604" marR="32604" marT="0" marB="0"/>
                </a:tc>
                <a:tc>
                  <a:txBody>
                    <a:bodyPr/>
                    <a:lstStyle/>
                    <a:p>
                      <a:pPr algn="just" latinLnBrk="1">
                        <a:spcAft>
                          <a:spcPts val="0"/>
                        </a:spcAft>
                      </a:pPr>
                      <a:r>
                        <a:rPr lang="en-US" sz="600" kern="100">
                          <a:effectLst/>
                        </a:rPr>
                        <a:t> </a:t>
                      </a:r>
                      <a:endParaRPr lang="cs-CZ" sz="500" kern="100">
                        <a:effectLst/>
                      </a:endParaRPr>
                    </a:p>
                    <a:p>
                      <a:pPr algn="just" latinLnBrk="1">
                        <a:spcAft>
                          <a:spcPts val="0"/>
                        </a:spcAft>
                      </a:pPr>
                      <a:r>
                        <a:rPr lang="en-US" sz="600" kern="100">
                          <a:effectLst/>
                        </a:rPr>
                        <a:t> </a:t>
                      </a:r>
                      <a:endParaRPr lang="cs-CZ" sz="500" kern="100">
                        <a:effectLst/>
                        <a:latin typeface="Batang"/>
                        <a:cs typeface="Courier New"/>
                      </a:endParaRPr>
                    </a:p>
                  </a:txBody>
                  <a:tcPr marL="32604" marR="32604" marT="0" marB="0"/>
                </a:tc>
                <a:tc>
                  <a:txBody>
                    <a:bodyPr/>
                    <a:lstStyle/>
                    <a:p>
                      <a:pPr algn="just" latinLnBrk="1">
                        <a:spcAft>
                          <a:spcPts val="0"/>
                        </a:spcAft>
                      </a:pPr>
                      <a:r>
                        <a:rPr lang="en-US" sz="600" kern="100" dirty="0">
                          <a:effectLst/>
                        </a:rPr>
                        <a:t> </a:t>
                      </a:r>
                      <a:endParaRPr lang="cs-CZ" sz="500" kern="100" dirty="0">
                        <a:effectLst/>
                      </a:endParaRPr>
                    </a:p>
                    <a:p>
                      <a:pPr algn="just" latinLnBrk="1">
                        <a:spcAft>
                          <a:spcPts val="0"/>
                        </a:spcAft>
                      </a:pPr>
                      <a:r>
                        <a:rPr lang="en-US" sz="600" kern="100" dirty="0">
                          <a:effectLst/>
                        </a:rPr>
                        <a:t> </a:t>
                      </a:r>
                      <a:endParaRPr lang="cs-CZ" sz="500" kern="100" dirty="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r>
                        <a:rPr lang="cs-CZ" sz="2000" kern="100" smtClean="0">
                          <a:effectLst/>
                        </a:rPr>
                        <a:t>   </a:t>
                      </a:r>
                    </a:p>
                    <a:p>
                      <a:pPr algn="just" latinLnBrk="1">
                        <a:spcAft>
                          <a:spcPts val="0"/>
                        </a:spcAft>
                      </a:pPr>
                      <a:r>
                        <a:rPr lang="cs-CZ" sz="2000" kern="100" smtClean="0">
                          <a:effectLst/>
                        </a:rPr>
                        <a:t>   </a:t>
                      </a:r>
                    </a:p>
                    <a:p>
                      <a:pPr algn="just" latinLnBrk="1">
                        <a:spcAft>
                          <a:spcPts val="0"/>
                        </a:spcAft>
                      </a:pPr>
                      <a:r>
                        <a:rPr lang="cs-CZ" sz="2000" kern="100" smtClean="0">
                          <a:effectLst/>
                        </a:rPr>
                        <a:t>   </a:t>
                      </a:r>
                      <a:r>
                        <a:rPr lang="en-US" sz="2000" kern="100" smtClean="0">
                          <a:effectLst/>
                        </a:rPr>
                        <a:t>Arrow </a:t>
                      </a:r>
                      <a:endParaRPr lang="cs-CZ" sz="2000" kern="100" dirty="0">
                        <a:effectLst/>
                      </a:endParaRPr>
                    </a:p>
                    <a:p>
                      <a:pPr algn="just" latinLnBrk="1">
                        <a:spcAft>
                          <a:spcPts val="0"/>
                        </a:spcAft>
                      </a:pPr>
                      <a:r>
                        <a:rPr lang="cs-CZ" sz="2000" kern="100" smtClean="0">
                          <a:effectLst/>
                        </a:rPr>
                        <a:t>   </a:t>
                      </a:r>
                      <a:r>
                        <a:rPr lang="en-US" sz="2000" kern="100" smtClean="0">
                          <a:effectLst/>
                        </a:rPr>
                        <a:t>Be </a:t>
                      </a:r>
                      <a:r>
                        <a:rPr lang="en-US" sz="2000" kern="100" dirty="0">
                          <a:effectLst/>
                        </a:rPr>
                        <a:t>mine</a:t>
                      </a:r>
                      <a:endParaRPr lang="cs-CZ" sz="2000" kern="100" dirty="0">
                        <a:effectLst/>
                      </a:endParaRPr>
                    </a:p>
                    <a:p>
                      <a:pPr algn="just" latinLnBrk="1">
                        <a:spcAft>
                          <a:spcPts val="0"/>
                        </a:spcAft>
                      </a:pPr>
                      <a:r>
                        <a:rPr lang="cs-CZ" sz="2000" kern="100" smtClean="0">
                          <a:effectLst/>
                        </a:rPr>
                        <a:t>   </a:t>
                      </a:r>
                      <a:r>
                        <a:rPr lang="en-US" sz="2000" kern="100" smtClean="0">
                          <a:effectLst/>
                        </a:rPr>
                        <a:t>Card </a:t>
                      </a:r>
                      <a:endParaRPr lang="cs-CZ" sz="2000" kern="100" dirty="0">
                        <a:effectLst/>
                      </a:endParaRPr>
                    </a:p>
                    <a:p>
                      <a:pPr algn="just" latinLnBrk="1">
                        <a:spcAft>
                          <a:spcPts val="0"/>
                        </a:spcAft>
                      </a:pPr>
                      <a:r>
                        <a:rPr lang="cs-CZ" sz="2000" kern="100" smtClean="0">
                          <a:effectLst/>
                        </a:rPr>
                        <a:t>   </a:t>
                      </a:r>
                      <a:r>
                        <a:rPr lang="en-US" sz="2000" kern="100" smtClean="0">
                          <a:effectLst/>
                        </a:rPr>
                        <a:t>Chocolates </a:t>
                      </a:r>
                      <a:endParaRPr lang="cs-CZ" sz="2000" kern="100" dirty="0">
                        <a:effectLst/>
                      </a:endParaRPr>
                    </a:p>
                    <a:p>
                      <a:pPr algn="just" latinLnBrk="1">
                        <a:spcAft>
                          <a:spcPts val="0"/>
                        </a:spcAft>
                      </a:pPr>
                      <a:r>
                        <a:rPr lang="cs-CZ" sz="2000" kern="100" smtClean="0">
                          <a:effectLst/>
                        </a:rPr>
                        <a:t>   </a:t>
                      </a:r>
                      <a:r>
                        <a:rPr lang="en-US" sz="2000" kern="100" smtClean="0">
                          <a:effectLst/>
                        </a:rPr>
                        <a:t>Cupid </a:t>
                      </a:r>
                      <a:endParaRPr lang="cs-CZ" sz="2000" kern="100" dirty="0">
                        <a:effectLst/>
                      </a:endParaRPr>
                    </a:p>
                    <a:p>
                      <a:pPr algn="just" latinLnBrk="1">
                        <a:spcAft>
                          <a:spcPts val="0"/>
                        </a:spcAft>
                      </a:pPr>
                      <a:r>
                        <a:rPr lang="cs-CZ" sz="2000" kern="100" smtClean="0">
                          <a:effectLst/>
                        </a:rPr>
                        <a:t>   </a:t>
                      </a:r>
                      <a:r>
                        <a:rPr lang="en-US" sz="2000" kern="100" smtClean="0">
                          <a:effectLst/>
                        </a:rPr>
                        <a:t>Date </a:t>
                      </a:r>
                      <a:endParaRPr lang="cs-CZ" sz="2000" kern="100" dirty="0">
                        <a:effectLst/>
                      </a:endParaRPr>
                    </a:p>
                    <a:p>
                      <a:pPr algn="just" latinLnBrk="1">
                        <a:spcAft>
                          <a:spcPts val="0"/>
                        </a:spcAft>
                      </a:pPr>
                      <a:r>
                        <a:rPr lang="cs-CZ" sz="2000" kern="100" smtClean="0">
                          <a:effectLst/>
                        </a:rPr>
                        <a:t>   </a:t>
                      </a:r>
                      <a:r>
                        <a:rPr lang="en-US" sz="2000" kern="100" smtClean="0">
                          <a:effectLst/>
                        </a:rPr>
                        <a:t>Flowers</a:t>
                      </a:r>
                      <a:endParaRPr lang="cs-CZ" sz="2000" kern="100" dirty="0">
                        <a:effectLst/>
                      </a:endParaRPr>
                    </a:p>
                    <a:p>
                      <a:pPr algn="just" latinLnBrk="1">
                        <a:spcAft>
                          <a:spcPts val="0"/>
                        </a:spcAft>
                      </a:pPr>
                      <a:r>
                        <a:rPr lang="cs-CZ" sz="2000" kern="100" smtClean="0">
                          <a:effectLst/>
                        </a:rPr>
                        <a:t>   </a:t>
                      </a:r>
                      <a:r>
                        <a:rPr lang="en-US" sz="2000" kern="100" smtClean="0">
                          <a:effectLst/>
                        </a:rPr>
                        <a:t>Gift</a:t>
                      </a:r>
                      <a:endParaRPr lang="cs-CZ" sz="2000" kern="100" dirty="0">
                        <a:effectLst/>
                      </a:endParaRPr>
                    </a:p>
                    <a:p>
                      <a:pPr algn="just" latinLnBrk="1">
                        <a:spcAft>
                          <a:spcPts val="0"/>
                        </a:spcAft>
                      </a:pPr>
                      <a:r>
                        <a:rPr lang="cs-CZ" sz="2000" kern="100" smtClean="0">
                          <a:effectLst/>
                        </a:rPr>
                        <a:t>   </a:t>
                      </a:r>
                      <a:r>
                        <a:rPr lang="en-US" sz="2000" kern="100" smtClean="0">
                          <a:effectLst/>
                        </a:rPr>
                        <a:t>Heart </a:t>
                      </a:r>
                      <a:endParaRPr lang="cs-CZ" sz="2000" kern="100" dirty="0">
                        <a:effectLst/>
                      </a:endParaRPr>
                    </a:p>
                    <a:p>
                      <a:pPr algn="just" latinLnBrk="1">
                        <a:spcAft>
                          <a:spcPts val="0"/>
                        </a:spcAft>
                      </a:pPr>
                      <a:r>
                        <a:rPr lang="en-US" sz="2000" kern="100" dirty="0">
                          <a:effectLst/>
                        </a:rPr>
                        <a:t> </a:t>
                      </a:r>
                      <a:endParaRPr lang="cs-CZ" sz="2000" kern="100" dirty="0">
                        <a:effectLst/>
                        <a:latin typeface="Batang"/>
                        <a:cs typeface="Courier New"/>
                      </a:endParaRPr>
                    </a:p>
                  </a:txBody>
                  <a:tcPr marL="32604" marR="32604" marT="0" marB="0"/>
                </a:tc>
                <a:tc gridSpan="2">
                  <a:txBody>
                    <a:bodyPr/>
                    <a:lstStyle/>
                    <a:p>
                      <a:pPr algn="just" latinLnBrk="1">
                        <a:spcAft>
                          <a:spcPts val="0"/>
                        </a:spcAft>
                      </a:pPr>
                      <a:r>
                        <a:rPr lang="en-US" sz="600" kern="100" dirty="0">
                          <a:effectLst/>
                        </a:rPr>
                        <a:t> </a:t>
                      </a:r>
                      <a:endParaRPr lang="cs-CZ" sz="500" kern="100" dirty="0">
                        <a:effectLst/>
                      </a:endParaRPr>
                    </a:p>
                    <a:p>
                      <a:pPr algn="just" latinLnBrk="1">
                        <a:spcAft>
                          <a:spcPts val="0"/>
                        </a:spcAft>
                      </a:pPr>
                      <a:r>
                        <a:rPr lang="en-US" sz="600" kern="100" dirty="0">
                          <a:effectLst/>
                        </a:rPr>
                        <a:t> </a:t>
                      </a:r>
                      <a:endParaRPr lang="cs-CZ" sz="500" kern="100" dirty="0">
                        <a:effectLst/>
                      </a:endParaRPr>
                    </a:p>
                    <a:p>
                      <a:pPr algn="just" latinLnBrk="1">
                        <a:spcAft>
                          <a:spcPts val="0"/>
                        </a:spcAft>
                      </a:pPr>
                      <a:endParaRPr lang="cs-CZ" sz="2000" kern="100" smtClean="0">
                        <a:effectLst/>
                      </a:endParaRPr>
                    </a:p>
                    <a:p>
                      <a:pPr algn="just" latinLnBrk="1">
                        <a:spcAft>
                          <a:spcPts val="0"/>
                        </a:spcAft>
                      </a:pPr>
                      <a:endParaRPr lang="cs-CZ" sz="2000" kern="100" smtClean="0">
                        <a:effectLst/>
                      </a:endParaRPr>
                    </a:p>
                    <a:p>
                      <a:pPr algn="just" latinLnBrk="1">
                        <a:spcAft>
                          <a:spcPts val="0"/>
                        </a:spcAft>
                      </a:pPr>
                      <a:r>
                        <a:rPr lang="en-US" sz="2000" kern="100" smtClean="0">
                          <a:effectLst/>
                        </a:rPr>
                        <a:t>Kiss</a:t>
                      </a:r>
                      <a:endParaRPr lang="cs-CZ" sz="2000" kern="100" dirty="0">
                        <a:effectLst/>
                      </a:endParaRPr>
                    </a:p>
                    <a:p>
                      <a:pPr algn="just" latinLnBrk="1">
                        <a:spcAft>
                          <a:spcPts val="0"/>
                        </a:spcAft>
                      </a:pPr>
                      <a:r>
                        <a:rPr lang="en-US" sz="2000" kern="100" dirty="0">
                          <a:effectLst/>
                        </a:rPr>
                        <a:t>Love </a:t>
                      </a:r>
                      <a:endParaRPr lang="cs-CZ" sz="2000" kern="100" dirty="0">
                        <a:effectLst/>
                      </a:endParaRPr>
                    </a:p>
                    <a:p>
                      <a:pPr algn="just" latinLnBrk="1">
                        <a:spcAft>
                          <a:spcPts val="0"/>
                        </a:spcAft>
                      </a:pPr>
                      <a:r>
                        <a:rPr lang="en-US" sz="2000" kern="100" dirty="0">
                          <a:effectLst/>
                        </a:rPr>
                        <a:t>Poem</a:t>
                      </a:r>
                      <a:endParaRPr lang="cs-CZ" sz="2000" kern="100" dirty="0">
                        <a:effectLst/>
                      </a:endParaRPr>
                    </a:p>
                    <a:p>
                      <a:pPr algn="just" latinLnBrk="1">
                        <a:spcAft>
                          <a:spcPts val="0"/>
                        </a:spcAft>
                      </a:pPr>
                      <a:r>
                        <a:rPr lang="en-US" sz="2000" kern="100" dirty="0">
                          <a:effectLst/>
                        </a:rPr>
                        <a:t>Red</a:t>
                      </a:r>
                      <a:endParaRPr lang="cs-CZ" sz="2000" kern="100" dirty="0">
                        <a:effectLst/>
                      </a:endParaRPr>
                    </a:p>
                    <a:p>
                      <a:pPr algn="just" latinLnBrk="1">
                        <a:spcAft>
                          <a:spcPts val="0"/>
                        </a:spcAft>
                      </a:pPr>
                      <a:r>
                        <a:rPr lang="en-US" sz="2000" kern="100" dirty="0">
                          <a:effectLst/>
                        </a:rPr>
                        <a:t>Ring</a:t>
                      </a:r>
                      <a:endParaRPr lang="cs-CZ" sz="2000" kern="100" dirty="0">
                        <a:effectLst/>
                      </a:endParaRPr>
                    </a:p>
                    <a:p>
                      <a:pPr algn="just" latinLnBrk="1">
                        <a:spcAft>
                          <a:spcPts val="0"/>
                        </a:spcAft>
                      </a:pPr>
                      <a:r>
                        <a:rPr lang="en-US" sz="2000" kern="100" dirty="0">
                          <a:effectLst/>
                        </a:rPr>
                        <a:t>Romantic</a:t>
                      </a:r>
                      <a:endParaRPr lang="cs-CZ" sz="2000" kern="100" dirty="0">
                        <a:effectLst/>
                      </a:endParaRPr>
                    </a:p>
                    <a:p>
                      <a:pPr algn="just" latinLnBrk="1">
                        <a:spcAft>
                          <a:spcPts val="0"/>
                        </a:spcAft>
                      </a:pPr>
                      <a:r>
                        <a:rPr lang="en-US" sz="2000" kern="100" dirty="0">
                          <a:effectLst/>
                        </a:rPr>
                        <a:t>Roses </a:t>
                      </a:r>
                      <a:endParaRPr lang="cs-CZ" sz="2000" kern="100" dirty="0">
                        <a:effectLst/>
                      </a:endParaRPr>
                    </a:p>
                    <a:p>
                      <a:pPr algn="just" latinLnBrk="1">
                        <a:spcAft>
                          <a:spcPts val="0"/>
                        </a:spcAft>
                      </a:pPr>
                      <a:r>
                        <a:rPr lang="en-US" sz="2000" kern="100" dirty="0">
                          <a:effectLst/>
                        </a:rPr>
                        <a:t>Saint </a:t>
                      </a:r>
                      <a:endParaRPr lang="cs-CZ" sz="2000" kern="100" dirty="0">
                        <a:effectLst/>
                      </a:endParaRPr>
                    </a:p>
                    <a:p>
                      <a:pPr algn="just" latinLnBrk="1">
                        <a:spcAft>
                          <a:spcPts val="0"/>
                        </a:spcAft>
                      </a:pPr>
                      <a:r>
                        <a:rPr lang="en-US" sz="2000" kern="100" dirty="0">
                          <a:effectLst/>
                        </a:rPr>
                        <a:t>Valentine </a:t>
                      </a:r>
                      <a:endParaRPr lang="cs-CZ" sz="2000" kern="100" dirty="0">
                        <a:effectLst/>
                        <a:latin typeface="Batang"/>
                        <a:cs typeface="Courier New"/>
                      </a:endParaRPr>
                    </a:p>
                  </a:txBody>
                  <a:tcPr marL="32604" marR="32604" marT="0" marB="0"/>
                </a:tc>
                <a:tc hMerge="1">
                  <a:txBody>
                    <a:bodyPr/>
                    <a:lstStyle/>
                    <a:p>
                      <a:endParaRPr lang="cs-CZ"/>
                    </a:p>
                  </a:txBody>
                  <a:tcPr/>
                </a:tc>
                <a:tc>
                  <a:txBody>
                    <a:bodyPr/>
                    <a:lstStyle/>
                    <a:p>
                      <a:pPr algn="just" latinLnBrk="1">
                        <a:spcAft>
                          <a:spcPts val="0"/>
                        </a:spcAft>
                      </a:pPr>
                      <a:r>
                        <a:rPr lang="cs-CZ" sz="500" kern="100" dirty="0">
                          <a:effectLst/>
                        </a:rPr>
                        <a:t> </a:t>
                      </a:r>
                      <a:endParaRPr lang="cs-CZ" sz="500" kern="100" dirty="0">
                        <a:effectLst/>
                        <a:latin typeface="Batang"/>
                        <a:cs typeface="Courier New"/>
                      </a:endParaRPr>
                    </a:p>
                  </a:txBody>
                  <a:tcPr marL="0" marR="0" marT="0" marB="0" anchor="ctr"/>
                </a:tc>
              </a:tr>
              <a:tr h="157463">
                <a:tc gridSpan="5">
                  <a:txBody>
                    <a:bodyPr/>
                    <a:lstStyle/>
                    <a:p>
                      <a:pPr algn="ctr" latinLnBrk="1">
                        <a:spcAft>
                          <a:spcPts val="0"/>
                        </a:spcAft>
                      </a:pPr>
                      <a:r>
                        <a:rPr lang="en-US" sz="600" u="sng" kern="100">
                          <a:effectLst/>
                          <a:hlinkClick r:id="rId2"/>
                        </a:rPr>
                        <a:t>www.bogglesworldesl.com</a:t>
                      </a:r>
                      <a:endParaRPr lang="cs-CZ" sz="500" kern="100">
                        <a:effectLst/>
                        <a:latin typeface="Batang"/>
                        <a:cs typeface="Courier New"/>
                      </a:endParaRPr>
                    </a:p>
                  </a:txBody>
                  <a:tcPr marL="32604" marR="32604" marT="0" marB="0"/>
                </a:tc>
                <a:tc hMerge="1">
                  <a:txBody>
                    <a:bodyPr/>
                    <a:lstStyle/>
                    <a:p>
                      <a:endParaRPr lang="cs-CZ"/>
                    </a:p>
                  </a:txBody>
                  <a:tcPr/>
                </a:tc>
                <a:tc hMerge="1">
                  <a:txBody>
                    <a:bodyPr/>
                    <a:lstStyle/>
                    <a:p>
                      <a:endParaRPr lang="cs-CZ"/>
                    </a:p>
                  </a:txBody>
                  <a:tcPr/>
                </a:tc>
                <a:tc hMerge="1">
                  <a:txBody>
                    <a:bodyPr/>
                    <a:lstStyle/>
                    <a:p>
                      <a:endParaRPr lang="cs-CZ"/>
                    </a:p>
                  </a:txBody>
                  <a:tcPr/>
                </a:tc>
                <a:tc hMerge="1">
                  <a:txBody>
                    <a:bodyPr/>
                    <a:lstStyle/>
                    <a:p>
                      <a:endParaRPr lang="cs-CZ"/>
                    </a:p>
                  </a:txBody>
                  <a:tcPr/>
                </a:tc>
                <a:tc>
                  <a:txBody>
                    <a:bodyPr/>
                    <a:lstStyle/>
                    <a:p>
                      <a:pPr algn="just" latinLnBrk="1">
                        <a:spcAft>
                          <a:spcPts val="0"/>
                        </a:spcAft>
                      </a:pPr>
                      <a:r>
                        <a:rPr lang="cs-CZ" sz="500" kern="100" dirty="0">
                          <a:effectLst/>
                        </a:rPr>
                        <a:t> </a:t>
                      </a:r>
                      <a:endParaRPr lang="cs-CZ" sz="500" kern="100" dirty="0">
                        <a:effectLst/>
                        <a:latin typeface="Batang"/>
                        <a:cs typeface="Courier New"/>
                      </a:endParaRPr>
                    </a:p>
                  </a:txBody>
                  <a:tcPr marL="0" marR="0" marT="0" marB="0" anchor="ctr"/>
                </a:tc>
              </a:tr>
            </a:tbl>
          </a:graphicData>
        </a:graphic>
      </p:graphicFrame>
      <p:pic>
        <p:nvPicPr>
          <p:cNvPr id="9219" name="Picture 3" descr="valentin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732649"/>
            <a:ext cx="5065201" cy="5326119"/>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9218" name="Picture 2" descr="valentinedo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92080" y="1732650"/>
            <a:ext cx="1371600" cy="2286000"/>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pic>
        <p:nvPicPr>
          <p:cNvPr id="9217" name="Picture 1" descr="cupidarrow"/>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663680" y="4542652"/>
            <a:ext cx="2084783" cy="2516117"/>
          </a:xfrm>
          <a:prstGeom prst="rect">
            <a:avLst/>
          </a:prstGeom>
          <a:noFill/>
          <a:ln>
            <a:solidFill>
              <a:srgbClr val="FF0066"/>
            </a:solidFill>
          </a:ln>
          <a:extLst>
            <a:ext uri="{909E8E84-426E-40DD-AFC4-6F175D3DCCD1}">
              <a14:hiddenFill xmlns:a14="http://schemas.microsoft.com/office/drawing/2010/main">
                <a:solidFill>
                  <a:srgbClr val="FFFFFF"/>
                </a:solidFill>
              </a14:hiddenFill>
            </a:ext>
          </a:extLst>
        </p:spPr>
      </p:pic>
      <p:sp>
        <p:nvSpPr>
          <p:cNvPr id="3" name="TextovéPole 2"/>
          <p:cNvSpPr txBox="1"/>
          <p:nvPr/>
        </p:nvSpPr>
        <p:spPr>
          <a:xfrm>
            <a:off x="0" y="476672"/>
            <a:ext cx="9144000" cy="1384995"/>
          </a:xfrm>
          <a:prstGeom prst="rect">
            <a:avLst/>
          </a:prstGeom>
          <a:noFill/>
        </p:spPr>
        <p:txBody>
          <a:bodyPr wrap="square" rtlCol="0">
            <a:spAutoFit/>
          </a:bodyPr>
          <a:lstStyle/>
          <a:p>
            <a:r>
              <a:rPr lang="cs-CZ" sz="2400" dirty="0" smtClean="0">
                <a:solidFill>
                  <a:srgbClr val="FF0066"/>
                </a:solidFill>
              </a:rPr>
              <a:t>SAINT VALENTINE´S DAY WORD SEARCH</a:t>
            </a:r>
          </a:p>
          <a:p>
            <a:endParaRPr lang="cs-CZ" sz="2400" dirty="0" smtClean="0">
              <a:solidFill>
                <a:srgbClr val="FF0066"/>
              </a:solidFill>
            </a:endParaRPr>
          </a:p>
          <a:p>
            <a:r>
              <a:rPr lang="en-US" i="1" dirty="0">
                <a:solidFill>
                  <a:srgbClr val="FF0066"/>
                </a:solidFill>
              </a:rPr>
              <a:t>Find the Valentine’s Day words below in the </a:t>
            </a:r>
            <a:r>
              <a:rPr lang="cs-CZ" i="1" dirty="0" err="1" smtClean="0">
                <a:solidFill>
                  <a:srgbClr val="FF0066"/>
                </a:solidFill>
              </a:rPr>
              <a:t>columns</a:t>
            </a:r>
            <a:r>
              <a:rPr lang="en-US" i="1" dirty="0" smtClean="0">
                <a:solidFill>
                  <a:srgbClr val="FF0066"/>
                </a:solidFill>
              </a:rPr>
              <a:t>:</a:t>
            </a:r>
            <a:endParaRPr lang="cs-CZ" i="1" dirty="0">
              <a:solidFill>
                <a:srgbClr val="FF0066"/>
              </a:solidFill>
            </a:endParaRPr>
          </a:p>
          <a:p>
            <a:endParaRPr lang="cs-CZ" dirty="0">
              <a:solidFill>
                <a:srgbClr val="FF0066"/>
              </a:solidFill>
            </a:endParaRPr>
          </a:p>
        </p:txBody>
      </p:sp>
    </p:spTree>
    <p:extLst>
      <p:ext uri="{BB962C8B-B14F-4D97-AF65-F5344CB8AC3E}">
        <p14:creationId xmlns:p14="http://schemas.microsoft.com/office/powerpoint/2010/main" val="3323682743"/>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ovéPole 1"/>
          <p:cNvSpPr txBox="1"/>
          <p:nvPr/>
        </p:nvSpPr>
        <p:spPr>
          <a:xfrm>
            <a:off x="0" y="158874"/>
            <a:ext cx="9144000" cy="6540252"/>
          </a:xfrm>
          <a:prstGeom prst="rect">
            <a:avLst/>
          </a:prstGeom>
          <a:noFill/>
        </p:spPr>
        <p:txBody>
          <a:bodyPr wrap="square" rtlCol="0">
            <a:spAutoFit/>
          </a:bodyPr>
          <a:ls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cs-CZ" sz="1100" dirty="0" smtClean="0"/>
          </a:p>
          <a:p>
            <a:r>
              <a:rPr lang="cs-CZ" sz="1100" dirty="0" smtClean="0"/>
              <a:t>ZDROJE:</a:t>
            </a:r>
          </a:p>
          <a:p>
            <a:endParaRPr lang="cs-CZ" sz="1100" dirty="0" smtClean="0"/>
          </a:p>
          <a:p>
            <a:r>
              <a:rPr lang="cs-CZ" sz="1100" dirty="0" err="1" smtClean="0"/>
              <a:t>Hand</a:t>
            </a:r>
            <a:r>
              <a:rPr lang="cs-CZ" sz="1100" dirty="0" smtClean="0"/>
              <a:t>. </a:t>
            </a:r>
            <a:r>
              <a:rPr lang="cs-CZ" sz="1100" i="1" dirty="0" err="1" smtClean="0"/>
              <a:t>Familyfun.go.com</a:t>
            </a:r>
            <a:r>
              <a:rPr lang="cs-CZ" sz="1100" dirty="0" smtClean="0"/>
              <a:t> [online]. 2012 [cit. 2012-06-23]. Dostupné z: </a:t>
            </a:r>
          </a:p>
          <a:p>
            <a:r>
              <a:rPr lang="cs-CZ" sz="1100" dirty="0" smtClean="0"/>
              <a:t>http://familyfun.go.com/assets/cms/crafts/love-handles-valentines-day-card-craft-photo-420-FF0202VALA17.jpg </a:t>
            </a:r>
          </a:p>
          <a:p>
            <a:r>
              <a:rPr lang="en-US" sz="1100" dirty="0" smtClean="0"/>
              <a:t>Happy Saint Valentine's Day!!. </a:t>
            </a:r>
            <a:r>
              <a:rPr lang="en-US" sz="1100" i="1" dirty="0" smtClean="0"/>
              <a:t>Meditative Meanderings</a:t>
            </a:r>
            <a:r>
              <a:rPr lang="en-US" sz="1100" dirty="0" smtClean="0"/>
              <a:t> [online]. 2012 [cit. 2012-06-23]. </a:t>
            </a:r>
            <a:r>
              <a:rPr lang="en-US" sz="1100" dirty="0" err="1" smtClean="0"/>
              <a:t>Dostupné</a:t>
            </a:r>
            <a:r>
              <a:rPr lang="en-US" sz="1100" dirty="0" smtClean="0"/>
              <a:t> z: http://meditativemeanderings.blogspot.de/2012/02/happy-saint-valentines-day.html </a:t>
            </a:r>
            <a:endParaRPr lang="cs-CZ" sz="1100" dirty="0" smtClean="0"/>
          </a:p>
          <a:p>
            <a:r>
              <a:rPr lang="en-US" sz="1100" dirty="0" smtClean="0"/>
              <a:t>Saints Fun Facts. </a:t>
            </a:r>
            <a:r>
              <a:rPr lang="en-US" sz="1100" i="1" dirty="0" smtClean="0"/>
              <a:t>Catholic.org</a:t>
            </a:r>
            <a:r>
              <a:rPr lang="en-US" sz="1100" dirty="0" smtClean="0"/>
              <a:t> [online]. 2012 [cit. 2012-06-23]. </a:t>
            </a:r>
            <a:r>
              <a:rPr lang="en-US" sz="1100" dirty="0" err="1" smtClean="0"/>
              <a:t>Dostupné</a:t>
            </a:r>
            <a:r>
              <a:rPr lang="en-US" sz="1100" dirty="0" smtClean="0"/>
              <a:t> z: http://www.catholic.org/saints/ff_images/50.jpg </a:t>
            </a:r>
            <a:endParaRPr lang="cs-CZ" sz="1100" dirty="0" smtClean="0"/>
          </a:p>
          <a:p>
            <a:r>
              <a:rPr lang="en-US" sz="1100" dirty="0" smtClean="0"/>
              <a:t>St Valentine´s Story. </a:t>
            </a:r>
            <a:r>
              <a:rPr lang="en-US" sz="1100" i="1" dirty="0" smtClean="0"/>
              <a:t>Isabelperez.com</a:t>
            </a:r>
            <a:r>
              <a:rPr lang="en-US" sz="1100" dirty="0" smtClean="0"/>
              <a:t> [online]. 2012 [cit. 2012-06-23]. </a:t>
            </a:r>
            <a:r>
              <a:rPr lang="en-US" sz="1100" dirty="0" err="1" smtClean="0"/>
              <a:t>Dostupné</a:t>
            </a:r>
            <a:r>
              <a:rPr lang="en-US" sz="1100" dirty="0" smtClean="0"/>
              <a:t> z: http://www.isabelperez.com/St%20ValentineStory.htm </a:t>
            </a:r>
            <a:endParaRPr lang="cs-CZ" sz="1100" dirty="0" smtClean="0"/>
          </a:p>
          <a:p>
            <a:r>
              <a:rPr lang="cs-CZ" sz="1100" dirty="0" err="1" smtClean="0"/>
              <a:t>Claudius</a:t>
            </a:r>
            <a:r>
              <a:rPr lang="cs-CZ" sz="1100" dirty="0" smtClean="0"/>
              <a:t> </a:t>
            </a:r>
            <a:r>
              <a:rPr lang="cs-CZ" sz="1100" dirty="0" err="1" smtClean="0"/>
              <a:t>Gothicus</a:t>
            </a:r>
            <a:r>
              <a:rPr lang="cs-CZ" sz="1100" dirty="0" smtClean="0"/>
              <a:t>. </a:t>
            </a:r>
            <a:r>
              <a:rPr lang="cs-CZ" sz="1100" i="1" dirty="0" err="1" smtClean="0"/>
              <a:t>Wikipedia</a:t>
            </a:r>
            <a:r>
              <a:rPr lang="cs-CZ" sz="1100" dirty="0" smtClean="0"/>
              <a:t> [online]. 2012 [cit. 2012-06-23]. Dostupné z: http://en.wikipedia.org/wiki/Claudius_Gothicus </a:t>
            </a:r>
          </a:p>
          <a:p>
            <a:endParaRPr lang="cs-CZ" sz="1100" dirty="0" smtClean="0"/>
          </a:p>
          <a:p>
            <a:r>
              <a:rPr lang="cs-CZ" sz="1100" dirty="0" err="1" smtClean="0"/>
              <a:t>Kiss</a:t>
            </a:r>
            <a:r>
              <a:rPr lang="cs-CZ" sz="1100" dirty="0" smtClean="0"/>
              <a:t>. </a:t>
            </a:r>
            <a:r>
              <a:rPr lang="cs-CZ" sz="1100" i="1" dirty="0" smtClean="0"/>
              <a:t>1.bp.blogspot.com</a:t>
            </a:r>
            <a:r>
              <a:rPr lang="cs-CZ" sz="1100" dirty="0" smtClean="0"/>
              <a:t> [online]. 2012 [cit. 2012-06-23]. Dostupné z: http://1.bp.blogspot.com/-rP7qhgnzWrU/TVl4ZjfN9JI/</a:t>
            </a:r>
            <a:r>
              <a:rPr lang="cs-CZ" sz="1100" dirty="0" err="1" smtClean="0"/>
              <a:t>AAAAAAAAAkY</a:t>
            </a:r>
            <a:r>
              <a:rPr lang="cs-CZ" sz="1100" dirty="0" smtClean="0"/>
              <a:t>/7qH6oxLBF3A/s1600/happy_</a:t>
            </a:r>
            <a:r>
              <a:rPr lang="cs-CZ" sz="1100" dirty="0" err="1" smtClean="0"/>
              <a:t>st</a:t>
            </a:r>
            <a:r>
              <a:rPr lang="cs-CZ" sz="1100" dirty="0" smtClean="0"/>
              <a:t>_</a:t>
            </a:r>
            <a:r>
              <a:rPr lang="cs-CZ" sz="1100" dirty="0" err="1" smtClean="0"/>
              <a:t>valentines</a:t>
            </a:r>
            <a:r>
              <a:rPr lang="cs-CZ" sz="1100" dirty="0" smtClean="0"/>
              <a:t>_</a:t>
            </a:r>
            <a:r>
              <a:rPr lang="cs-CZ" sz="1100" dirty="0" err="1" smtClean="0"/>
              <a:t>day</a:t>
            </a:r>
            <a:r>
              <a:rPr lang="cs-CZ" sz="1100" dirty="0" smtClean="0"/>
              <a:t>_</a:t>
            </a:r>
            <a:r>
              <a:rPr lang="cs-CZ" sz="1100" dirty="0" err="1" smtClean="0"/>
              <a:t>sweetie.gif</a:t>
            </a:r>
            <a:r>
              <a:rPr lang="cs-CZ" sz="1100" dirty="0" smtClean="0"/>
              <a:t> </a:t>
            </a:r>
          </a:p>
          <a:p>
            <a:r>
              <a:rPr lang="cs-CZ" sz="1100" dirty="0" err="1" smtClean="0"/>
              <a:t>Valentines</a:t>
            </a:r>
            <a:r>
              <a:rPr lang="cs-CZ" sz="1100" dirty="0" smtClean="0"/>
              <a:t> </a:t>
            </a:r>
            <a:r>
              <a:rPr lang="cs-CZ" sz="1100" dirty="0" err="1" smtClean="0"/>
              <a:t>Day</a:t>
            </a:r>
            <a:r>
              <a:rPr lang="cs-CZ" sz="1100" dirty="0" smtClean="0"/>
              <a:t> </a:t>
            </a:r>
            <a:r>
              <a:rPr lang="cs-CZ" sz="1100" dirty="0" err="1" smtClean="0"/>
              <a:t>Ideas</a:t>
            </a:r>
            <a:r>
              <a:rPr lang="cs-CZ" sz="1100" dirty="0" smtClean="0"/>
              <a:t>. </a:t>
            </a:r>
            <a:r>
              <a:rPr lang="cs-CZ" sz="1100" i="1" dirty="0" err="1" smtClean="0"/>
              <a:t>Prlog.org</a:t>
            </a:r>
            <a:r>
              <a:rPr lang="cs-CZ" sz="1100" dirty="0" smtClean="0"/>
              <a:t> [online]. 2012 [cit. 2012-06-23]. Dostupné z: http://www.</a:t>
            </a:r>
            <a:r>
              <a:rPr lang="cs-CZ" sz="1100" dirty="0" err="1" smtClean="0"/>
              <a:t>prlog.org</a:t>
            </a:r>
            <a:r>
              <a:rPr lang="cs-CZ" sz="1100" dirty="0" smtClean="0"/>
              <a:t>/11267419-</a:t>
            </a:r>
            <a:r>
              <a:rPr lang="cs-CZ" sz="1100" dirty="0" err="1" smtClean="0"/>
              <a:t>valentines</a:t>
            </a:r>
            <a:r>
              <a:rPr lang="cs-CZ" sz="1100" dirty="0" smtClean="0"/>
              <a:t>-</a:t>
            </a:r>
            <a:r>
              <a:rPr lang="cs-CZ" sz="1100" dirty="0" err="1" smtClean="0"/>
              <a:t>day</a:t>
            </a:r>
            <a:r>
              <a:rPr lang="cs-CZ" sz="1100" dirty="0" smtClean="0"/>
              <a:t>-</a:t>
            </a:r>
            <a:r>
              <a:rPr lang="cs-CZ" sz="1100" dirty="0" err="1" smtClean="0"/>
              <a:t>ideas.jpg</a:t>
            </a:r>
            <a:r>
              <a:rPr lang="cs-CZ" sz="1100" dirty="0" smtClean="0"/>
              <a:t> </a:t>
            </a:r>
          </a:p>
          <a:p>
            <a:r>
              <a:rPr lang="en-US" sz="1100" dirty="0" smtClean="0"/>
              <a:t>Heart. </a:t>
            </a:r>
            <a:r>
              <a:rPr lang="en-US" sz="1100" i="1" dirty="0" smtClean="0"/>
              <a:t>Cats-n-dreams.com</a:t>
            </a:r>
            <a:r>
              <a:rPr lang="en-US" sz="1100" dirty="0" smtClean="0"/>
              <a:t> [online]. 2012 [cit. 2012-06-23]. </a:t>
            </a:r>
            <a:r>
              <a:rPr lang="en-US" sz="1100" dirty="0" err="1" smtClean="0"/>
              <a:t>Dostupné</a:t>
            </a:r>
            <a:r>
              <a:rPr lang="en-US" sz="1100" dirty="0" smtClean="0"/>
              <a:t> z: http://www.cats-n-dreams.com/img/misc/67-20110130231746.jpg </a:t>
            </a:r>
            <a:endParaRPr lang="cs-CZ" sz="1100" dirty="0" smtClean="0"/>
          </a:p>
          <a:p>
            <a:r>
              <a:rPr lang="cs-CZ" sz="1100" dirty="0" err="1" smtClean="0"/>
              <a:t>Heart</a:t>
            </a:r>
            <a:r>
              <a:rPr lang="cs-CZ" sz="1100" dirty="0" smtClean="0"/>
              <a:t>. </a:t>
            </a:r>
            <a:r>
              <a:rPr lang="cs-CZ" sz="1100" i="1" dirty="0" err="1" smtClean="0"/>
              <a:t>Clipartguide.com</a:t>
            </a:r>
            <a:r>
              <a:rPr lang="cs-CZ" sz="1100" dirty="0" smtClean="0"/>
              <a:t> [online]. 2012 [cit. 2012-06-23]. Dostupné z: http://www.</a:t>
            </a:r>
            <a:r>
              <a:rPr lang="cs-CZ" sz="1100" dirty="0" err="1" smtClean="0"/>
              <a:t>clipartguide.com</a:t>
            </a:r>
            <a:r>
              <a:rPr lang="cs-CZ" sz="1100" dirty="0" smtClean="0"/>
              <a:t>/_</a:t>
            </a:r>
            <a:r>
              <a:rPr lang="cs-CZ" sz="1100" dirty="0" err="1" smtClean="0"/>
              <a:t>small</a:t>
            </a:r>
            <a:r>
              <a:rPr lang="cs-CZ" sz="1100" dirty="0" smtClean="0"/>
              <a:t>/0808-0901-2117-1450.jpg </a:t>
            </a:r>
          </a:p>
          <a:p>
            <a:r>
              <a:rPr lang="cs-CZ" sz="1100" dirty="0" err="1" smtClean="0"/>
              <a:t>Candy</a:t>
            </a:r>
            <a:r>
              <a:rPr lang="cs-CZ" sz="1100" dirty="0" smtClean="0"/>
              <a:t>. </a:t>
            </a:r>
            <a:r>
              <a:rPr lang="cs-CZ" sz="1100" i="1" dirty="0" err="1" smtClean="0"/>
              <a:t>Uimages.org</a:t>
            </a:r>
            <a:r>
              <a:rPr lang="cs-CZ" sz="1100" dirty="0" smtClean="0"/>
              <a:t> [online]. 2012 [cit. 2012-06-23]. Dostupné z: http://www.</a:t>
            </a:r>
            <a:r>
              <a:rPr lang="cs-CZ" sz="1100" dirty="0" err="1" smtClean="0"/>
              <a:t>uimages.org</a:t>
            </a:r>
            <a:r>
              <a:rPr lang="cs-CZ" sz="1100" dirty="0" smtClean="0"/>
              <a:t>/</a:t>
            </a:r>
            <a:r>
              <a:rPr lang="cs-CZ" sz="1100" dirty="0" err="1" smtClean="0"/>
              <a:t>wp</a:t>
            </a:r>
            <a:r>
              <a:rPr lang="cs-CZ" sz="1100" dirty="0" smtClean="0"/>
              <a:t>-</a:t>
            </a:r>
            <a:r>
              <a:rPr lang="cs-CZ" sz="1100" dirty="0" err="1" smtClean="0"/>
              <a:t>content</a:t>
            </a:r>
            <a:r>
              <a:rPr lang="cs-CZ" sz="1100" dirty="0" smtClean="0"/>
              <a:t>/</a:t>
            </a:r>
            <a:r>
              <a:rPr lang="cs-CZ" sz="1100" dirty="0" err="1" smtClean="0"/>
              <a:t>uploads</a:t>
            </a:r>
            <a:r>
              <a:rPr lang="cs-CZ" sz="1100" dirty="0" smtClean="0"/>
              <a:t>/2011/05/</a:t>
            </a:r>
            <a:r>
              <a:rPr lang="cs-CZ" sz="1100" dirty="0" err="1" smtClean="0"/>
              <a:t>Saint</a:t>
            </a:r>
            <a:r>
              <a:rPr lang="cs-CZ" sz="1100" dirty="0" smtClean="0"/>
              <a:t>_</a:t>
            </a:r>
            <a:r>
              <a:rPr lang="cs-CZ" sz="1100" dirty="0" err="1" smtClean="0"/>
              <a:t>Valentines</a:t>
            </a:r>
            <a:r>
              <a:rPr lang="cs-CZ" sz="1100" dirty="0" smtClean="0"/>
              <a:t>_</a:t>
            </a:r>
            <a:r>
              <a:rPr lang="cs-CZ" sz="1100" dirty="0" err="1" smtClean="0"/>
              <a:t>Day</a:t>
            </a:r>
            <a:r>
              <a:rPr lang="cs-CZ" sz="1100" dirty="0" smtClean="0"/>
              <a:t>_</a:t>
            </a:r>
            <a:r>
              <a:rPr lang="cs-CZ" sz="1100" dirty="0" err="1" smtClean="0"/>
              <a:t>Candy</a:t>
            </a:r>
            <a:r>
              <a:rPr lang="cs-CZ" sz="1100" dirty="0" smtClean="0"/>
              <a:t>_Valentine_s_</a:t>
            </a:r>
            <a:r>
              <a:rPr lang="cs-CZ" sz="1100" dirty="0" err="1" smtClean="0"/>
              <a:t>Day</a:t>
            </a:r>
            <a:r>
              <a:rPr lang="cs-CZ" sz="1100" dirty="0" smtClean="0"/>
              <a:t>_013165_.</a:t>
            </a:r>
            <a:r>
              <a:rPr lang="cs-CZ" sz="1100" dirty="0" err="1" smtClean="0"/>
              <a:t>jpg</a:t>
            </a:r>
            <a:r>
              <a:rPr lang="cs-CZ" sz="1100" dirty="0" smtClean="0"/>
              <a:t> </a:t>
            </a:r>
          </a:p>
          <a:p>
            <a:r>
              <a:rPr lang="en-US" sz="1100" dirty="0" smtClean="0"/>
              <a:t>Heart. </a:t>
            </a:r>
            <a:r>
              <a:rPr lang="en-US" sz="1100" i="1" dirty="0" smtClean="0"/>
              <a:t>3drivers.com</a:t>
            </a:r>
            <a:r>
              <a:rPr lang="en-US" sz="1100" dirty="0" smtClean="0"/>
              <a:t> [online]. 2012 [cit. 2012-06-23]. </a:t>
            </a:r>
            <a:r>
              <a:rPr lang="en-US" sz="1100" dirty="0" err="1" smtClean="0"/>
              <a:t>Dostupné</a:t>
            </a:r>
            <a:r>
              <a:rPr lang="en-US" sz="1100" dirty="0" smtClean="0"/>
              <a:t> z: http://www.3drivers.com/upload/iblock/d3b/saint-valentineos-cakes-01-c-01.jpg </a:t>
            </a:r>
            <a:endParaRPr lang="cs-CZ" sz="1100" dirty="0" smtClean="0"/>
          </a:p>
          <a:p>
            <a:endParaRPr lang="cs-CZ" sz="1100" dirty="0" smtClean="0"/>
          </a:p>
          <a:p>
            <a:r>
              <a:rPr lang="cs-CZ" sz="1100" dirty="0" smtClean="0"/>
              <a:t>Valentine. </a:t>
            </a:r>
            <a:r>
              <a:rPr lang="cs-CZ" sz="1100" i="1" dirty="0" err="1" smtClean="0"/>
              <a:t>Hotvalentinesday.com</a:t>
            </a:r>
            <a:r>
              <a:rPr lang="cs-CZ" sz="1100" dirty="0" smtClean="0"/>
              <a:t> [online]. 2012 [cit. 2012-06-23]. Dostupné z: http://www.</a:t>
            </a:r>
            <a:r>
              <a:rPr lang="cs-CZ" sz="1100" dirty="0" err="1" smtClean="0"/>
              <a:t>hotvalentinesday.com</a:t>
            </a:r>
            <a:r>
              <a:rPr lang="cs-CZ" sz="1100" dirty="0" smtClean="0"/>
              <a:t>/</a:t>
            </a:r>
            <a:r>
              <a:rPr lang="cs-CZ" sz="1100" dirty="0" err="1" smtClean="0"/>
              <a:t>valentine</a:t>
            </a:r>
            <a:r>
              <a:rPr lang="cs-CZ" sz="1100" dirty="0" smtClean="0"/>
              <a:t>/</a:t>
            </a:r>
            <a:r>
              <a:rPr lang="cs-CZ" sz="1100" dirty="0" err="1" smtClean="0"/>
              <a:t>valentines</a:t>
            </a:r>
            <a:r>
              <a:rPr lang="cs-CZ" sz="1100" dirty="0" smtClean="0"/>
              <a:t>_</a:t>
            </a:r>
            <a:r>
              <a:rPr lang="cs-CZ" sz="1100" dirty="0" err="1" smtClean="0"/>
              <a:t>day</a:t>
            </a:r>
            <a:r>
              <a:rPr lang="cs-CZ" sz="1100" dirty="0" smtClean="0"/>
              <a:t>_</a:t>
            </a:r>
            <a:r>
              <a:rPr lang="cs-CZ" sz="1100" dirty="0" err="1" smtClean="0"/>
              <a:t>messages</a:t>
            </a:r>
            <a:r>
              <a:rPr lang="cs-CZ" sz="1100" dirty="0" smtClean="0"/>
              <a:t>_02.gif </a:t>
            </a:r>
          </a:p>
          <a:p>
            <a:r>
              <a:rPr lang="cs-CZ" sz="1100" dirty="0" err="1" smtClean="0"/>
              <a:t>Valentines</a:t>
            </a:r>
            <a:r>
              <a:rPr lang="cs-CZ" sz="1100" dirty="0" smtClean="0"/>
              <a:t>. </a:t>
            </a:r>
            <a:r>
              <a:rPr lang="cs-CZ" sz="1100" i="1" dirty="0" err="1" smtClean="0"/>
              <a:t>Commentsguru.com</a:t>
            </a:r>
            <a:r>
              <a:rPr lang="cs-CZ" sz="1100" dirty="0" smtClean="0"/>
              <a:t> [online]. 2012 [cit. 2012-06-23]. Dostupné z: http://www.</a:t>
            </a:r>
            <a:r>
              <a:rPr lang="cs-CZ" sz="1100" dirty="0" err="1" smtClean="0"/>
              <a:t>commentsguru.com</a:t>
            </a:r>
            <a:r>
              <a:rPr lang="cs-CZ" sz="1100" dirty="0" smtClean="0"/>
              <a:t>/</a:t>
            </a:r>
            <a:r>
              <a:rPr lang="cs-CZ" sz="1100" dirty="0" err="1" smtClean="0"/>
              <a:t>images</a:t>
            </a:r>
            <a:r>
              <a:rPr lang="cs-CZ" sz="1100" dirty="0" smtClean="0"/>
              <a:t>/</a:t>
            </a:r>
            <a:r>
              <a:rPr lang="cs-CZ" sz="1100" dirty="0" err="1" smtClean="0"/>
              <a:t>valentines</a:t>
            </a:r>
            <a:r>
              <a:rPr lang="cs-CZ" sz="1100" dirty="0" smtClean="0"/>
              <a:t>/most_</a:t>
            </a:r>
            <a:r>
              <a:rPr lang="cs-CZ" sz="1100" dirty="0" err="1" smtClean="0"/>
              <a:t>beautiful</a:t>
            </a:r>
            <a:r>
              <a:rPr lang="cs-CZ" sz="1100" dirty="0" smtClean="0"/>
              <a:t>_</a:t>
            </a:r>
            <a:r>
              <a:rPr lang="cs-CZ" sz="1100" dirty="0" err="1" smtClean="0"/>
              <a:t>treasure.gif</a:t>
            </a:r>
            <a:r>
              <a:rPr lang="cs-CZ" sz="1100" dirty="0" smtClean="0"/>
              <a:t> </a:t>
            </a:r>
          </a:p>
          <a:p>
            <a:r>
              <a:rPr lang="cs-CZ" sz="1100" dirty="0" err="1" smtClean="0"/>
              <a:t>Valentines</a:t>
            </a:r>
            <a:r>
              <a:rPr lang="cs-CZ" sz="1100" dirty="0" smtClean="0"/>
              <a:t> - </a:t>
            </a:r>
            <a:r>
              <a:rPr lang="cs-CZ" sz="1100" dirty="0" err="1" smtClean="0"/>
              <a:t>Silly</a:t>
            </a:r>
            <a:r>
              <a:rPr lang="cs-CZ" sz="1100" dirty="0" smtClean="0"/>
              <a:t> </a:t>
            </a:r>
            <a:r>
              <a:rPr lang="cs-CZ" sz="1100" dirty="0" err="1" smtClean="0"/>
              <a:t>Poems</a:t>
            </a:r>
            <a:r>
              <a:rPr lang="cs-CZ" sz="1100" dirty="0" smtClean="0"/>
              <a:t>. </a:t>
            </a:r>
            <a:r>
              <a:rPr lang="cs-CZ" sz="1100" i="1" dirty="0" err="1" smtClean="0"/>
              <a:t>Brownielocks.com</a:t>
            </a:r>
            <a:r>
              <a:rPr lang="cs-CZ" sz="1100" dirty="0" smtClean="0"/>
              <a:t> [online]. 2012 [cit. 2012-06-23]. Dostupné z: http://www.</a:t>
            </a:r>
            <a:r>
              <a:rPr lang="cs-CZ" sz="1100" dirty="0" err="1" smtClean="0"/>
              <a:t>brownielocks.com</a:t>
            </a:r>
            <a:r>
              <a:rPr lang="cs-CZ" sz="1100" dirty="0" smtClean="0"/>
              <a:t>/</a:t>
            </a:r>
            <a:r>
              <a:rPr lang="cs-CZ" sz="1100" dirty="0" err="1" smtClean="0"/>
              <a:t>valentinepoems.html</a:t>
            </a:r>
            <a:r>
              <a:rPr lang="cs-CZ" sz="1100" dirty="0" smtClean="0"/>
              <a:t> </a:t>
            </a:r>
          </a:p>
          <a:p>
            <a:r>
              <a:rPr lang="cs-CZ" sz="1100" dirty="0" smtClean="0"/>
              <a:t>Happy </a:t>
            </a:r>
            <a:r>
              <a:rPr lang="cs-CZ" sz="1100" dirty="0" err="1" smtClean="0"/>
              <a:t>Valentines</a:t>
            </a:r>
            <a:r>
              <a:rPr lang="cs-CZ" sz="1100" dirty="0" smtClean="0"/>
              <a:t> </a:t>
            </a:r>
            <a:r>
              <a:rPr lang="cs-CZ" sz="1100" dirty="0" err="1" smtClean="0"/>
              <a:t>Day</a:t>
            </a:r>
            <a:r>
              <a:rPr lang="cs-CZ" sz="1100" dirty="0" smtClean="0"/>
              <a:t>. </a:t>
            </a:r>
            <a:r>
              <a:rPr lang="cs-CZ" sz="1100" i="1" dirty="0" err="1" smtClean="0"/>
              <a:t>Englishonline.edu.ku.ac.th</a:t>
            </a:r>
            <a:r>
              <a:rPr lang="cs-CZ" sz="1100" dirty="0" smtClean="0"/>
              <a:t> [online]. 2012 [cit. 2012-06-23]. Dostupné z: http://englishonline.edu.ku.ac.th/wiangchai/files/2010/02/happy-valentines-day3.gif </a:t>
            </a:r>
          </a:p>
          <a:p>
            <a:r>
              <a:rPr lang="en-US" sz="1100" dirty="0" smtClean="0"/>
              <a:t>Around The World. </a:t>
            </a:r>
            <a:r>
              <a:rPr lang="en-US" sz="1100" i="1" dirty="0" smtClean="0"/>
              <a:t>Novareinna.com</a:t>
            </a:r>
            <a:r>
              <a:rPr lang="en-US" sz="1100" dirty="0" smtClean="0"/>
              <a:t> [online]. 2012 [cit. 2012-06-23]. </a:t>
            </a:r>
            <a:r>
              <a:rPr lang="en-US" sz="1100" dirty="0" err="1" smtClean="0"/>
              <a:t>Dostupné</a:t>
            </a:r>
            <a:r>
              <a:rPr lang="en-US" sz="1100" dirty="0" smtClean="0"/>
              <a:t> z: http://www.novareinna.com/festive/valworld.html </a:t>
            </a:r>
          </a:p>
          <a:p>
            <a:endParaRPr lang="cs-CZ" sz="1100" dirty="0" smtClean="0"/>
          </a:p>
          <a:p>
            <a:endParaRPr lang="cs-CZ" sz="1100" dirty="0" smtClean="0"/>
          </a:p>
          <a:p>
            <a:r>
              <a:rPr lang="en-US" sz="1100" dirty="0" smtClean="0"/>
              <a:t>Valentine's Day Worksheets: Valentine's Day Crosswords &amp; Word Search. </a:t>
            </a:r>
            <a:r>
              <a:rPr lang="en-US" sz="1100" i="1" dirty="0" smtClean="0"/>
              <a:t>Bogglesworldesl.com</a:t>
            </a:r>
            <a:r>
              <a:rPr lang="en-US" sz="1100" dirty="0" smtClean="0"/>
              <a:t> [online]. 2012 [cit. 2012-06-23]. </a:t>
            </a:r>
            <a:r>
              <a:rPr lang="en-US" sz="1100" dirty="0" err="1" smtClean="0"/>
              <a:t>Dostupné</a:t>
            </a:r>
            <a:r>
              <a:rPr lang="en-US" sz="1100" dirty="0" smtClean="0"/>
              <a:t> z: http://bogglesworldesl.com/valentines_day_worksheets.htm </a:t>
            </a:r>
          </a:p>
          <a:p>
            <a:endParaRPr lang="cs-CZ" sz="1100" dirty="0" smtClean="0"/>
          </a:p>
          <a:p>
            <a:r>
              <a:rPr lang="cs-CZ" sz="1100" dirty="0" smtClean="0"/>
              <a:t>Valentine </a:t>
            </a:r>
            <a:r>
              <a:rPr lang="cs-CZ" sz="1100" dirty="0" err="1" smtClean="0"/>
              <a:t>Limericks</a:t>
            </a:r>
            <a:r>
              <a:rPr lang="cs-CZ" sz="1100" dirty="0" smtClean="0"/>
              <a:t>. </a:t>
            </a:r>
            <a:r>
              <a:rPr lang="cs-CZ" sz="1100" i="1" dirty="0" err="1" smtClean="0"/>
              <a:t>Brownielocks.com</a:t>
            </a:r>
            <a:r>
              <a:rPr lang="cs-CZ" sz="1100" dirty="0" smtClean="0"/>
              <a:t> [online]. 2012 [cit. 2012-06-23]. Dostupné z: http://www.</a:t>
            </a:r>
            <a:r>
              <a:rPr lang="cs-CZ" sz="1100" dirty="0" err="1" smtClean="0"/>
              <a:t>brownielocks.com</a:t>
            </a:r>
            <a:r>
              <a:rPr lang="cs-CZ" sz="1100" dirty="0" smtClean="0"/>
              <a:t>/</a:t>
            </a:r>
            <a:r>
              <a:rPr lang="cs-CZ" sz="1100" dirty="0" err="1" smtClean="0"/>
              <a:t>valentinelimericks.html</a:t>
            </a:r>
            <a:r>
              <a:rPr lang="cs-CZ" sz="1100" dirty="0" smtClean="0"/>
              <a:t> </a:t>
            </a:r>
          </a:p>
          <a:p>
            <a:endParaRPr lang="cs-CZ" sz="1100" dirty="0" smtClean="0"/>
          </a:p>
          <a:p>
            <a:r>
              <a:rPr lang="cs-CZ" sz="1100" dirty="0" smtClean="0"/>
              <a:t>VIDEO:</a:t>
            </a:r>
          </a:p>
          <a:p>
            <a:r>
              <a:rPr lang="en-US" sz="1100" dirty="0" smtClean="0"/>
              <a:t>History of Valentine's Day. </a:t>
            </a:r>
            <a:r>
              <a:rPr lang="en-US" sz="1100" i="1" dirty="0" smtClean="0"/>
              <a:t>History.com</a:t>
            </a:r>
            <a:r>
              <a:rPr lang="en-US" sz="1100" dirty="0" smtClean="0"/>
              <a:t> [online]. 2012 [cit. 2012-06-23]. </a:t>
            </a:r>
            <a:r>
              <a:rPr lang="en-US" sz="1100" dirty="0" err="1" smtClean="0"/>
              <a:t>Dostupné</a:t>
            </a:r>
            <a:r>
              <a:rPr lang="en-US" sz="1100" dirty="0" smtClean="0"/>
              <a:t> z: http://www.history.com/topics/valentines-day/videos#history-of-valentines-day </a:t>
            </a:r>
          </a:p>
        </p:txBody>
      </p:sp>
      <p:pic>
        <p:nvPicPr>
          <p:cNvPr id="3" name="Picture 6" descr="http://www.brownielocks.com/IMAGES2_FILES/ValentineLimericksBanner.gif"/>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6296" y="37019"/>
            <a:ext cx="1728192" cy="1252498"/>
          </a:xfrm>
          <a:prstGeom prst="rect">
            <a:avLst/>
          </a:prstGeom>
          <a:noFill/>
          <a:ln>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19960098"/>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řehlednost">
  <a:themeElements>
    <a:clrScheme name="Přehlednost">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 klasické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řehlednost">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Clarity</Template>
  <TotalTime>371</TotalTime>
  <Words>1447</Words>
  <Application>Microsoft Office PowerPoint</Application>
  <PresentationFormat>Předvádění na obrazovce (4:3)</PresentationFormat>
  <Paragraphs>206</Paragraphs>
  <Slides>14</Slides>
  <Notes>1</Notes>
  <HiddenSlides>0</HiddenSlides>
  <MMClips>0</MMClips>
  <ScaleCrop>false</ScaleCrop>
  <HeadingPairs>
    <vt:vector size="4" baseType="variant">
      <vt:variant>
        <vt:lpstr>Motiv</vt:lpstr>
      </vt:variant>
      <vt:variant>
        <vt:i4>1</vt:i4>
      </vt:variant>
      <vt:variant>
        <vt:lpstr>Nadpisy snímků</vt:lpstr>
      </vt:variant>
      <vt:variant>
        <vt:i4>14</vt:i4>
      </vt:variant>
    </vt:vector>
  </HeadingPairs>
  <TitlesOfParts>
    <vt:vector size="15" baseType="lpstr">
      <vt:lpstr>Přehlednost</vt:lpstr>
      <vt:lpstr>Prezentace aplikace PowerPoint</vt:lpstr>
      <vt:lpstr>Prezentace aplikace PowerPoint</vt:lpstr>
      <vt:lpstr>   Saint Valentine´s     Day</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Saint Valentine´s     Day</dc:title>
  <dc:creator>Lenka</dc:creator>
  <cp:lastModifiedBy>Lenka</cp:lastModifiedBy>
  <cp:revision>45</cp:revision>
  <dcterms:created xsi:type="dcterms:W3CDTF">2012-02-07T15:36:50Z</dcterms:created>
  <dcterms:modified xsi:type="dcterms:W3CDTF">2012-06-24T19:38:12Z</dcterms:modified>
</cp:coreProperties>
</file>