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6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96" y="-2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NÁZEV:VY_32_INOVACE_3.2.9.3.R09_Modalverben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RNDr. Ivana </a:t>
          </a:r>
          <a:r>
            <a:rPr lang="cs-CZ" sz="2000" dirty="0" err="1" smtClean="0"/>
            <a:t>Řehková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Německý jazyk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BF7CF94-AB6A-4EE4-A290-71B2EC71D236}">
      <dgm:prSet custT="1"/>
      <dgm:spPr/>
      <dgm:t>
        <a:bodyPr/>
        <a:lstStyle/>
        <a:p>
          <a:pPr algn="l" rtl="0"/>
          <a:endParaRPr lang="cs-CZ" sz="2000" dirty="0"/>
        </a:p>
      </dgm:t>
    </dgm:pt>
    <dgm:pt modelId="{744D8793-0FEE-4396-997E-0D5C2E92DD37}" type="parTrans" cxnId="{91D1BC4A-CA90-46AF-B475-FD25DBACC821}">
      <dgm:prSet/>
      <dgm:spPr/>
    </dgm:pt>
    <dgm:pt modelId="{96585438-7BB2-4B5B-A065-0CE9D31195F1}" type="sibTrans" cxnId="{91D1BC4A-CA90-46AF-B475-FD25DBACC821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 custLinFactNeighborX="343" custLinFactNeighborY="-1569"/>
      <dgm:spPr/>
      <dgm:t>
        <a:bodyPr/>
        <a:lstStyle/>
        <a:p>
          <a:endParaRPr lang="cs-CZ"/>
        </a:p>
      </dgm:t>
    </dgm:pt>
    <dgm:pt modelId="{6332B3EA-A8CE-4185-9F85-EF364B37C7E9}" type="pres">
      <dgm:prSet presAssocID="{DBF7CF94-AB6A-4EE4-A290-71B2EC71D236}" presName="vertSpace4" presStyleLbl="node1" presStyleIdx="2" presStyleCnt="6"/>
      <dgm:spPr/>
    </dgm:pt>
    <dgm:pt modelId="{7EDD3E6D-7806-4AC7-93AB-667F59664819}" type="pres">
      <dgm:prSet presAssocID="{DBF7CF94-AB6A-4EE4-A290-71B2EC71D236}" presName="circle4" presStyleLbl="node1" presStyleIdx="3" presStyleCnt="6"/>
      <dgm:spPr/>
    </dgm:pt>
    <dgm:pt modelId="{36DAAE2A-7F1F-480F-8BB4-11CB0A685263}" type="pres">
      <dgm:prSet presAssocID="{DBF7CF94-AB6A-4EE4-A290-71B2EC71D236}" presName="rect4" presStyleLbl="alignAcc1" presStyleIdx="3" presStyleCnt="6"/>
      <dgm:spPr/>
      <dgm:t>
        <a:bodyPr/>
        <a:lstStyle/>
        <a:p>
          <a:endParaRPr lang="cs-CZ"/>
        </a:p>
      </dgm:t>
    </dgm:pt>
    <dgm:pt modelId="{003AB50F-CA86-40EA-B043-81A935D363C2}" type="pres">
      <dgm:prSet presAssocID="{D8197B8C-B260-4A16-BDF4-0947B075E274}" presName="vertSpace5" presStyleLbl="node1" presStyleIdx="3" presStyleCnt="6"/>
      <dgm:spPr/>
    </dgm:pt>
    <dgm:pt modelId="{2C7B4A6B-BBDD-4140-96E2-34FECCFD9CC7}" type="pres">
      <dgm:prSet presAssocID="{D8197B8C-B260-4A16-BDF4-0947B075E274}" presName="circle5" presStyleLbl="node1" presStyleIdx="4" presStyleCnt="6"/>
      <dgm:spPr/>
    </dgm:pt>
    <dgm:pt modelId="{0693AC1D-3370-43D0-92AE-0E712FB33F78}" type="pres">
      <dgm:prSet presAssocID="{D8197B8C-B260-4A16-BDF4-0947B075E274}" presName="rect5" presStyleLbl="alignAcc1" presStyleIdx="4" presStyleCnt="6"/>
      <dgm:spPr/>
      <dgm:t>
        <a:bodyPr/>
        <a:lstStyle/>
        <a:p>
          <a:endParaRPr lang="cs-CZ"/>
        </a:p>
      </dgm:t>
    </dgm:pt>
    <dgm:pt modelId="{B151CD88-DC0A-45F8-9721-F274DBD1D1CF}" type="pres">
      <dgm:prSet presAssocID="{4C35D32F-0EAB-4CD7-82EE-45574DC2A586}" presName="vertSpace6" presStyleLbl="node1" presStyleIdx="4" presStyleCnt="6"/>
      <dgm:spPr/>
    </dgm:pt>
    <dgm:pt modelId="{AEA40399-5C86-4162-8F11-63B9B610B657}" type="pres">
      <dgm:prSet presAssocID="{4C35D32F-0EAB-4CD7-82EE-45574DC2A586}" presName="circle6" presStyleLbl="node1" presStyleIdx="5" presStyleCnt="6"/>
      <dgm:spPr/>
    </dgm:pt>
    <dgm:pt modelId="{1FA51D0B-1184-4DA8-B3BD-24EADD1BA016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8381A48-EA5C-46CD-9445-15DA1FFDFA42}" type="pres">
      <dgm:prSet presAssocID="{DBF7CF94-AB6A-4EE4-A290-71B2EC71D236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DB1BEA-ABB3-4735-A2C6-B408C8DC0B35}" type="pres">
      <dgm:prSet presAssocID="{D8197B8C-B260-4A16-BDF4-0947B075E274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0B2411E-D0A5-43A3-8D4C-4D2CC9B78522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7F99FDA-EBAF-47DD-992E-DCFA1A6A3B2B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53C4DCF-60A8-45F3-9DC8-E1B6588805B7}" type="presOf" srcId="{D1D4F407-5343-4D3F-B5B9-D407B03CAEB4}" destId="{AED2198E-93D5-4001-81B4-73124B309672}" srcOrd="1" destOrd="0" presId="urn:microsoft.com/office/officeart/2005/8/layout/target3"/>
    <dgm:cxn modelId="{9809AF53-70CD-47C1-94C8-B9285B362795}" type="presOf" srcId="{B651F6E3-6281-48DB-9319-2AEAFDAE7572}" destId="{6BB5E863-4638-4E1D-BFDE-399D028AC4ED}" srcOrd="1" destOrd="0" presId="urn:microsoft.com/office/officeart/2005/8/layout/target3"/>
    <dgm:cxn modelId="{DA701EEA-C083-4179-B0CC-16AB11207507}" type="presOf" srcId="{DBF7CF94-AB6A-4EE4-A290-71B2EC71D236}" destId="{88381A48-EA5C-46CD-9445-15DA1FFDFA42}" srcOrd="1" destOrd="0" presId="urn:microsoft.com/office/officeart/2005/8/layout/target3"/>
    <dgm:cxn modelId="{3C469652-5DF1-4E88-B694-1D161E430E74}" type="presOf" srcId="{757F3AB3-0718-4624-B441-E567A8F0AB56}" destId="{333A1088-737F-45CB-B68E-254E46348037}" srcOrd="0" destOrd="0" presId="urn:microsoft.com/office/officeart/2005/8/layout/target3"/>
    <dgm:cxn modelId="{30116376-7448-4F0D-A58D-43E9D86C254A}" type="presOf" srcId="{4C35D32F-0EAB-4CD7-82EE-45574DC2A586}" destId="{1FA51D0B-1184-4DA8-B3BD-24EADD1BA016}" srcOrd="0" destOrd="0" presId="urn:microsoft.com/office/officeart/2005/8/layout/target3"/>
    <dgm:cxn modelId="{D0277EE1-6F9B-45E3-A6B6-E2547BC4D54A}" type="presOf" srcId="{D8197B8C-B260-4A16-BDF4-0947B075E274}" destId="{DDDB1BEA-ABB3-4735-A2C6-B408C8DC0B35}" srcOrd="1" destOrd="0" presId="urn:microsoft.com/office/officeart/2005/8/layout/target3"/>
    <dgm:cxn modelId="{91D1BC4A-CA90-46AF-B475-FD25DBACC821}" srcId="{757F3AB3-0718-4624-B441-E567A8F0AB56}" destId="{DBF7CF94-AB6A-4EE4-A290-71B2EC71D236}" srcOrd="3" destOrd="0" parTransId="{744D8793-0FEE-4396-997E-0D5C2E92DD37}" sibTransId="{96585438-7BB2-4B5B-A065-0CE9D31195F1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DEDB25B9-CD0B-4628-A638-6801B98D5E1C}" type="presOf" srcId="{D1B46980-6531-4606-95E6-44980827E919}" destId="{2BE915AB-18AA-4053-B92C-3BFC9ED204BB}" srcOrd="1" destOrd="0" presId="urn:microsoft.com/office/officeart/2005/8/layout/target3"/>
    <dgm:cxn modelId="{632E067A-F7E9-4331-B6B9-BC17C0293F29}" type="presOf" srcId="{D1D4F407-5343-4D3F-B5B9-D407B03CAEB4}" destId="{D005CE8C-CC26-4C3E-AC11-E15060ECD759}" srcOrd="0" destOrd="0" presId="urn:microsoft.com/office/officeart/2005/8/layout/target3"/>
    <dgm:cxn modelId="{60B1F418-916C-480D-ADF1-4120A21D8F58}" type="presOf" srcId="{DBF7CF94-AB6A-4EE4-A290-71B2EC71D236}" destId="{36DAAE2A-7F1F-480F-8BB4-11CB0A685263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D5DC715B-A8F3-4C55-AB06-0150FC1CCF95}" type="presOf" srcId="{D1B46980-6531-4606-95E6-44980827E919}" destId="{6140AFEC-043D-4C43-A2F9-D0F5331DF3A3}" srcOrd="0" destOrd="0" presId="urn:microsoft.com/office/officeart/2005/8/layout/target3"/>
    <dgm:cxn modelId="{FF375EAA-13C6-40C7-B6A0-DA04DEA10AD7}" type="presOf" srcId="{4C35D32F-0EAB-4CD7-82EE-45574DC2A586}" destId="{E0B2411E-D0A5-43A3-8D4C-4D2CC9B7852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3DF7471-A032-4FDC-BC5C-3E9330F20B76}" type="presOf" srcId="{D8197B8C-B260-4A16-BDF4-0947B075E274}" destId="{0693AC1D-3370-43D0-92AE-0E712FB33F78}" srcOrd="0" destOrd="0" presId="urn:microsoft.com/office/officeart/2005/8/layout/target3"/>
    <dgm:cxn modelId="{22019C5C-4A2B-4C90-BC7E-80F457EAE5DF}" type="presParOf" srcId="{333A1088-737F-45CB-B68E-254E46348037}" destId="{F5ABB229-8D3B-4694-996A-96F23CF14429}" srcOrd="0" destOrd="0" presId="urn:microsoft.com/office/officeart/2005/8/layout/target3"/>
    <dgm:cxn modelId="{CE2EA7E2-2328-47C9-AE09-B80AA8C0A7FF}" type="presParOf" srcId="{333A1088-737F-45CB-B68E-254E46348037}" destId="{F41139FD-01EE-4571-8B17-4FB00FC51163}" srcOrd="1" destOrd="0" presId="urn:microsoft.com/office/officeart/2005/8/layout/target3"/>
    <dgm:cxn modelId="{53377E79-962D-4089-AFF9-D9F87E86542E}" type="presParOf" srcId="{333A1088-737F-45CB-B68E-254E46348037}" destId="{D005CE8C-CC26-4C3E-AC11-E15060ECD759}" srcOrd="2" destOrd="0" presId="urn:microsoft.com/office/officeart/2005/8/layout/target3"/>
    <dgm:cxn modelId="{F4B65541-7EED-4A59-97D6-8B334CDD5DFD}" type="presParOf" srcId="{333A1088-737F-45CB-B68E-254E46348037}" destId="{2C702D82-9B77-49B7-9568-BB8EB47C3372}" srcOrd="3" destOrd="0" presId="urn:microsoft.com/office/officeart/2005/8/layout/target3"/>
    <dgm:cxn modelId="{F4C58098-8412-4808-AFB2-9A8D806314AD}" type="presParOf" srcId="{333A1088-737F-45CB-B68E-254E46348037}" destId="{A52A0455-90FF-4808-ABD0-F02540D31D5A}" srcOrd="4" destOrd="0" presId="urn:microsoft.com/office/officeart/2005/8/layout/target3"/>
    <dgm:cxn modelId="{242077F1-2E67-4AA1-8E68-472B152267C4}" type="presParOf" srcId="{333A1088-737F-45CB-B68E-254E46348037}" destId="{6140AFEC-043D-4C43-A2F9-D0F5331DF3A3}" srcOrd="5" destOrd="0" presId="urn:microsoft.com/office/officeart/2005/8/layout/target3"/>
    <dgm:cxn modelId="{60AC1F36-EDAD-478A-B060-A587404DA7F0}" type="presParOf" srcId="{333A1088-737F-45CB-B68E-254E46348037}" destId="{9358AC05-5D7D-4327-9F80-1AD486AEA664}" srcOrd="6" destOrd="0" presId="urn:microsoft.com/office/officeart/2005/8/layout/target3"/>
    <dgm:cxn modelId="{55926642-44D9-4BF2-B932-8EE1B0F9A082}" type="presParOf" srcId="{333A1088-737F-45CB-B68E-254E46348037}" destId="{313FC574-E1CD-4FB4-B054-0B805CE0447D}" srcOrd="7" destOrd="0" presId="urn:microsoft.com/office/officeart/2005/8/layout/target3"/>
    <dgm:cxn modelId="{73EC788B-624B-444C-8DD5-D25BBF44AAA5}" type="presParOf" srcId="{333A1088-737F-45CB-B68E-254E46348037}" destId="{619D679B-A015-4ECF-8348-D1034C574F40}" srcOrd="8" destOrd="0" presId="urn:microsoft.com/office/officeart/2005/8/layout/target3"/>
    <dgm:cxn modelId="{C17C20A1-2726-4C90-B36C-7C29BBDD9BAF}" type="presParOf" srcId="{333A1088-737F-45CB-B68E-254E46348037}" destId="{6332B3EA-A8CE-4185-9F85-EF364B37C7E9}" srcOrd="9" destOrd="0" presId="urn:microsoft.com/office/officeart/2005/8/layout/target3"/>
    <dgm:cxn modelId="{D855B562-024B-46AB-9570-2E9D6C4B519D}" type="presParOf" srcId="{333A1088-737F-45CB-B68E-254E46348037}" destId="{7EDD3E6D-7806-4AC7-93AB-667F59664819}" srcOrd="10" destOrd="0" presId="urn:microsoft.com/office/officeart/2005/8/layout/target3"/>
    <dgm:cxn modelId="{E4A1F75B-427E-4896-9E44-E1708191A6EF}" type="presParOf" srcId="{333A1088-737F-45CB-B68E-254E46348037}" destId="{36DAAE2A-7F1F-480F-8BB4-11CB0A685263}" srcOrd="11" destOrd="0" presId="urn:microsoft.com/office/officeart/2005/8/layout/target3"/>
    <dgm:cxn modelId="{0C99858C-1409-4226-A52C-F3BD73FB2C82}" type="presParOf" srcId="{333A1088-737F-45CB-B68E-254E46348037}" destId="{003AB50F-CA86-40EA-B043-81A935D363C2}" srcOrd="12" destOrd="0" presId="urn:microsoft.com/office/officeart/2005/8/layout/target3"/>
    <dgm:cxn modelId="{03D055D7-FD79-4C43-BF5A-B4090A79F191}" type="presParOf" srcId="{333A1088-737F-45CB-B68E-254E46348037}" destId="{2C7B4A6B-BBDD-4140-96E2-34FECCFD9CC7}" srcOrd="13" destOrd="0" presId="urn:microsoft.com/office/officeart/2005/8/layout/target3"/>
    <dgm:cxn modelId="{F28B81BF-3C85-4B3E-8F93-6924213C500E}" type="presParOf" srcId="{333A1088-737F-45CB-B68E-254E46348037}" destId="{0693AC1D-3370-43D0-92AE-0E712FB33F78}" srcOrd="14" destOrd="0" presId="urn:microsoft.com/office/officeart/2005/8/layout/target3"/>
    <dgm:cxn modelId="{625DE4F2-DE48-4C19-919E-B1BC861945C3}" type="presParOf" srcId="{333A1088-737F-45CB-B68E-254E46348037}" destId="{B151CD88-DC0A-45F8-9721-F274DBD1D1CF}" srcOrd="15" destOrd="0" presId="urn:microsoft.com/office/officeart/2005/8/layout/target3"/>
    <dgm:cxn modelId="{2A5ED674-89C0-42F7-A377-E5E31E93785F}" type="presParOf" srcId="{333A1088-737F-45CB-B68E-254E46348037}" destId="{AEA40399-5C86-4162-8F11-63B9B610B657}" srcOrd="16" destOrd="0" presId="urn:microsoft.com/office/officeart/2005/8/layout/target3"/>
    <dgm:cxn modelId="{38ED13F9-6248-4884-AF96-616A030E7C7E}" type="presParOf" srcId="{333A1088-737F-45CB-B68E-254E46348037}" destId="{1FA51D0B-1184-4DA8-B3BD-24EADD1BA016}" srcOrd="17" destOrd="0" presId="urn:microsoft.com/office/officeart/2005/8/layout/target3"/>
    <dgm:cxn modelId="{74021CE3-22DC-4DA9-8DFD-3503C0F3550E}" type="presParOf" srcId="{333A1088-737F-45CB-B68E-254E46348037}" destId="{AED2198E-93D5-4001-81B4-73124B309672}" srcOrd="18" destOrd="0" presId="urn:microsoft.com/office/officeart/2005/8/layout/target3"/>
    <dgm:cxn modelId="{A5739FCF-4658-4B16-9294-55ABD4839563}" type="presParOf" srcId="{333A1088-737F-45CB-B68E-254E46348037}" destId="{2BE915AB-18AA-4053-B92C-3BFC9ED204BB}" srcOrd="19" destOrd="0" presId="urn:microsoft.com/office/officeart/2005/8/layout/target3"/>
    <dgm:cxn modelId="{3C507F8A-549D-4377-9545-B4139BD9CDC3}" type="presParOf" srcId="{333A1088-737F-45CB-B68E-254E46348037}" destId="{6BB5E863-4638-4E1D-BFDE-399D028AC4ED}" srcOrd="20" destOrd="0" presId="urn:microsoft.com/office/officeart/2005/8/layout/target3"/>
    <dgm:cxn modelId="{5208D0C2-C2BE-4BB6-BA56-A712045B6402}" type="presParOf" srcId="{333A1088-737F-45CB-B68E-254E46348037}" destId="{88381A48-EA5C-46CD-9445-15DA1FFDFA42}" srcOrd="21" destOrd="0" presId="urn:microsoft.com/office/officeart/2005/8/layout/target3"/>
    <dgm:cxn modelId="{E8C4CE09-D28D-4371-824B-DF7A96F9CE24}" type="presParOf" srcId="{333A1088-737F-45CB-B68E-254E46348037}" destId="{DDDB1BEA-ABB3-4735-A2C6-B408C8DC0B35}" srcOrd="22" destOrd="0" presId="urn:microsoft.com/office/officeart/2005/8/layout/target3"/>
    <dgm:cxn modelId="{543E9BD8-3321-431B-97D9-E785486306B9}" type="presParOf" srcId="{333A1088-737F-45CB-B68E-254E46348037}" destId="{E0B2411E-D0A5-43A3-8D4C-4D2CC9B7852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RNDr. Ivana </a:t>
          </a:r>
          <a:r>
            <a:rPr lang="cs-CZ" sz="2000" kern="1200" dirty="0" err="1" smtClean="0"/>
            <a:t>Řehková</a:t>
          </a:r>
          <a:endParaRPr lang="cs-CZ" sz="20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10947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NÁZEV:VY_32_INOVACE_3.2.9.3.R09_Modalverben</a:t>
          </a:r>
          <a:endParaRPr lang="cs-CZ" sz="2000" kern="1200" dirty="0"/>
        </a:p>
      </dsp:txBody>
      <dsp:txXfrm>
        <a:off x="1273857" y="610947"/>
        <a:ext cx="6498543" cy="318462"/>
      </dsp:txXfrm>
    </dsp:sp>
    <dsp:sp modelId="{7EDD3E6D-7806-4AC7-93AB-667F59664819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6DAAE2A-7F1F-480F-8BB4-11CB0A685263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955392"/>
        <a:ext cx="6498543" cy="318465"/>
      </dsp:txXfrm>
    </dsp:sp>
    <dsp:sp modelId="{2C7B4A6B-BBDD-4140-96E2-34FECCFD9CC7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693AC1D-3370-43D0-92AE-0E712FB33F78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Německý jazyk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AEA40399-5C86-4162-8F11-63B9B610B65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FA51D0B-1184-4DA8-B3BD-24EADD1BA016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CF9461-9065-4F68-9999-6E69DD09DEAD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CACB77-E5EC-43C4-A396-FD520A3F1B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59141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7AA16-80EA-422F-873A-DC9B26B3D65E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A0E1F-9894-4111-8BDE-A700B319DA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19980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7AA16-80EA-422F-873A-DC9B26B3D65E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A0E1F-9894-4111-8BDE-A700B319DA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53940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7AA16-80EA-422F-873A-DC9B26B3D65E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A0E1F-9894-4111-8BDE-A700B319DA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08943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7AA16-80EA-422F-873A-DC9B26B3D65E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A0E1F-9894-4111-8BDE-A700B319DA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23209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7AA16-80EA-422F-873A-DC9B26B3D65E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A0E1F-9894-4111-8BDE-A700B319DA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9021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7AA16-80EA-422F-873A-DC9B26B3D65E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A0E1F-9894-4111-8BDE-A700B319DA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0625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7AA16-80EA-422F-873A-DC9B26B3D65E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A0E1F-9894-4111-8BDE-A700B319DA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4239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7AA16-80EA-422F-873A-DC9B26B3D65E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A0E1F-9894-4111-8BDE-A700B319DA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29101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7AA16-80EA-422F-873A-DC9B26B3D65E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A0E1F-9894-4111-8BDE-A700B319DA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30327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7AA16-80EA-422F-873A-DC9B26B3D65E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A0E1F-9894-4111-8BDE-A700B319DA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8413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7AA16-80EA-422F-873A-DC9B26B3D65E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A0E1F-9894-4111-8BDE-A700B319DA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75054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87AA16-80EA-422F-873A-DC9B26B3D65E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FA0E1F-9894-4111-8BDE-A700B319DA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1126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b6I28pPgffA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3489749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6832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Prezentace je určena pro zopakování učiva o 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 </a:t>
            </a:r>
            <a:r>
              <a:rPr lang="cs-CZ" dirty="0" smtClean="0"/>
              <a:t>způsobových slovesech- k</a:t>
            </a:r>
            <a:r>
              <a:rPr lang="hu-HU" dirty="0" smtClean="0"/>
              <a:t>őnnen, műssen a wollen</a:t>
            </a:r>
            <a:r>
              <a:rPr lang="cs-CZ" dirty="0" smtClean="0"/>
              <a:t>. Žáci si nejdříve připomenou význam sloves. Potom pomocí tabulky časování. Mohou doplňovat tvary do tabulky fixou, nebo jen říkat a tabulku postupně rozkrýt. Dále si zopakují použití těchto sloves ve větách- doplňují fixou správný tvar slovesa v závorce. Na závěr sledují použití tvarů sloves v písni.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3997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Způsobová slovesa.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Modalverben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455962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Moci, umět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3059832" y="2492896"/>
            <a:ext cx="2448272" cy="1512168"/>
          </a:xfrm>
          <a:prstGeom prst="horizontalScroll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 smtClean="0">
                <a:solidFill>
                  <a:srgbClr val="FF0000"/>
                </a:solidFill>
              </a:rPr>
              <a:t>k</a:t>
            </a:r>
            <a:r>
              <a:rPr lang="hu-HU" sz="3600" dirty="0" smtClean="0">
                <a:solidFill>
                  <a:srgbClr val="FF0000"/>
                </a:solidFill>
              </a:rPr>
              <a:t>őnnen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7308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2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Muset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Vodorovný svitek 3"/>
          <p:cNvSpPr/>
          <p:nvPr/>
        </p:nvSpPr>
        <p:spPr>
          <a:xfrm>
            <a:off x="1979712" y="2852936"/>
            <a:ext cx="3672408" cy="2160240"/>
          </a:xfrm>
          <a:prstGeom prst="horizontalScroll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m</a:t>
            </a:r>
            <a:r>
              <a:rPr lang="hu-HU" sz="3600" dirty="0" smtClean="0">
                <a:solidFill>
                  <a:srgbClr val="FF0000"/>
                </a:solidFill>
              </a:rPr>
              <a:t>űssen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0078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Chtít.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Vodorovný svitek 3"/>
          <p:cNvSpPr/>
          <p:nvPr/>
        </p:nvSpPr>
        <p:spPr>
          <a:xfrm>
            <a:off x="2483768" y="2852936"/>
            <a:ext cx="2952328" cy="2160240"/>
          </a:xfrm>
          <a:prstGeom prst="horizontalScroll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rgbClr val="FF0000"/>
                </a:solidFill>
              </a:rPr>
              <a:t>wollen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0020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Časování- doplňte: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330443"/>
              </p:ext>
            </p:extLst>
          </p:nvPr>
        </p:nvGraphicFramePr>
        <p:xfrm>
          <a:off x="539552" y="1397000"/>
          <a:ext cx="7488832" cy="49702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  <a:gridCol w="1872208"/>
                <a:gridCol w="1872208"/>
                <a:gridCol w="1872208"/>
              </a:tblGrid>
              <a:tr h="67089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800" dirty="0" smtClean="0"/>
                    </a:p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k</a:t>
                      </a:r>
                      <a:r>
                        <a:rPr lang="hu-HU" sz="2800" dirty="0" smtClean="0"/>
                        <a:t>őnnen</a:t>
                      </a:r>
                      <a:endParaRPr lang="cs-CZ" sz="2800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</a:t>
                      </a:r>
                      <a:r>
                        <a:rPr lang="hu-HU" sz="2400" dirty="0" smtClean="0"/>
                        <a:t>űssen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wollen</a:t>
                      </a:r>
                      <a:endParaRPr lang="cs-CZ" sz="2400" dirty="0"/>
                    </a:p>
                  </a:txBody>
                  <a:tcPr/>
                </a:tc>
              </a:tr>
              <a:tr h="670899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ich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kann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Muss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Will</a:t>
                      </a:r>
                      <a:endParaRPr lang="cs-CZ" dirty="0"/>
                    </a:p>
                  </a:txBody>
                  <a:tcPr/>
                </a:tc>
              </a:tr>
              <a:tr h="670899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du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kannst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Musst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willst</a:t>
                      </a:r>
                      <a:endParaRPr lang="cs-CZ" dirty="0"/>
                    </a:p>
                  </a:txBody>
                  <a:tcPr/>
                </a:tc>
              </a:tr>
              <a:tr h="670899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er,sie,es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kann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muss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will</a:t>
                      </a:r>
                      <a:endParaRPr lang="cs-CZ" dirty="0"/>
                    </a:p>
                  </a:txBody>
                  <a:tcPr/>
                </a:tc>
              </a:tr>
              <a:tr h="670899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wir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k</a:t>
                      </a:r>
                      <a:r>
                        <a:rPr lang="hu-HU" sz="1800" dirty="0" smtClean="0"/>
                        <a:t>őnnen</a:t>
                      </a:r>
                      <a:endParaRPr lang="cs-CZ" sz="1800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m</a:t>
                      </a:r>
                      <a:r>
                        <a:rPr lang="hu-HU" sz="1800" dirty="0" smtClean="0"/>
                        <a:t>űssen</a:t>
                      </a:r>
                      <a:endParaRPr lang="cs-CZ" sz="1800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err="1" smtClean="0"/>
                        <a:t>wollen</a:t>
                      </a:r>
                      <a:endParaRPr lang="cs-CZ" sz="1800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  <a:tr h="670899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ihr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k</a:t>
                      </a:r>
                      <a:r>
                        <a:rPr lang="hu-HU" sz="1800" dirty="0" smtClean="0"/>
                        <a:t>őnnt</a:t>
                      </a:r>
                      <a:endParaRPr lang="cs-CZ" sz="1800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m</a:t>
                      </a:r>
                      <a:r>
                        <a:rPr lang="hu-HU" sz="1800" dirty="0" smtClean="0"/>
                        <a:t>űsst</a:t>
                      </a:r>
                      <a:endParaRPr lang="cs-CZ" sz="1800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err="1" smtClean="0"/>
                        <a:t>wollt</a:t>
                      </a:r>
                      <a:endParaRPr lang="cs-CZ" sz="1800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  <a:tr h="670899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Sie,sie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k</a:t>
                      </a:r>
                      <a:r>
                        <a:rPr lang="hu-HU" sz="1800" dirty="0" smtClean="0"/>
                        <a:t>őnnen</a:t>
                      </a:r>
                      <a:endParaRPr lang="cs-CZ" sz="1800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m</a:t>
                      </a:r>
                      <a:r>
                        <a:rPr lang="hu-HU" sz="1800" dirty="0" smtClean="0"/>
                        <a:t>űssen</a:t>
                      </a:r>
                      <a:endParaRPr lang="cs-CZ" sz="1800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err="1" smtClean="0"/>
                        <a:t>wollen</a:t>
                      </a:r>
                      <a:endParaRPr lang="cs-CZ" sz="1800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2483768" y="3140968"/>
            <a:ext cx="72008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483768" y="3789040"/>
            <a:ext cx="72008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483768" y="4437112"/>
            <a:ext cx="72008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4548" y="5085184"/>
            <a:ext cx="749300" cy="31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9750" y="3111500"/>
            <a:ext cx="749300" cy="31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740150"/>
            <a:ext cx="749300" cy="31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105150"/>
            <a:ext cx="749300" cy="31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414538"/>
            <a:ext cx="749300" cy="31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9750" y="2395860"/>
            <a:ext cx="749300" cy="31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3154" y="5733256"/>
            <a:ext cx="749300" cy="31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9750" y="4407644"/>
            <a:ext cx="749300" cy="31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9750" y="5053434"/>
            <a:ext cx="749300" cy="31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9750" y="5733256"/>
            <a:ext cx="749300" cy="31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9750" y="3740150"/>
            <a:ext cx="749300" cy="31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437112"/>
            <a:ext cx="749300" cy="31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0208" y="5053434"/>
            <a:ext cx="749300" cy="31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2784" y="5733256"/>
            <a:ext cx="749300" cy="31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5668" y="2414538"/>
            <a:ext cx="749300" cy="31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99761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6" dur="500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2" dur="500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8" dur="500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Doplňujte tvary sloves do vět: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/>
              <a:t>Ich</a:t>
            </a:r>
            <a:r>
              <a:rPr lang="cs-CZ" sz="2800" dirty="0" smtClean="0"/>
              <a:t> ________ </a:t>
            </a:r>
            <a:r>
              <a:rPr lang="cs-CZ" sz="2800" dirty="0" err="1" smtClean="0"/>
              <a:t>Deutsch</a:t>
            </a:r>
            <a:r>
              <a:rPr lang="cs-CZ" sz="2800" dirty="0" smtClean="0"/>
              <a:t>  </a:t>
            </a:r>
            <a:r>
              <a:rPr lang="cs-CZ" sz="2800" dirty="0" err="1" smtClean="0"/>
              <a:t>lernen</a:t>
            </a:r>
            <a:r>
              <a:rPr lang="cs-CZ" sz="2800" dirty="0" smtClean="0"/>
              <a:t>.  ( m</a:t>
            </a:r>
            <a:r>
              <a:rPr lang="hu-HU" sz="2800" dirty="0" smtClean="0"/>
              <a:t>űssen)</a:t>
            </a:r>
          </a:p>
          <a:p>
            <a:r>
              <a:rPr lang="hu-HU" sz="2800" dirty="0" smtClean="0"/>
              <a:t>____________ du Fussball spielen?  ( kőnnen)</a:t>
            </a:r>
          </a:p>
          <a:p>
            <a:r>
              <a:rPr lang="hu-HU" sz="2800" dirty="0" smtClean="0"/>
              <a:t>Er __________ einen Fahrrad kaufen. (wollen)</a:t>
            </a:r>
          </a:p>
          <a:p>
            <a:r>
              <a:rPr lang="hu-HU" sz="2800" dirty="0" smtClean="0"/>
              <a:t>Wir _____________ gut  Ski fahren.  (kőnnen)</a:t>
            </a:r>
          </a:p>
          <a:p>
            <a:r>
              <a:rPr lang="hu-HU" sz="2800" dirty="0" smtClean="0"/>
              <a:t>Ich ______________ ein Pferd haben. ( wollen)</a:t>
            </a:r>
          </a:p>
          <a:p>
            <a:r>
              <a:rPr lang="hu-HU" sz="2800" dirty="0" smtClean="0"/>
              <a:t>Du ______________ lesen. (</a:t>
            </a:r>
            <a:r>
              <a:rPr lang="cs-CZ" sz="2800" dirty="0"/>
              <a:t>m</a:t>
            </a:r>
            <a:r>
              <a:rPr lang="hu-HU" sz="2800" dirty="0"/>
              <a:t>űssen)</a:t>
            </a:r>
          </a:p>
          <a:p>
            <a:endParaRPr lang="cs-CZ" sz="2800" dirty="0" smtClean="0"/>
          </a:p>
          <a:p>
            <a:endParaRPr lang="cs-CZ" sz="2800" dirty="0"/>
          </a:p>
        </p:txBody>
      </p:sp>
      <p:sp>
        <p:nvSpPr>
          <p:cNvPr id="4" name="Vlna 3"/>
          <p:cNvSpPr/>
          <p:nvPr/>
        </p:nvSpPr>
        <p:spPr>
          <a:xfrm>
            <a:off x="899592" y="5085184"/>
            <a:ext cx="7488832" cy="936104"/>
          </a:xfrm>
          <a:prstGeom prst="wav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Řešení: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muss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kannst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will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,</a:t>
            </a:r>
            <a:r>
              <a:rPr lang="hu-HU" sz="2800" dirty="0"/>
              <a:t> </a:t>
            </a:r>
            <a:r>
              <a:rPr lang="hu-HU" sz="2800" dirty="0" smtClean="0">
                <a:solidFill>
                  <a:schemeClr val="accent1">
                    <a:lumMod val="50000"/>
                  </a:schemeClr>
                </a:solidFill>
              </a:rPr>
              <a:t>kőnnen, will, musst.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2879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91264" cy="178621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Poslechněte si text písně . Která  způsobová slovesa v které osobě jsou zde použita?.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>
                <a:hlinkClick r:id="rId2"/>
              </a:rPr>
              <a:t>http://www.youtube.com/watch?v=b6I28pPgffA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1363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Samostatná práce.</a:t>
            </a:r>
            <a:br>
              <a:rPr lang="cs-CZ" dirty="0" smtClean="0"/>
            </a:br>
            <a:r>
              <a:rPr lang="cs-CZ" dirty="0" smtClean="0"/>
              <a:t> Tvořte otázky  odpovědi.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Umíš hrát tenis ( zpívat, lyžovat,…)?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Chceš jít do kina (  do </a:t>
            </a:r>
            <a:r>
              <a:rPr lang="cs-CZ" dirty="0" err="1" smtClean="0"/>
              <a:t>restaurace,na</a:t>
            </a:r>
            <a:r>
              <a:rPr lang="cs-CZ" dirty="0" smtClean="0"/>
              <a:t> koncert,…)?</a:t>
            </a:r>
          </a:p>
          <a:p>
            <a:endParaRPr lang="cs-CZ" dirty="0" smtClean="0"/>
          </a:p>
          <a:p>
            <a:r>
              <a:rPr lang="cs-CZ" dirty="0" smtClean="0"/>
              <a:t> Co se musíš učit?                            </a:t>
            </a:r>
            <a:endParaRPr lang="cs-CZ" dirty="0"/>
          </a:p>
        </p:txBody>
      </p:sp>
      <p:sp>
        <p:nvSpPr>
          <p:cNvPr id="4" name="Obdélníkový popisek 3"/>
          <p:cNvSpPr/>
          <p:nvPr/>
        </p:nvSpPr>
        <p:spPr>
          <a:xfrm>
            <a:off x="1547664" y="2023708"/>
            <a:ext cx="5976664" cy="648072"/>
          </a:xfrm>
          <a:prstGeom prst="wedgeRectCallout">
            <a:avLst>
              <a:gd name="adj1" fmla="val 55227"/>
              <a:gd name="adj2" fmla="val 2823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Kannst</a:t>
            </a:r>
            <a:r>
              <a:rPr lang="cs-CZ" sz="2400" dirty="0" smtClean="0"/>
              <a:t> </a:t>
            </a:r>
            <a:r>
              <a:rPr lang="cs-CZ" sz="2400" dirty="0" err="1" smtClean="0"/>
              <a:t>du</a:t>
            </a:r>
            <a:r>
              <a:rPr lang="cs-CZ" sz="2400" dirty="0" smtClean="0"/>
              <a:t> </a:t>
            </a:r>
            <a:r>
              <a:rPr lang="cs-CZ" sz="2400" dirty="0" err="1" smtClean="0"/>
              <a:t>Tennis</a:t>
            </a:r>
            <a:r>
              <a:rPr lang="cs-CZ" sz="2400" dirty="0" smtClean="0"/>
              <a:t> </a:t>
            </a:r>
            <a:r>
              <a:rPr lang="cs-CZ" sz="2400" dirty="0" err="1" smtClean="0"/>
              <a:t>spielen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5" name="Obdélníkový popisek 4"/>
          <p:cNvSpPr/>
          <p:nvPr/>
        </p:nvSpPr>
        <p:spPr>
          <a:xfrm>
            <a:off x="1547664" y="3717032"/>
            <a:ext cx="6192688" cy="576064"/>
          </a:xfrm>
          <a:prstGeom prst="wedgeRectCallout">
            <a:avLst>
              <a:gd name="adj1" fmla="val 58691"/>
              <a:gd name="adj2" fmla="val 1941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Willst</a:t>
            </a:r>
            <a:r>
              <a:rPr lang="cs-CZ" sz="2400" dirty="0" smtClean="0"/>
              <a:t> </a:t>
            </a:r>
            <a:r>
              <a:rPr lang="cs-CZ" sz="2400" dirty="0" err="1" smtClean="0"/>
              <a:t>du</a:t>
            </a:r>
            <a:r>
              <a:rPr lang="cs-CZ" sz="2400" dirty="0" smtClean="0"/>
              <a:t> </a:t>
            </a:r>
            <a:r>
              <a:rPr lang="cs-CZ" sz="2400" dirty="0" err="1" smtClean="0"/>
              <a:t>ins</a:t>
            </a:r>
            <a:r>
              <a:rPr lang="cs-CZ" sz="2400" dirty="0" smtClean="0"/>
              <a:t> Kino </a:t>
            </a:r>
            <a:r>
              <a:rPr lang="cs-CZ" sz="2400" dirty="0" err="1" smtClean="0"/>
              <a:t>gehen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6" name="Obdélníkový popisek 5"/>
          <p:cNvSpPr/>
          <p:nvPr/>
        </p:nvSpPr>
        <p:spPr>
          <a:xfrm>
            <a:off x="1259632" y="5261330"/>
            <a:ext cx="6480720" cy="720080"/>
          </a:xfrm>
          <a:prstGeom prst="wedgeRectCallout">
            <a:avLst>
              <a:gd name="adj1" fmla="val 59793"/>
              <a:gd name="adj2" fmla="val 2077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Was</a:t>
            </a:r>
            <a:r>
              <a:rPr lang="cs-CZ" sz="2400" dirty="0" smtClean="0"/>
              <a:t> </a:t>
            </a:r>
            <a:r>
              <a:rPr lang="cs-CZ" sz="2400" dirty="0" err="1" smtClean="0"/>
              <a:t>musst</a:t>
            </a:r>
            <a:r>
              <a:rPr lang="cs-CZ" sz="2400" dirty="0" smtClean="0"/>
              <a:t> </a:t>
            </a:r>
            <a:r>
              <a:rPr lang="cs-CZ" sz="2400" dirty="0" err="1" smtClean="0"/>
              <a:t>du</a:t>
            </a:r>
            <a:r>
              <a:rPr lang="cs-CZ" sz="2400" dirty="0" smtClean="0"/>
              <a:t> </a:t>
            </a:r>
            <a:r>
              <a:rPr lang="cs-CZ" sz="2400" dirty="0" err="1" smtClean="0"/>
              <a:t>lernen</a:t>
            </a:r>
            <a:r>
              <a:rPr lang="cs-CZ" sz="2400" dirty="0" smtClean="0"/>
              <a:t>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59792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/>
              <a:t>Mluvnice němčiny</a:t>
            </a:r>
            <a:r>
              <a:rPr lang="cs-CZ" dirty="0"/>
              <a:t>. 2. vyd. Olomouc: FIN </a:t>
            </a:r>
            <a:r>
              <a:rPr lang="cs-CZ" dirty="0" err="1"/>
              <a:t>Publishing</a:t>
            </a:r>
            <a:r>
              <a:rPr lang="cs-CZ" dirty="0"/>
              <a:t>, 1997. ISBN 80-86002-27-6. 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778428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72</TotalTime>
  <Words>303</Words>
  <Application>Microsoft Office PowerPoint</Application>
  <PresentationFormat>Předvádění na obrazovce (4:3)</PresentationFormat>
  <Paragraphs>69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Anotace:</vt:lpstr>
      <vt:lpstr>Způsobová slovesa.</vt:lpstr>
      <vt:lpstr>Moci, umět</vt:lpstr>
      <vt:lpstr>Muset</vt:lpstr>
      <vt:lpstr>Chtít.</vt:lpstr>
      <vt:lpstr>Časování- doplňte:</vt:lpstr>
      <vt:lpstr>Doplňujte tvary sloves do vět:</vt:lpstr>
      <vt:lpstr>Poslechněte si text písně . Která  způsobová slovesa v které osobě jsou zde použita?.</vt:lpstr>
      <vt:lpstr>Samostatná práce.  Tvořte otázky  odpovědi.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Způsobová slovesa.</dc:title>
  <dc:creator>ivana</dc:creator>
  <cp:lastModifiedBy>ivana</cp:lastModifiedBy>
  <cp:revision>9</cp:revision>
  <dcterms:created xsi:type="dcterms:W3CDTF">2012-02-29T19:19:16Z</dcterms:created>
  <dcterms:modified xsi:type="dcterms:W3CDTF">2012-06-24T18:23:53Z</dcterms:modified>
</cp:coreProperties>
</file>