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7" r:id="rId2"/>
    <p:sldId id="265" r:id="rId3"/>
    <p:sldId id="256" r:id="rId4"/>
    <p:sldId id="257" r:id="rId5"/>
    <p:sldId id="258" r:id="rId6"/>
    <p:sldId id="259" r:id="rId7"/>
    <p:sldId id="263" r:id="rId8"/>
    <p:sldId id="264" r:id="rId9"/>
    <p:sldId id="261" r:id="rId10"/>
    <p:sldId id="26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VY_32_INOVACE_3.2.10.2. O 14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6A7D-CE45-4177-86B0-C8A4C6513E04}" type="presOf" srcId="{4C35D32F-0EAB-4CD7-82EE-45574DC2A586}" destId="{8BEBB6EC-1DAA-4CAC-8A25-BC0FCBD5DBD5}" srcOrd="0" destOrd="0" presId="urn:microsoft.com/office/officeart/2005/8/layout/target3"/>
    <dgm:cxn modelId="{E4EE36D3-7D6A-4E4D-94B7-7BD03DED9B6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377C195-E8C3-49DF-A45C-D9F59705C93C}" type="presOf" srcId="{D1D4F407-5343-4D3F-B5B9-D407B03CAEB4}" destId="{AED2198E-93D5-4001-81B4-73124B309672}" srcOrd="1" destOrd="0" presId="urn:microsoft.com/office/officeart/2005/8/layout/target3"/>
    <dgm:cxn modelId="{D8F48FBD-BE23-4318-A9CF-641B12805B7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4EB914-64FB-473B-8520-82AC8FF70F5F}" type="presOf" srcId="{B651F6E3-6281-48DB-9319-2AEAFDAE7572}" destId="{6BB5E863-4638-4E1D-BFDE-399D028AC4ED}" srcOrd="1" destOrd="0" presId="urn:microsoft.com/office/officeart/2005/8/layout/target3"/>
    <dgm:cxn modelId="{D2FD9EBB-7BDF-46C9-A230-DB586FEADEC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6B441A-097A-46A4-A0FD-230198F578B6}" type="presOf" srcId="{D1B46980-6531-4606-95E6-44980827E919}" destId="{2BE915AB-18AA-4053-B92C-3BFC9ED204BB}" srcOrd="1" destOrd="0" presId="urn:microsoft.com/office/officeart/2005/8/layout/target3"/>
    <dgm:cxn modelId="{D28E6302-27F7-43A2-AE10-809612983D20}" type="presOf" srcId="{B651F6E3-6281-48DB-9319-2AEAFDAE7572}" destId="{619D679B-A015-4ECF-8348-D1034C574F40}" srcOrd="0" destOrd="0" presId="urn:microsoft.com/office/officeart/2005/8/layout/target3"/>
    <dgm:cxn modelId="{6637538F-EF64-4A85-A244-A82318E68480}" type="presOf" srcId="{757F3AB3-0718-4624-B441-E567A8F0AB56}" destId="{333A1088-737F-45CB-B68E-254E46348037}" srcOrd="0" destOrd="0" presId="urn:microsoft.com/office/officeart/2005/8/layout/target3"/>
    <dgm:cxn modelId="{64336E1E-5394-4883-97D7-195DA2D007B9}" type="presOf" srcId="{D1D4F407-5343-4D3F-B5B9-D407B03CAEB4}" destId="{D005CE8C-CC26-4C3E-AC11-E15060ECD759}" srcOrd="0" destOrd="0" presId="urn:microsoft.com/office/officeart/2005/8/layout/target3"/>
    <dgm:cxn modelId="{C58E21CB-E955-4302-B8C0-2498055369A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AEF857-8706-4466-954C-3D3B5D5623F9}" type="presParOf" srcId="{333A1088-737F-45CB-B68E-254E46348037}" destId="{F5ABB229-8D3B-4694-996A-96F23CF14429}" srcOrd="0" destOrd="0" presId="urn:microsoft.com/office/officeart/2005/8/layout/target3"/>
    <dgm:cxn modelId="{36E1BC71-1C06-45CD-B96F-0168536DF2D9}" type="presParOf" srcId="{333A1088-737F-45CB-B68E-254E46348037}" destId="{F41139FD-01EE-4571-8B17-4FB00FC51163}" srcOrd="1" destOrd="0" presId="urn:microsoft.com/office/officeart/2005/8/layout/target3"/>
    <dgm:cxn modelId="{3383BD67-2C89-434A-8A2C-1E9051AD2B30}" type="presParOf" srcId="{333A1088-737F-45CB-B68E-254E46348037}" destId="{D005CE8C-CC26-4C3E-AC11-E15060ECD759}" srcOrd="2" destOrd="0" presId="urn:microsoft.com/office/officeart/2005/8/layout/target3"/>
    <dgm:cxn modelId="{B430A813-8AE9-47DC-8071-50AC6B159367}" type="presParOf" srcId="{333A1088-737F-45CB-B68E-254E46348037}" destId="{2C702D82-9B77-49B7-9568-BB8EB47C3372}" srcOrd="3" destOrd="0" presId="urn:microsoft.com/office/officeart/2005/8/layout/target3"/>
    <dgm:cxn modelId="{224EAFF2-729C-4FD3-9E64-612F150C9E5A}" type="presParOf" srcId="{333A1088-737F-45CB-B68E-254E46348037}" destId="{A52A0455-90FF-4808-ABD0-F02540D31D5A}" srcOrd="4" destOrd="0" presId="urn:microsoft.com/office/officeart/2005/8/layout/target3"/>
    <dgm:cxn modelId="{EE961E52-DF6B-4E0B-A585-EA2E045458B3}" type="presParOf" srcId="{333A1088-737F-45CB-B68E-254E46348037}" destId="{6140AFEC-043D-4C43-A2F9-D0F5331DF3A3}" srcOrd="5" destOrd="0" presId="urn:microsoft.com/office/officeart/2005/8/layout/target3"/>
    <dgm:cxn modelId="{A409FA53-1A77-4D2C-9B1E-7489AF530505}" type="presParOf" srcId="{333A1088-737F-45CB-B68E-254E46348037}" destId="{9358AC05-5D7D-4327-9F80-1AD486AEA664}" srcOrd="6" destOrd="0" presId="urn:microsoft.com/office/officeart/2005/8/layout/target3"/>
    <dgm:cxn modelId="{D635C0A6-CCEF-4920-81BD-DDEB5D74FA3D}" type="presParOf" srcId="{333A1088-737F-45CB-B68E-254E46348037}" destId="{313FC574-E1CD-4FB4-B054-0B805CE0447D}" srcOrd="7" destOrd="0" presId="urn:microsoft.com/office/officeart/2005/8/layout/target3"/>
    <dgm:cxn modelId="{75FBD6C3-2F2E-4C33-A59E-D45D248D547B}" type="presParOf" srcId="{333A1088-737F-45CB-B68E-254E46348037}" destId="{619D679B-A015-4ECF-8348-D1034C574F40}" srcOrd="8" destOrd="0" presId="urn:microsoft.com/office/officeart/2005/8/layout/target3"/>
    <dgm:cxn modelId="{617ECFE8-380A-4BAC-860F-C9D9AD2146FD}" type="presParOf" srcId="{333A1088-737F-45CB-B68E-254E46348037}" destId="{322283A8-4A27-4CDA-BAE3-F381106A9174}" srcOrd="9" destOrd="0" presId="urn:microsoft.com/office/officeart/2005/8/layout/target3"/>
    <dgm:cxn modelId="{C0829290-B341-4CCA-AB29-C5901DF21376}" type="presParOf" srcId="{333A1088-737F-45CB-B68E-254E46348037}" destId="{FFC9F71D-1B4F-4AD9-A4A6-86ADEFC8AF5C}" srcOrd="10" destOrd="0" presId="urn:microsoft.com/office/officeart/2005/8/layout/target3"/>
    <dgm:cxn modelId="{BE4A35C8-2D7F-41AD-A04E-B9EF6C41C173}" type="presParOf" srcId="{333A1088-737F-45CB-B68E-254E46348037}" destId="{25B08C86-7E15-44DC-BE7F-FFB55DD49D12}" srcOrd="11" destOrd="0" presId="urn:microsoft.com/office/officeart/2005/8/layout/target3"/>
    <dgm:cxn modelId="{3A7A126A-264C-4A6D-926B-F2DBE549D724}" type="presParOf" srcId="{333A1088-737F-45CB-B68E-254E46348037}" destId="{76644BE8-9D7C-4C09-B250-3D10AF48CBB7}" srcOrd="12" destOrd="0" presId="urn:microsoft.com/office/officeart/2005/8/layout/target3"/>
    <dgm:cxn modelId="{16C69D1F-1E69-44FA-8C16-0F4D61E7A20F}" type="presParOf" srcId="{333A1088-737F-45CB-B68E-254E46348037}" destId="{EE85B701-7295-41C0-BA7A-34D3756A2AE6}" srcOrd="13" destOrd="0" presId="urn:microsoft.com/office/officeart/2005/8/layout/target3"/>
    <dgm:cxn modelId="{FF1C2928-EE27-48D8-957F-529FAA6F9D9B}" type="presParOf" srcId="{333A1088-737F-45CB-B68E-254E46348037}" destId="{8BEBB6EC-1DAA-4CAC-8A25-BC0FCBD5DBD5}" srcOrd="14" destOrd="0" presId="urn:microsoft.com/office/officeart/2005/8/layout/target3"/>
    <dgm:cxn modelId="{A0F1B9F0-DFDA-4800-A6AD-9B08E48A9332}" type="presParOf" srcId="{333A1088-737F-45CB-B68E-254E46348037}" destId="{AED2198E-93D5-4001-81B4-73124B309672}" srcOrd="15" destOrd="0" presId="urn:microsoft.com/office/officeart/2005/8/layout/target3"/>
    <dgm:cxn modelId="{3542867A-7D94-47A1-9F6D-C32E1C59CB8D}" type="presParOf" srcId="{333A1088-737F-45CB-B68E-254E46348037}" destId="{2BE915AB-18AA-4053-B92C-3BFC9ED204BB}" srcOrd="16" destOrd="0" presId="urn:microsoft.com/office/officeart/2005/8/layout/target3"/>
    <dgm:cxn modelId="{B20558D6-D99B-4F76-AEE8-E1CF28A0B2E8}" type="presParOf" srcId="{333A1088-737F-45CB-B68E-254E46348037}" destId="{6BB5E863-4638-4E1D-BFDE-399D028AC4ED}" srcOrd="17" destOrd="0" presId="urn:microsoft.com/office/officeart/2005/8/layout/target3"/>
    <dgm:cxn modelId="{1BF7250F-76AF-438D-BD6F-9BEEC6C98546}" type="presParOf" srcId="{333A1088-737F-45CB-B68E-254E46348037}" destId="{5A5FFA88-C948-4069-8E93-59FA12366E83}" srcOrd="18" destOrd="0" presId="urn:microsoft.com/office/officeart/2005/8/layout/target3"/>
    <dgm:cxn modelId="{B7351696-C7AE-4A1A-B2DE-F88BB3B78F9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VY_32_INOVACE_3.2.10.2. O 14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138432-33D7-42D9-8832-A1771C04D83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297EF9-4848-4D8B-BB07-643F52B7A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397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297EF9-4848-4D8B-BB07-643F52B7A9D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11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CA74E4C2-F1E3-4516-A57E-5EE05B4A206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90DA7C7-D9EF-4CB7-A5AB-96AEDEF8532B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ww.world-trades.com/photo/699/7332/clock-468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png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gif"/><Relationship Id="rId3" Type="http://schemas.openxmlformats.org/officeDocument/2006/relationships/image" Target="../media/image15.gif"/><Relationship Id="rId7" Type="http://schemas.openxmlformats.org/officeDocument/2006/relationships/image" Target="../media/image19.gif"/><Relationship Id="rId12" Type="http://schemas.openxmlformats.org/officeDocument/2006/relationships/image" Target="../media/image24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gif"/><Relationship Id="rId11" Type="http://schemas.openxmlformats.org/officeDocument/2006/relationships/image" Target="../media/image23.gif"/><Relationship Id="rId5" Type="http://schemas.openxmlformats.org/officeDocument/2006/relationships/image" Target="../media/image17.gif"/><Relationship Id="rId10" Type="http://schemas.openxmlformats.org/officeDocument/2006/relationships/image" Target="../media/image22.gif"/><Relationship Id="rId4" Type="http://schemas.openxmlformats.org/officeDocument/2006/relationships/image" Target="../media/image16.gif"/><Relationship Id="rId9" Type="http://schemas.openxmlformats.org/officeDocument/2006/relationships/image" Target="../media/image21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x8i-Wq_jtc" TargetMode="External"/><Relationship Id="rId2" Type="http://schemas.openxmlformats.org/officeDocument/2006/relationships/hyperlink" Target="http://www.youtube.com/watch?v=1kr8soR_Wj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4076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782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631776"/>
            <a:ext cx="1872208" cy="46166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6768752" cy="255454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určena pro žáky 5. ročníku a 2. stupně ZŠ ke shrnutí, opakování a procvičování předložek spojených s časovými výrazy.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první části si žáci utřídí znalosti při shrnutí látky a následně </a:t>
            </a:r>
            <a:r>
              <a:rPr lang="cs-CZ" sz="2000" smtClean="0"/>
              <a:t>přiřazují uvedené výrazy </a:t>
            </a:r>
            <a:r>
              <a:rPr lang="cs-CZ" sz="2000" dirty="0" smtClean="0"/>
              <a:t>k obrázkům.</a:t>
            </a:r>
          </a:p>
          <a:p>
            <a:r>
              <a:rPr lang="cs-CZ" sz="2000" dirty="0" smtClean="0"/>
              <a:t>	V poslední části procvičují probíranou látku ve cvičeních.</a:t>
            </a:r>
            <a:r>
              <a:rPr lang="cs-CZ" sz="2000" dirty="0"/>
              <a:t>	</a:t>
            </a:r>
            <a:r>
              <a:rPr lang="cs-CZ" sz="2000" dirty="0" smtClean="0"/>
              <a:t>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9371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PREPOSITIONS OF TIME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1030" name="Picture 6" descr="Clock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934" y="548680"/>
            <a:ext cx="3110086" cy="3110086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200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 rot="10800000" flipV="1">
            <a:off x="107504" y="61353"/>
            <a:ext cx="4176464" cy="73866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Prepositions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of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time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93358"/>
              </p:ext>
            </p:extLst>
          </p:nvPr>
        </p:nvGraphicFramePr>
        <p:xfrm>
          <a:off x="107504" y="800018"/>
          <a:ext cx="8856985" cy="5941344"/>
        </p:xfrm>
        <a:graphic>
          <a:graphicData uri="http://schemas.openxmlformats.org/drawingml/2006/table">
            <a:tbl>
              <a:tblPr/>
              <a:tblGrid>
                <a:gridCol w="1505687"/>
                <a:gridCol w="3277085"/>
                <a:gridCol w="4074213"/>
              </a:tblGrid>
              <a:tr h="365355">
                <a:tc>
                  <a:txBody>
                    <a:bodyPr/>
                    <a:lstStyle/>
                    <a:p>
                      <a:r>
                        <a:rPr lang="cs-CZ" sz="1600" b="1" dirty="0" err="1" smtClean="0"/>
                        <a:t>Preposition</a:t>
                      </a:r>
                      <a:endParaRPr lang="cs-CZ" sz="16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/>
                        <a:t>Use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err="1"/>
                        <a:t>Examples</a:t>
                      </a:r>
                      <a:endParaRPr lang="cs-CZ" sz="16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65355">
                <a:tc rowSpan="5">
                  <a:txBody>
                    <a:bodyPr/>
                    <a:lstStyle/>
                    <a:p>
                      <a:r>
                        <a:rPr lang="cs-CZ" sz="2400" b="1" dirty="0" smtClean="0"/>
                        <a:t>    in</a:t>
                      </a:r>
                      <a:endParaRPr lang="cs-CZ" sz="2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/>
                        <a:t>in </a:t>
                      </a:r>
                      <a:r>
                        <a:rPr lang="cs-CZ" sz="1400" b="1" dirty="0" err="1"/>
                        <a:t>months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in July; in </a:t>
                      </a:r>
                      <a:r>
                        <a:rPr lang="cs-CZ" sz="1400" dirty="0" err="1"/>
                        <a:t>September</a:t>
                      </a:r>
                      <a:endParaRPr lang="cs-CZ" sz="1400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year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in 1985; in 1999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seasons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in summer; in the summer of 69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64081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/>
                        <a:t>part </a:t>
                      </a:r>
                      <a:r>
                        <a:rPr lang="cs-CZ" sz="1400" b="1" dirty="0" err="1"/>
                        <a:t>of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the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day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in the morning; in the afternoon; in the evening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duration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in a minute; in two weeks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rowSpan="4">
                  <a:txBody>
                    <a:bodyPr/>
                    <a:lstStyle/>
                    <a:p>
                      <a:r>
                        <a:rPr lang="cs-CZ" sz="2400" b="1" dirty="0" smtClean="0"/>
                        <a:t>    </a:t>
                      </a:r>
                      <a:r>
                        <a:rPr lang="cs-CZ" sz="2400" b="1" dirty="0" err="1" smtClean="0"/>
                        <a:t>at</a:t>
                      </a:r>
                      <a:endParaRPr lang="cs-CZ" sz="2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/>
                        <a:t>part </a:t>
                      </a:r>
                      <a:r>
                        <a:rPr lang="cs-CZ" sz="1400" b="1" dirty="0" err="1"/>
                        <a:t>of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the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day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at</a:t>
                      </a:r>
                      <a:r>
                        <a:rPr lang="cs-CZ" sz="1400" dirty="0"/>
                        <a:t> night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time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of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day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at</a:t>
                      </a:r>
                      <a:r>
                        <a:rPr lang="cs-CZ" sz="1400" dirty="0"/>
                        <a:t> 6 </a:t>
                      </a:r>
                      <a:r>
                        <a:rPr lang="cs-CZ" sz="1400" dirty="0" err="1"/>
                        <a:t>o'clock</a:t>
                      </a:r>
                      <a:r>
                        <a:rPr lang="cs-CZ" sz="1400" dirty="0"/>
                        <a:t>; </a:t>
                      </a:r>
                      <a:r>
                        <a:rPr lang="cs-CZ" sz="1400" dirty="0" err="1"/>
                        <a:t>at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midnight</a:t>
                      </a:r>
                      <a:endParaRPr lang="cs-CZ" sz="1400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celebrations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at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Christmas</a:t>
                      </a:r>
                      <a:r>
                        <a:rPr lang="cs-CZ" sz="1400" dirty="0"/>
                        <a:t>; </a:t>
                      </a:r>
                      <a:r>
                        <a:rPr lang="cs-CZ" sz="1400" dirty="0" err="1"/>
                        <a:t>at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Easter</a:t>
                      </a:r>
                      <a:endParaRPr lang="cs-CZ" sz="1400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fixed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phrases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at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the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same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time</a:t>
                      </a:r>
                      <a:endParaRPr lang="cs-CZ" sz="1400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rowSpan="4">
                  <a:txBody>
                    <a:bodyPr/>
                    <a:lstStyle/>
                    <a:p>
                      <a:r>
                        <a:rPr lang="cs-CZ" sz="2400" b="1" dirty="0" smtClean="0"/>
                        <a:t>    on</a:t>
                      </a:r>
                      <a:endParaRPr lang="cs-CZ" sz="2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days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of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the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week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on </a:t>
                      </a:r>
                      <a:r>
                        <a:rPr lang="cs-CZ" sz="1400" dirty="0" err="1"/>
                        <a:t>Sunday</a:t>
                      </a:r>
                      <a:r>
                        <a:rPr lang="cs-CZ" sz="1400" dirty="0"/>
                        <a:t>; on </a:t>
                      </a:r>
                      <a:r>
                        <a:rPr lang="cs-CZ" sz="1400" dirty="0" err="1"/>
                        <a:t>Friday</a:t>
                      </a:r>
                      <a:endParaRPr lang="cs-CZ" sz="1400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53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date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on the 25th of December*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64081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special</a:t>
                      </a:r>
                      <a:r>
                        <a:rPr lang="cs-CZ" sz="1400" b="1" dirty="0"/>
                        <a:t> </a:t>
                      </a:r>
                      <a:r>
                        <a:rPr lang="cs-CZ" sz="1400" b="1" dirty="0" err="1"/>
                        <a:t>holidays</a:t>
                      </a:r>
                      <a:endParaRPr lang="cs-CZ" sz="1400" b="1" dirty="0"/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on Good Friday; on Easter Sunday; on my birthday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64081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a special part of a day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on the morning of September the 11th*</a:t>
                      </a:r>
                    </a:p>
                  </a:txBody>
                  <a:tcPr marL="69630" marR="69630" marT="34815" marB="3481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619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336134"/>
              </p:ext>
            </p:extLst>
          </p:nvPr>
        </p:nvGraphicFramePr>
        <p:xfrm>
          <a:off x="251518" y="332656"/>
          <a:ext cx="8712969" cy="6192687"/>
        </p:xfrm>
        <a:graphic>
          <a:graphicData uri="http://schemas.openxmlformats.org/drawingml/2006/table">
            <a:tbl>
              <a:tblPr/>
              <a:tblGrid>
                <a:gridCol w="2904323"/>
                <a:gridCol w="2904323"/>
                <a:gridCol w="2904323"/>
              </a:tblGrid>
              <a:tr h="538495">
                <a:tc>
                  <a:txBody>
                    <a:bodyPr/>
                    <a:lstStyle/>
                    <a:p>
                      <a:r>
                        <a:rPr lang="cs-CZ" sz="1700" b="1" dirty="0" err="1"/>
                        <a:t>after</a:t>
                      </a:r>
                      <a:endParaRPr lang="cs-CZ" sz="1700" b="1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later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than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sth</a:t>
                      </a:r>
                      <a:r>
                        <a:rPr lang="cs-CZ" sz="1700" dirty="0"/>
                        <a:t>.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after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school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346236">
                <a:tc>
                  <a:txBody>
                    <a:bodyPr/>
                    <a:lstStyle/>
                    <a:p>
                      <a:r>
                        <a:rPr lang="cs-CZ" sz="1700" b="1" dirty="0"/>
                        <a:t>ago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how far </a:t>
                      </a:r>
                      <a:r>
                        <a:rPr lang="en-US" sz="1700" dirty="0" err="1"/>
                        <a:t>sth</a:t>
                      </a:r>
                      <a:r>
                        <a:rPr lang="en-US" sz="1700" dirty="0"/>
                        <a:t>. happened (in the past)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/>
                        <a:t>6 </a:t>
                      </a:r>
                      <a:r>
                        <a:rPr lang="cs-CZ" sz="1700" dirty="0" err="1"/>
                        <a:t>years</a:t>
                      </a:r>
                      <a:r>
                        <a:rPr lang="cs-CZ" sz="1700" dirty="0"/>
                        <a:t> ago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38495">
                <a:tc>
                  <a:txBody>
                    <a:bodyPr/>
                    <a:lstStyle/>
                    <a:p>
                      <a:r>
                        <a:rPr lang="cs-CZ" sz="1700" b="1" dirty="0" err="1"/>
                        <a:t>before</a:t>
                      </a:r>
                      <a:endParaRPr lang="cs-CZ" sz="1700" b="1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earlier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than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sth</a:t>
                      </a:r>
                      <a:r>
                        <a:rPr lang="cs-CZ" sz="1700" dirty="0"/>
                        <a:t>.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before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Christmas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346236">
                <a:tc>
                  <a:txBody>
                    <a:bodyPr/>
                    <a:lstStyle/>
                    <a:p>
                      <a:r>
                        <a:rPr lang="cs-CZ" sz="1700" b="1" dirty="0" err="1"/>
                        <a:t>between</a:t>
                      </a:r>
                      <a:endParaRPr lang="cs-CZ" sz="1700" b="1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time that separates two points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between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Monday</a:t>
                      </a:r>
                      <a:r>
                        <a:rPr lang="cs-CZ" sz="1700" dirty="0"/>
                        <a:t> and </a:t>
                      </a:r>
                      <a:r>
                        <a:rPr lang="cs-CZ" sz="1700" dirty="0" err="1"/>
                        <a:t>Friday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942365">
                <a:tc>
                  <a:txBody>
                    <a:bodyPr/>
                    <a:lstStyle/>
                    <a:p>
                      <a:r>
                        <a:rPr lang="cs-CZ" sz="1700" b="1" dirty="0"/>
                        <a:t>by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not later than a special time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/>
                        <a:t>by </a:t>
                      </a:r>
                      <a:r>
                        <a:rPr lang="cs-CZ" sz="1700" dirty="0" err="1"/>
                        <a:t>Thursday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942365">
                <a:tc>
                  <a:txBody>
                    <a:bodyPr/>
                    <a:lstStyle/>
                    <a:p>
                      <a:r>
                        <a:rPr lang="cs-CZ" sz="1700" b="1" dirty="0" err="1"/>
                        <a:t>during</a:t>
                      </a:r>
                      <a:endParaRPr lang="cs-CZ" sz="1700" b="1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through the whole of a period of time</a:t>
                      </a:r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during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the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holidays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38495">
                <a:tc>
                  <a:txBody>
                    <a:bodyPr/>
                    <a:lstStyle/>
                    <a:p>
                      <a:r>
                        <a:rPr lang="cs-CZ" sz="1700" b="1" dirty="0" err="1"/>
                        <a:t>for</a:t>
                      </a:r>
                      <a:endParaRPr lang="cs-CZ" sz="1700" b="1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/>
                        <a:t>period </a:t>
                      </a:r>
                      <a:r>
                        <a:rPr lang="cs-CZ" sz="1700" dirty="0" err="1"/>
                        <a:t>of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time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err="1"/>
                        <a:t>for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three</a:t>
                      </a:r>
                      <a:r>
                        <a:rPr lang="cs-CZ" sz="1700" dirty="0"/>
                        <a:t> </a:t>
                      </a:r>
                      <a:r>
                        <a:rPr lang="cs-CZ" sz="1700" dirty="0" err="1"/>
                        <a:t>weeks</a:t>
                      </a:r>
                      <a:endParaRPr lang="cs-CZ" sz="1700" dirty="0"/>
                    </a:p>
                  </a:txBody>
                  <a:tcPr marL="88106" marR="88106" marT="44053" marB="4405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45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7237464"/>
              </p:ext>
            </p:extLst>
          </p:nvPr>
        </p:nvGraphicFramePr>
        <p:xfrm>
          <a:off x="179513" y="260646"/>
          <a:ext cx="8712966" cy="6336704"/>
        </p:xfrm>
        <a:graphic>
          <a:graphicData uri="http://schemas.openxmlformats.org/drawingml/2006/table">
            <a:tbl>
              <a:tblPr/>
              <a:tblGrid>
                <a:gridCol w="2904322"/>
                <a:gridCol w="2904322"/>
                <a:gridCol w="2904322"/>
              </a:tblGrid>
              <a:tr h="2078289"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from</a:t>
                      </a:r>
                      <a:r>
                        <a:rPr lang="cs-CZ" sz="1400" b="1" dirty="0"/>
                        <a:t> ... to</a:t>
                      </a:r>
                      <a:br>
                        <a:rPr lang="cs-CZ" sz="1400" b="1" dirty="0"/>
                      </a:br>
                      <a:r>
                        <a:rPr lang="cs-CZ" sz="1400" b="1" dirty="0" err="1"/>
                        <a:t>from</a:t>
                      </a:r>
                      <a:r>
                        <a:rPr lang="cs-CZ" sz="1400" b="1" dirty="0"/>
                        <a:t>... </a:t>
                      </a:r>
                      <a:r>
                        <a:rPr lang="cs-CZ" sz="1400" b="1" dirty="0" err="1"/>
                        <a:t>till</a:t>
                      </a:r>
                      <a:r>
                        <a:rPr lang="cs-CZ" sz="1400" b="1" dirty="0"/>
                        <a:t>/</a:t>
                      </a:r>
                      <a:r>
                        <a:rPr lang="cs-CZ" sz="1400" b="1" dirty="0" err="1"/>
                        <a:t>until</a:t>
                      </a:r>
                      <a:endParaRPr lang="cs-CZ" sz="1400" b="1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two points form a period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from Monday to Wednesday</a:t>
                      </a:r>
                      <a:br>
                        <a:rPr lang="en-US" sz="1400" dirty="0"/>
                      </a:br>
                      <a:r>
                        <a:rPr lang="en-US" sz="1400" dirty="0"/>
                        <a:t>from Monday till Wednesday</a:t>
                      </a:r>
                      <a:br>
                        <a:rPr lang="en-US" sz="1400" dirty="0"/>
                      </a:br>
                      <a:r>
                        <a:rPr lang="en-US" sz="1400" dirty="0"/>
                        <a:t>from Monday until Wednesday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64478">
                <a:tc>
                  <a:txBody>
                    <a:bodyPr/>
                    <a:lstStyle/>
                    <a:p>
                      <a:r>
                        <a:rPr lang="cs-CZ" sz="1400" b="1" dirty="0"/>
                        <a:t>past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time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of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the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day</a:t>
                      </a:r>
                      <a:endParaRPr lang="cs-CZ" sz="1400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23 minutes past 6 (6:23)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436025"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since</a:t>
                      </a:r>
                      <a:endParaRPr lang="cs-CZ" sz="1400" b="1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point </a:t>
                      </a:r>
                      <a:r>
                        <a:rPr lang="cs-CZ" sz="1400" dirty="0" err="1"/>
                        <a:t>of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time</a:t>
                      </a:r>
                      <a:endParaRPr lang="cs-CZ" sz="1400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since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Monday</a:t>
                      </a:r>
                      <a:endParaRPr lang="cs-CZ" sz="1400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64478"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till</a:t>
                      </a:r>
                      <a:r>
                        <a:rPr lang="cs-CZ" sz="1400" b="1" dirty="0"/>
                        <a:t>/</a:t>
                      </a:r>
                      <a:r>
                        <a:rPr lang="cs-CZ" sz="1400" b="1" dirty="0" err="1"/>
                        <a:t>until</a:t>
                      </a:r>
                      <a:endParaRPr lang="cs-CZ" sz="1400" b="1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no later than a special time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till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tomorrow</a:t>
                      </a:r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r>
                        <a:rPr lang="cs-CZ" sz="1400" dirty="0" err="1"/>
                        <a:t>until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tomorrow</a:t>
                      </a:r>
                      <a:endParaRPr lang="cs-CZ" sz="1400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64478">
                <a:tc>
                  <a:txBody>
                    <a:bodyPr/>
                    <a:lstStyle/>
                    <a:p>
                      <a:r>
                        <a:rPr lang="cs-CZ" sz="1400" b="1" dirty="0"/>
                        <a:t>to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time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of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the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day</a:t>
                      </a:r>
                      <a:endParaRPr lang="cs-CZ" sz="1400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23 minutes to 6 (5:37)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64478">
                <a:tc>
                  <a:txBody>
                    <a:bodyPr/>
                    <a:lstStyle/>
                    <a:p>
                      <a:r>
                        <a:rPr lang="cs-CZ" sz="1400" b="1" dirty="0"/>
                        <a:t>up to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not more than a special time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up to 6 hours a day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64478">
                <a:tc>
                  <a:txBody>
                    <a:bodyPr/>
                    <a:lstStyle/>
                    <a:p>
                      <a:r>
                        <a:rPr lang="cs-CZ" sz="1400" b="1" dirty="0" err="1"/>
                        <a:t>within</a:t>
                      </a:r>
                      <a:endParaRPr lang="cs-CZ" sz="1400" b="1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during a period of time</a:t>
                      </a:r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within</a:t>
                      </a:r>
                      <a:r>
                        <a:rPr lang="cs-CZ" sz="1400" dirty="0"/>
                        <a:t> a </a:t>
                      </a:r>
                      <a:r>
                        <a:rPr lang="cs-CZ" sz="1400" dirty="0" err="1"/>
                        <a:t>day</a:t>
                      </a:r>
                      <a:endParaRPr lang="cs-CZ" sz="1400" dirty="0"/>
                    </a:p>
                  </a:txBody>
                  <a:tcPr marL="69877" marR="69877" marT="34939" marB="3493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868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clafoti.com/imagenes/Time_Prepo/S_SUpper_cena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0" y="95261"/>
            <a:ext cx="1856263" cy="160554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clafoti.com/imagenes/Time_Prepo/T_TIME_three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0" y="3139088"/>
            <a:ext cx="1859261" cy="172138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www.clafoti.com/imagenes/Time_Prepo/S_SUNRISE1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0" y="1729710"/>
            <a:ext cx="1856263" cy="140937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://www.clafoti.com/imagenes/Time_Prepo/S_SUNRISE1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8640" y="3665177"/>
            <a:ext cx="1095375" cy="99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http://www.clafoti.com/imagenes/Time_Prepo/N_NIGHT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71092"/>
            <a:ext cx="1999432" cy="16701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6" name="Picture 28" descr="http://www.clafoti.com/imagenes/Time_Prepo/M_MORNING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467" y="4655778"/>
            <a:ext cx="1668563" cy="19888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8" name="Picture 30" descr="http://www.clafoti.com/imagenes/Time_Prepo/T_TREE2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07678"/>
            <a:ext cx="2017684" cy="17315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00" name="Picture 32" descr="http://www.clafoti.com/imagenes/Time_Prepo/D_DOLPHIN5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32049"/>
            <a:ext cx="1999431" cy="17373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04" name="Picture 36" descr="http://www.clafoti.com/imagenes/Time_Prepo/H_HIPPIE2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568" y="4655778"/>
            <a:ext cx="1559837" cy="202729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06" name="Picture 38" descr="http://www.clafoti.com/DICTIONARY/M/M_MONDAY_TUESDAY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0" y="4862354"/>
            <a:ext cx="1856263" cy="179751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12" name="Picture 44" descr="http://www.clafoti.com/imagenes/Time_Prepo/S_SUN2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030" y="4655778"/>
            <a:ext cx="1745538" cy="20135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5" y="260648"/>
            <a:ext cx="44644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MATCH </a:t>
            </a:r>
            <a:r>
              <a:rPr lang="cs-CZ" b="1" dirty="0"/>
              <a:t>THE PICTURES WITH THE EXPRESSIONS: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 smtClean="0"/>
              <a:t>at</a:t>
            </a:r>
            <a:r>
              <a:rPr lang="cs-CZ" dirty="0" smtClean="0"/>
              <a:t> lunch </a:t>
            </a:r>
            <a:r>
              <a:rPr lang="cs-CZ" dirty="0" err="1" smtClean="0"/>
              <a:t>time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noon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</a:t>
            </a:r>
            <a:r>
              <a:rPr lang="cs-CZ" dirty="0" err="1" smtClean="0"/>
              <a:t>t</a:t>
            </a:r>
            <a:r>
              <a:rPr lang="cs-CZ" dirty="0" smtClean="0"/>
              <a:t> night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sixties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o</a:t>
            </a:r>
            <a:r>
              <a:rPr lang="cs-CZ" dirty="0" smtClean="0"/>
              <a:t>n </a:t>
            </a:r>
            <a:r>
              <a:rPr lang="cs-CZ" dirty="0" err="1" smtClean="0"/>
              <a:t>Monday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sunset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sunrise</a:t>
            </a:r>
            <a:endParaRPr lang="cs-CZ" dirty="0"/>
          </a:p>
        </p:txBody>
      </p:sp>
      <p:pic>
        <p:nvPicPr>
          <p:cNvPr id="7221" name="Picture 5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5261"/>
            <a:ext cx="2017684" cy="15124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796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0" descr="http://www.clafoti.com/imagenes/Time_Prepo/A_AUTUMN_otoño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95" y="141992"/>
            <a:ext cx="2132763" cy="14486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6" descr="http://www.clafoti.com/imagenes/Time_Prepo/S_SUMMER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426"/>
            <a:ext cx="1800200" cy="16858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4" descr="http://www.clafoti.com/imagenes/Time_Prepo/W_WINTER_invierno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36783"/>
            <a:ext cx="1800200" cy="20782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2" descr="http://www.clafoti.com/imagenes/Time_Prepo/S_SPRING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95" y="1590663"/>
            <a:ext cx="2102497" cy="11788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0" descr="http://www.clafoti.com/imagenes/Time_Prepo/B_BOY_writing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95" y="2775892"/>
            <a:ext cx="2095717" cy="11558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2" descr="http://www.clafoti.com/imagenes/Time_Prepo/O_OLD_MAN_withdoves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95" y="3931765"/>
            <a:ext cx="2083021" cy="14060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4" descr="http://www.clafoti.com/imagenes/Time_Prepo/M_MIDDLEAGES2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39" y="5337805"/>
            <a:ext cx="2076677" cy="13888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http://www.clafoti.com/imagenes/Time_Prepo/C_CHRISTMAS_tree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927114"/>
            <a:ext cx="1823214" cy="17995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6" descr="http://www.clafoti.com/imagenes/Time_Prepo/M_MEAL_comida3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59045"/>
            <a:ext cx="1800200" cy="11680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555776" y="332656"/>
            <a:ext cx="41044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MATCH THE PICTURES WITH THE EXPRESSIONS: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supper</a:t>
            </a:r>
            <a:r>
              <a:rPr lang="cs-CZ" dirty="0"/>
              <a:t> </a:t>
            </a:r>
            <a:r>
              <a:rPr lang="cs-CZ" dirty="0" err="1" smtClean="0"/>
              <a:t>time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Middle</a:t>
            </a:r>
            <a:r>
              <a:rPr lang="cs-CZ" dirty="0"/>
              <a:t> </a:t>
            </a:r>
            <a:r>
              <a:rPr lang="cs-CZ" dirty="0" err="1" smtClean="0"/>
              <a:t>Ages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in </a:t>
            </a:r>
            <a:r>
              <a:rPr lang="cs-CZ" dirty="0" err="1" smtClean="0"/>
              <a:t>spring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age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four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 smtClean="0"/>
              <a:t>Christmas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in </a:t>
            </a:r>
            <a:r>
              <a:rPr lang="cs-CZ" dirty="0" err="1" smtClean="0"/>
              <a:t>winter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in </a:t>
            </a:r>
            <a:r>
              <a:rPr lang="cs-CZ" dirty="0" err="1" smtClean="0"/>
              <a:t>autumn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err="1"/>
              <a:t>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age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seventy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in </a:t>
            </a:r>
            <a:r>
              <a:rPr lang="cs-CZ" dirty="0" err="1" smtClean="0"/>
              <a:t>summer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in </a:t>
            </a:r>
            <a:r>
              <a:rPr lang="cs-CZ" dirty="0" smtClean="0"/>
              <a:t>August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At </a:t>
            </a:r>
            <a:r>
              <a:rPr lang="cs-CZ" dirty="0" err="1" smtClean="0"/>
              <a:t>Easter</a:t>
            </a: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endParaRPr lang="cs-CZ" dirty="0"/>
          </a:p>
        </p:txBody>
      </p:sp>
      <p:pic>
        <p:nvPicPr>
          <p:cNvPr id="12" name="Picture 18" descr="http://www.clafoti.com/dictionary/A/A_AUGUST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412" y="5349202"/>
            <a:ext cx="2279516" cy="137746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http://www.clafoti.com/imagenes/Time_Prepo/E_EASTEREGG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928" y="5327354"/>
            <a:ext cx="2431082" cy="13993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363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28803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IN/AT/ON EXERCISES: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268760"/>
            <a:ext cx="8928992" cy="470898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2000" dirty="0"/>
              <a:t>We like going to the movies _____ the evening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 err="1"/>
              <a:t>Let's</a:t>
            </a:r>
            <a:r>
              <a:rPr lang="cs-CZ" sz="2000" dirty="0"/>
              <a:t> </a:t>
            </a:r>
            <a:r>
              <a:rPr lang="cs-CZ" sz="2000" dirty="0" err="1"/>
              <a:t>meet</a:t>
            </a:r>
            <a:r>
              <a:rPr lang="cs-CZ" sz="2000" dirty="0"/>
              <a:t> _____ </a:t>
            </a:r>
            <a:r>
              <a:rPr lang="cs-CZ" sz="2000" dirty="0" err="1"/>
              <a:t>six</a:t>
            </a:r>
            <a:r>
              <a:rPr lang="cs-CZ" sz="2000" dirty="0"/>
              <a:t> </a:t>
            </a:r>
            <a:r>
              <a:rPr lang="cs-CZ" sz="2000" dirty="0" err="1"/>
              <a:t>o'clock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He </a:t>
            </a:r>
            <a:r>
              <a:rPr lang="cs-CZ" sz="2000" dirty="0" err="1"/>
              <a:t>was</a:t>
            </a:r>
            <a:r>
              <a:rPr lang="cs-CZ" sz="2000" dirty="0"/>
              <a:t> </a:t>
            </a:r>
            <a:r>
              <a:rPr lang="cs-CZ" sz="2000" dirty="0" err="1"/>
              <a:t>born</a:t>
            </a:r>
            <a:r>
              <a:rPr lang="cs-CZ" sz="2000" dirty="0"/>
              <a:t> _____ July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I </a:t>
            </a:r>
            <a:r>
              <a:rPr lang="cs-CZ" sz="2000" dirty="0" err="1"/>
              <a:t>went</a:t>
            </a:r>
            <a:r>
              <a:rPr lang="cs-CZ" sz="2000" dirty="0"/>
              <a:t> </a:t>
            </a:r>
            <a:r>
              <a:rPr lang="cs-CZ" sz="2000" dirty="0" err="1"/>
              <a:t>there</a:t>
            </a:r>
            <a:r>
              <a:rPr lang="cs-CZ" sz="2000" dirty="0"/>
              <a:t> _____ 1978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She'll be at work _____ Friday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 err="1"/>
              <a:t>We</a:t>
            </a:r>
            <a:r>
              <a:rPr lang="cs-CZ" sz="2000" dirty="0"/>
              <a:t> met _____ </a:t>
            </a:r>
            <a:r>
              <a:rPr lang="cs-CZ" sz="2000" dirty="0" err="1"/>
              <a:t>Christmas</a:t>
            </a:r>
            <a:r>
              <a:rPr lang="cs-CZ" sz="2000" dirty="0"/>
              <a:t> </a:t>
            </a:r>
            <a:r>
              <a:rPr lang="cs-CZ" sz="2000" dirty="0" err="1"/>
              <a:t>day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They drove to Rochester ______ September 15th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We arrived in this country _____ October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I love to go shopping _____ Christmas time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We get up early ______ the morning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Do </a:t>
            </a:r>
            <a:r>
              <a:rPr lang="cs-CZ" sz="2000" dirty="0" err="1"/>
              <a:t>you</a:t>
            </a:r>
            <a:r>
              <a:rPr lang="cs-CZ" sz="2000" dirty="0"/>
              <a:t> </a:t>
            </a:r>
            <a:r>
              <a:rPr lang="cs-CZ" sz="2000" dirty="0" err="1"/>
              <a:t>dream</a:t>
            </a:r>
            <a:r>
              <a:rPr lang="cs-CZ" sz="2000" dirty="0"/>
              <a:t> _____ night</a:t>
            </a:r>
            <a:r>
              <a:rPr lang="cs-CZ" sz="20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What do you like doing _____ Fridays</a:t>
            </a:r>
            <a:r>
              <a:rPr lang="en-US" sz="2000" dirty="0" smtClean="0"/>
              <a:t>?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He's working on his homework _____ the moment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I lived in the US _____ the 1980s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I'll see you _____ a few weeks.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75487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764704"/>
            <a:ext cx="8856984" cy="5909310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effectLst/>
              </a:rPr>
              <a:t>There was a loud noise which woke us up </a:t>
            </a:r>
            <a:r>
              <a:rPr lang="cs-CZ" dirty="0" smtClean="0">
                <a:effectLst/>
              </a:rPr>
              <a:t>……………</a:t>
            </a:r>
            <a:r>
              <a:rPr lang="en-US" dirty="0" smtClean="0">
                <a:effectLst/>
              </a:rPr>
              <a:t>midnight. </a:t>
            </a:r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effectLst/>
              </a:rPr>
              <a:t>Do you usually eat chocolate eggs </a:t>
            </a:r>
            <a:r>
              <a:rPr lang="cs-CZ" dirty="0" smtClean="0"/>
              <a:t>………….</a:t>
            </a:r>
            <a:r>
              <a:rPr lang="en-US" dirty="0" smtClean="0">
                <a:effectLst/>
              </a:rPr>
              <a:t>Easter? </a:t>
            </a:r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effectLst/>
              </a:rPr>
              <a:t>What are you doing </a:t>
            </a:r>
            <a:r>
              <a:rPr lang="cs-CZ" dirty="0" smtClean="0">
                <a:effectLst/>
              </a:rPr>
              <a:t>…………</a:t>
            </a:r>
            <a:r>
              <a:rPr lang="en-US" dirty="0" smtClean="0">
                <a:effectLst/>
              </a:rPr>
              <a:t>the weekend? </a:t>
            </a:r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……….</a:t>
            </a:r>
            <a:r>
              <a:rPr lang="en-US" dirty="0" smtClean="0">
                <a:effectLst/>
              </a:rPr>
              <a:t>last week I worked until 9pm every night. </a:t>
            </a:r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effectLst/>
              </a:rPr>
              <a:t>My father always reads the paper </a:t>
            </a:r>
            <a:r>
              <a:rPr lang="cs-CZ" dirty="0" smtClean="0">
                <a:effectLst/>
              </a:rPr>
              <a:t>……………</a:t>
            </a:r>
            <a:r>
              <a:rPr lang="en-US" dirty="0" smtClean="0">
                <a:effectLst/>
              </a:rPr>
              <a:t>breakfast time. </a:t>
            </a:r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dirty="0" err="1" smtClean="0">
                <a:effectLst/>
              </a:rPr>
              <a:t>She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plays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tennis</a:t>
            </a:r>
            <a:r>
              <a:rPr lang="cs-CZ" dirty="0" smtClean="0">
                <a:effectLst/>
              </a:rPr>
              <a:t> ………….</a:t>
            </a:r>
            <a:r>
              <a:rPr lang="cs-CZ" dirty="0" err="1" smtClean="0">
                <a:effectLst/>
              </a:rPr>
              <a:t>Fridays</a:t>
            </a:r>
            <a:r>
              <a:rPr lang="cs-CZ" dirty="0" smtClean="0">
                <a:effectLst/>
              </a:rPr>
              <a:t>.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effectLst/>
              </a:rPr>
              <a:t>The trees here are really beautiful </a:t>
            </a:r>
            <a:r>
              <a:rPr lang="cs-CZ" dirty="0" smtClean="0">
                <a:effectLst/>
              </a:rPr>
              <a:t>……………</a:t>
            </a:r>
            <a:r>
              <a:rPr lang="en-US" dirty="0" smtClean="0">
                <a:effectLst/>
              </a:rPr>
              <a:t>the spring. </a:t>
            </a:r>
            <a:endParaRPr lang="cs-CZ" dirty="0" smtClean="0"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effectLst/>
              </a:rPr>
              <a:t>I'll see you </a:t>
            </a:r>
            <a:r>
              <a:rPr lang="cs-CZ" dirty="0" smtClean="0">
                <a:effectLst/>
              </a:rPr>
              <a:t>…………..</a:t>
            </a:r>
            <a:r>
              <a:rPr lang="en-US" dirty="0" smtClean="0">
                <a:effectLst/>
              </a:rPr>
              <a:t>Tuesday afternoon then. </a:t>
            </a:r>
            <a:endParaRPr lang="cs-CZ" dirty="0" smtClean="0">
              <a:effectLst/>
            </a:endParaRPr>
          </a:p>
          <a:p>
            <a:r>
              <a:rPr lang="cs-CZ" dirty="0" smtClean="0"/>
              <a:t>9.</a:t>
            </a:r>
            <a:r>
              <a:rPr lang="cs-CZ" dirty="0" smtClean="0">
                <a:effectLst/>
              </a:rPr>
              <a:t>  Shakespeare </a:t>
            </a:r>
            <a:r>
              <a:rPr lang="cs-CZ" dirty="0" err="1" smtClean="0">
                <a:effectLst/>
              </a:rPr>
              <a:t>died</a:t>
            </a:r>
            <a:r>
              <a:rPr lang="cs-CZ" dirty="0" smtClean="0">
                <a:effectLst/>
              </a:rPr>
              <a:t> …………….1616.  </a:t>
            </a:r>
          </a:p>
          <a:p>
            <a:r>
              <a:rPr lang="cs-CZ" dirty="0" smtClean="0">
                <a:effectLst/>
              </a:rPr>
              <a:t>10.</a:t>
            </a:r>
            <a:r>
              <a:rPr lang="en-US" dirty="0" smtClean="0">
                <a:effectLst/>
              </a:rPr>
              <a:t> She studies </a:t>
            </a:r>
            <a:r>
              <a:rPr lang="cs-CZ" dirty="0" smtClean="0">
                <a:effectLst/>
              </a:rPr>
              <a:t>…………….</a:t>
            </a:r>
            <a:r>
              <a:rPr lang="en-US" dirty="0" smtClean="0">
                <a:effectLst/>
              </a:rPr>
              <a:t>every day. 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11. </a:t>
            </a:r>
            <a:r>
              <a:rPr lang="en-US" dirty="0" smtClean="0">
                <a:effectLst/>
              </a:rPr>
              <a:t>John is going to buy the presents </a:t>
            </a:r>
            <a:r>
              <a:rPr lang="cs-CZ" dirty="0" smtClean="0">
                <a:effectLst/>
              </a:rPr>
              <a:t>………..</a:t>
            </a:r>
            <a:r>
              <a:rPr lang="en-US" dirty="0" smtClean="0">
                <a:effectLst/>
              </a:rPr>
              <a:t>today. </a:t>
            </a:r>
            <a:endParaRPr lang="cs-CZ" dirty="0" smtClean="0">
              <a:effectLst/>
            </a:endParaRPr>
          </a:p>
          <a:p>
            <a:r>
              <a:rPr lang="cs-CZ" dirty="0" smtClean="0"/>
              <a:t>12. </a:t>
            </a:r>
            <a:r>
              <a:rPr lang="en-US" dirty="0" smtClean="0">
                <a:effectLst/>
              </a:rPr>
              <a:t>In my hometown, the shops open early </a:t>
            </a:r>
            <a:r>
              <a:rPr lang="cs-CZ" dirty="0" smtClean="0">
                <a:effectLst/>
              </a:rPr>
              <a:t>……………</a:t>
            </a:r>
            <a:r>
              <a:rPr lang="en-US" dirty="0" smtClean="0">
                <a:effectLst/>
              </a:rPr>
              <a:t>the morning. </a:t>
            </a:r>
            <a:endParaRPr lang="cs-CZ" dirty="0"/>
          </a:p>
          <a:p>
            <a:r>
              <a:rPr lang="cs-CZ" dirty="0" smtClean="0"/>
              <a:t>13. </a:t>
            </a:r>
            <a:r>
              <a:rPr lang="en-US" dirty="0" smtClean="0">
                <a:effectLst/>
              </a:rPr>
              <a:t>She met her husband </a:t>
            </a:r>
            <a:r>
              <a:rPr lang="cs-CZ" dirty="0" smtClean="0">
                <a:effectLst/>
              </a:rPr>
              <a:t>……………</a:t>
            </a:r>
            <a:r>
              <a:rPr lang="en-US" dirty="0" smtClean="0">
                <a:effectLst/>
              </a:rPr>
              <a:t>1998.</a:t>
            </a:r>
            <a:endParaRPr lang="cs-CZ" dirty="0" smtClean="0">
              <a:effectLst/>
            </a:endParaRPr>
          </a:p>
          <a:p>
            <a:r>
              <a:rPr lang="cs-CZ" dirty="0" smtClean="0"/>
              <a:t>14. </a:t>
            </a:r>
            <a:r>
              <a:rPr lang="en-US" dirty="0" smtClean="0">
                <a:effectLst/>
              </a:rPr>
              <a:t>The party is </a:t>
            </a:r>
            <a:r>
              <a:rPr lang="cs-CZ" dirty="0" smtClean="0">
                <a:effectLst/>
              </a:rPr>
              <a:t>…………..</a:t>
            </a:r>
            <a:r>
              <a:rPr lang="en-US" dirty="0" smtClean="0">
                <a:effectLst/>
              </a:rPr>
              <a:t>next Saturday.  </a:t>
            </a:r>
            <a:endParaRPr lang="cs-CZ" dirty="0" smtClean="0">
              <a:effectLst/>
            </a:endParaRPr>
          </a:p>
          <a:p>
            <a:r>
              <a:rPr lang="cs-CZ" dirty="0" smtClean="0"/>
              <a:t>15. </a:t>
            </a:r>
            <a:r>
              <a:rPr lang="en-US" dirty="0" smtClean="0">
                <a:effectLst/>
              </a:rPr>
              <a:t>We are meeting </a:t>
            </a:r>
            <a:r>
              <a:rPr lang="cs-CZ" dirty="0" smtClean="0">
                <a:effectLst/>
              </a:rPr>
              <a:t>…………….</a:t>
            </a:r>
            <a:r>
              <a:rPr lang="en-US" dirty="0" smtClean="0">
                <a:effectLst/>
              </a:rPr>
              <a:t>Friday morning. </a:t>
            </a:r>
            <a:endParaRPr lang="cs-CZ" dirty="0" smtClean="0">
              <a:effectLst/>
            </a:endParaRPr>
          </a:p>
          <a:p>
            <a:r>
              <a:rPr lang="cs-CZ" dirty="0" smtClean="0"/>
              <a:t>16. </a:t>
            </a:r>
            <a:r>
              <a:rPr lang="en-US" dirty="0" smtClean="0">
                <a:effectLst/>
              </a:rPr>
              <a:t>We are meeting </a:t>
            </a:r>
            <a:r>
              <a:rPr lang="cs-CZ" dirty="0" smtClean="0">
                <a:effectLst/>
              </a:rPr>
              <a:t>………………….</a:t>
            </a:r>
            <a:r>
              <a:rPr lang="en-US" dirty="0" smtClean="0">
                <a:effectLst/>
              </a:rPr>
              <a:t>Friday morning. </a:t>
            </a:r>
            <a:endParaRPr lang="cs-CZ" dirty="0" smtClean="0">
              <a:effectLst/>
            </a:endParaRPr>
          </a:p>
          <a:p>
            <a:r>
              <a:rPr lang="cs-CZ" dirty="0" smtClean="0"/>
              <a:t>17. </a:t>
            </a:r>
            <a:r>
              <a:rPr lang="en-US" dirty="0" smtClean="0">
                <a:effectLst/>
              </a:rPr>
              <a:t>His daughter was born </a:t>
            </a:r>
            <a:r>
              <a:rPr lang="cs-CZ" dirty="0" smtClean="0">
                <a:effectLst/>
              </a:rPr>
              <a:t>………………………………………..</a:t>
            </a:r>
            <a:r>
              <a:rPr lang="en-US" dirty="0" smtClean="0">
                <a:effectLst/>
              </a:rPr>
              <a:t>the 24th of August.</a:t>
            </a:r>
            <a:endParaRPr lang="cs-CZ" dirty="0" smtClean="0">
              <a:effectLst/>
            </a:endParaRPr>
          </a:p>
          <a:p>
            <a:r>
              <a:rPr lang="cs-CZ" dirty="0" smtClean="0"/>
              <a:t>18. </a:t>
            </a:r>
            <a:r>
              <a:rPr lang="en-US" dirty="0" smtClean="0">
                <a:effectLst/>
              </a:rPr>
              <a:t>Mobile phones became popular </a:t>
            </a:r>
            <a:r>
              <a:rPr lang="cs-CZ" dirty="0" smtClean="0">
                <a:effectLst/>
              </a:rPr>
              <a:t>…………………</a:t>
            </a:r>
            <a:r>
              <a:rPr lang="cs-CZ" dirty="0" err="1" smtClean="0">
                <a:effectLst/>
              </a:rPr>
              <a:t>the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nineties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/>
              <a:t>19. </a:t>
            </a:r>
            <a:r>
              <a:rPr lang="en-US" dirty="0" smtClean="0">
                <a:effectLst/>
              </a:rPr>
              <a:t>Luckily the weather was perfect </a:t>
            </a:r>
            <a:r>
              <a:rPr lang="cs-CZ" dirty="0" smtClean="0">
                <a:effectLst/>
              </a:rPr>
              <a:t>……………..</a:t>
            </a:r>
            <a:r>
              <a:rPr lang="en-US" dirty="0" smtClean="0">
                <a:effectLst/>
              </a:rPr>
              <a:t>her wedding day. </a:t>
            </a:r>
            <a:endParaRPr lang="cs-CZ" dirty="0" smtClean="0">
              <a:effectLst/>
            </a:endParaRPr>
          </a:p>
          <a:p>
            <a:r>
              <a:rPr lang="cs-CZ" dirty="0" smtClean="0"/>
              <a:t>20. </a:t>
            </a:r>
            <a:r>
              <a:rPr lang="en-US" dirty="0" smtClean="0">
                <a:effectLst/>
              </a:rPr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88640"/>
            <a:ext cx="8568952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IN/AT/ON / NO </a:t>
            </a:r>
            <a:r>
              <a:rPr lang="cs-CZ" dirty="0" err="1" smtClean="0"/>
              <a:t>Preposition</a:t>
            </a:r>
            <a:r>
              <a:rPr lang="cs-CZ" dirty="0" smtClean="0"/>
              <a:t> EXERCISES: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69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71296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 smtClean="0"/>
              <a:t>ZDROJE:</a:t>
            </a:r>
          </a:p>
          <a:p>
            <a:endParaRPr lang="cs-CZ" sz="1200" dirty="0" smtClean="0"/>
          </a:p>
          <a:p>
            <a:r>
              <a:rPr lang="en-US" sz="1200" dirty="0" smtClean="0"/>
              <a:t>Home » Light Industry » Clock Watch. </a:t>
            </a:r>
            <a:r>
              <a:rPr lang="en-US" sz="1200" i="1" dirty="0" smtClean="0"/>
              <a:t>World-trades.com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http://www.world-trades.com/pro/699/733-2/clock-246076.html </a:t>
            </a:r>
          </a:p>
          <a:p>
            <a:endParaRPr lang="cs-CZ" sz="1200" dirty="0" smtClean="0"/>
          </a:p>
          <a:p>
            <a:r>
              <a:rPr lang="en-US" sz="1200" dirty="0" smtClean="0"/>
              <a:t>Prepositions of time. </a:t>
            </a:r>
            <a:r>
              <a:rPr lang="en-US" sz="1200" i="1" dirty="0" smtClean="0"/>
              <a:t>Englisch-hilfen.de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http://www.englisch-hilfen.de/en/grammar/preposition_time.htm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Prepositions of Time and Date - in / at / on. </a:t>
            </a:r>
            <a:r>
              <a:rPr lang="en-US" sz="1200" i="1" dirty="0" smtClean="0"/>
              <a:t>About.com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http://esl.about.com/library/quiz/blgrquiz_prep3.htm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Prepositions of Time (at / in /on). </a:t>
            </a:r>
            <a:r>
              <a:rPr lang="en-US" sz="1200" i="1" dirty="0" smtClean="0"/>
              <a:t>Clafoti.com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http://www.clafoti.com/imagenes/Time_Prepo/TIME_prepositions.htm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 smtClean="0"/>
              <a:t>VIDEOS</a:t>
            </a:r>
            <a:r>
              <a:rPr lang="cs-CZ" sz="1200" dirty="0" smtClean="0"/>
              <a:t>:</a:t>
            </a:r>
          </a:p>
          <a:p>
            <a:r>
              <a:rPr lang="en-US" sz="1200" dirty="0" smtClean="0"/>
              <a:t>In, at + time. </a:t>
            </a:r>
            <a:r>
              <a:rPr lang="en-US" sz="1200" i="1" dirty="0" smtClean="0"/>
              <a:t>You Tube</a:t>
            </a:r>
            <a:r>
              <a:rPr lang="en-US" sz="1200" dirty="0" smtClean="0"/>
              <a:t> [online]. 2010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http://www.youtube.com/watch?v=1kr8soR_Wj8 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In On </a:t>
            </a:r>
            <a:r>
              <a:rPr lang="cs-CZ" sz="1200" dirty="0" err="1" smtClean="0"/>
              <a:t>Under</a:t>
            </a:r>
            <a:r>
              <a:rPr lang="cs-CZ" sz="1200" dirty="0" smtClean="0"/>
              <a:t> - </a:t>
            </a:r>
            <a:r>
              <a:rPr lang="cs-CZ" sz="1200" dirty="0" err="1" smtClean="0"/>
              <a:t>Kids</a:t>
            </a:r>
            <a:r>
              <a:rPr lang="cs-CZ" sz="1200" dirty="0" smtClean="0"/>
              <a:t> </a:t>
            </a:r>
            <a:r>
              <a:rPr lang="cs-CZ" sz="1200" dirty="0" err="1" smtClean="0"/>
              <a:t>English</a:t>
            </a:r>
            <a:r>
              <a:rPr lang="cs-CZ" sz="1200" dirty="0" smtClean="0"/>
              <a:t> </a:t>
            </a:r>
            <a:r>
              <a:rPr lang="cs-CZ" sz="1200" dirty="0" err="1" smtClean="0"/>
              <a:t>Kindergarten</a:t>
            </a:r>
            <a:r>
              <a:rPr lang="cs-CZ" sz="1200" dirty="0" smtClean="0"/>
              <a:t> </a:t>
            </a:r>
            <a:r>
              <a:rPr lang="cs-CZ" sz="1200" dirty="0" err="1" smtClean="0"/>
              <a:t>Songs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You</a:t>
            </a:r>
            <a:r>
              <a:rPr lang="cs-CZ" sz="1200" i="1" dirty="0" smtClean="0"/>
              <a:t> Tube</a:t>
            </a:r>
            <a:r>
              <a:rPr lang="cs-CZ" sz="1200" dirty="0" smtClean="0"/>
              <a:t> [online]. 2008 [cit. 2012-06-24]. Dostupné z: http://www.</a:t>
            </a:r>
            <a:r>
              <a:rPr lang="cs-CZ" sz="1200" dirty="0" err="1" smtClean="0"/>
              <a:t>youtube.com</a:t>
            </a:r>
            <a:r>
              <a:rPr lang="cs-CZ" sz="1200" dirty="0" smtClean="0"/>
              <a:t>/</a:t>
            </a:r>
            <a:r>
              <a:rPr lang="cs-CZ" sz="1200" dirty="0" err="1" smtClean="0"/>
              <a:t>watch</a:t>
            </a:r>
            <a:r>
              <a:rPr lang="cs-CZ" sz="1200" dirty="0" smtClean="0"/>
              <a:t>?v=hx8i-</a:t>
            </a:r>
            <a:r>
              <a:rPr lang="cs-CZ" sz="1200" dirty="0" err="1" smtClean="0"/>
              <a:t>Wq</a:t>
            </a:r>
            <a:r>
              <a:rPr lang="cs-CZ" sz="1200" dirty="0" smtClean="0"/>
              <a:t>_</a:t>
            </a:r>
            <a:r>
              <a:rPr lang="cs-CZ" sz="1200" dirty="0" err="1" smtClean="0"/>
              <a:t>jtc</a:t>
            </a:r>
            <a:r>
              <a:rPr lang="cs-CZ" sz="1200" dirty="0" smtClean="0"/>
              <a:t> </a:t>
            </a:r>
            <a:endParaRPr lang="en-US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4653136"/>
            <a:ext cx="64624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Prepositions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:</a:t>
            </a:r>
          </a:p>
          <a:p>
            <a:r>
              <a:rPr lang="cs-CZ" dirty="0">
                <a:hlinkClick r:id="rId2"/>
              </a:rPr>
              <a:t>http://www.youtube.com/watch?v=1kr8soR_Wj8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Prepositions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 song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kids</a:t>
            </a:r>
            <a:r>
              <a:rPr lang="cs-CZ" dirty="0"/>
              <a:t>:</a:t>
            </a:r>
          </a:p>
          <a:p>
            <a:r>
              <a:rPr lang="cs-CZ" dirty="0">
                <a:hlinkClick r:id="rId3"/>
              </a:rPr>
              <a:t>http://www.youtube.com/watch?v=hx8i-Wq_jtc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194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187</TotalTime>
  <Words>856</Words>
  <Application>Microsoft Office PowerPoint</Application>
  <PresentationFormat>Předvádění na obrazovce (4:3)</PresentationFormat>
  <Paragraphs>176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Prezentace aplikace PowerPoint</vt:lpstr>
      <vt:lpstr>PREPOSITIONS OF TIME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PREPOSITIONS OF TIME</dc:title>
  <dc:creator>Lenka</dc:creator>
  <cp:lastModifiedBy>Lenka</cp:lastModifiedBy>
  <cp:revision>28</cp:revision>
  <dcterms:created xsi:type="dcterms:W3CDTF">2012-04-30T16:23:29Z</dcterms:created>
  <dcterms:modified xsi:type="dcterms:W3CDTF">2012-06-24T21:42:19Z</dcterms:modified>
</cp:coreProperties>
</file>