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sldIdLst>
    <p:sldId id="257" r:id="rId2"/>
    <p:sldId id="265" r:id="rId3"/>
    <p:sldId id="258" r:id="rId4"/>
    <p:sldId id="261" r:id="rId5"/>
    <p:sldId id="270" r:id="rId6"/>
    <p:sldId id="269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76" autoAdjust="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VY_32_INOVACE_08_SČÍTÁNÍ A ODČÍTÁNÍ_POROVNÁVÁNÍ ČÍSEL II.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Porovnávání čísel II.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560450CA-D67D-4AC7-A328-2F01A1A4A7F2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duben 2012</a:t>
          </a:r>
          <a:endParaRPr lang="cs-CZ" dirty="0"/>
        </a:p>
      </dgm:t>
    </dgm:pt>
    <dgm:pt modelId="{2538CCD4-D824-4CC5-BD45-DF8B1CFC1829}" type="parTrans" cxnId="{CA24CE10-A572-44FB-B85D-AAE0F80CD7C5}">
      <dgm:prSet/>
      <dgm:spPr/>
      <dgm:t>
        <a:bodyPr/>
        <a:lstStyle/>
        <a:p>
          <a:endParaRPr lang="cs-CZ"/>
        </a:p>
      </dgm:t>
    </dgm:pt>
    <dgm:pt modelId="{08792912-88B0-460B-96F4-25B6F99EF37B}" type="sibTrans" cxnId="{CA24CE10-A572-44FB-B85D-AAE0F80CD7C5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70F6188D-6499-4150-AF2E-942C2E7E63FD}" type="pres">
      <dgm:prSet presAssocID="{560450CA-D67D-4AC7-A328-2F01A1A4A7F2}" presName="vertSpace6" presStyleLbl="node1" presStyleIdx="4" presStyleCnt="6"/>
      <dgm:spPr/>
      <dgm:t>
        <a:bodyPr/>
        <a:lstStyle/>
        <a:p>
          <a:endParaRPr lang="cs-CZ"/>
        </a:p>
      </dgm:t>
    </dgm:pt>
    <dgm:pt modelId="{9581689E-C143-418A-AE14-E7E857744FCE}" type="pres">
      <dgm:prSet presAssocID="{560450CA-D67D-4AC7-A328-2F01A1A4A7F2}" presName="circle6" presStyleLbl="node1" presStyleIdx="5" presStyleCnt="6"/>
      <dgm:spPr/>
      <dgm:t>
        <a:bodyPr/>
        <a:lstStyle/>
        <a:p>
          <a:endParaRPr lang="cs-CZ"/>
        </a:p>
      </dgm:t>
    </dgm:pt>
    <dgm:pt modelId="{39E5D07A-4BE4-46F8-B072-0BCF9AA3522B}" type="pres">
      <dgm:prSet presAssocID="{560450CA-D67D-4AC7-A328-2F01A1A4A7F2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D040A0-2B44-43BD-B6E7-0A192775BDF1}" type="pres">
      <dgm:prSet presAssocID="{560450CA-D67D-4AC7-A328-2F01A1A4A7F2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2658B26-F972-4EE1-A3C7-77F701270C83}" type="presOf" srcId="{560450CA-D67D-4AC7-A328-2F01A1A4A7F2}" destId="{39E5D07A-4BE4-46F8-B072-0BCF9AA3522B}" srcOrd="0" destOrd="0" presId="urn:microsoft.com/office/officeart/2005/8/layout/target3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4BF20C73-C11B-4987-AE46-FA735C47DF09}" type="presOf" srcId="{560450CA-D67D-4AC7-A328-2F01A1A4A7F2}" destId="{B0D040A0-2B44-43BD-B6E7-0A192775BDF1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A24CE10-A572-44FB-B85D-AAE0F80CD7C5}" srcId="{757F3AB3-0718-4624-B441-E567A8F0AB56}" destId="{560450CA-D67D-4AC7-A328-2F01A1A4A7F2}" srcOrd="5" destOrd="0" parTransId="{2538CCD4-D824-4CC5-BD45-DF8B1CFC1829}" sibTransId="{08792912-88B0-460B-96F4-25B6F99EF37B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A3637276-8613-4F06-815A-4DB0BB5572A9}" type="presParOf" srcId="{333A1088-737F-45CB-B68E-254E46348037}" destId="{70F6188D-6499-4150-AF2E-942C2E7E63FD}" srcOrd="15" destOrd="0" presId="urn:microsoft.com/office/officeart/2005/8/layout/target3"/>
    <dgm:cxn modelId="{9B1681AA-5A04-4DC5-A0D4-31DA5D82608C}" type="presParOf" srcId="{333A1088-737F-45CB-B68E-254E46348037}" destId="{9581689E-C143-418A-AE14-E7E857744FCE}" srcOrd="16" destOrd="0" presId="urn:microsoft.com/office/officeart/2005/8/layout/target3"/>
    <dgm:cxn modelId="{42DE489C-ED4A-492B-B18B-4FBD90162890}" type="presParOf" srcId="{333A1088-737F-45CB-B68E-254E46348037}" destId="{39E5D07A-4BE4-46F8-B072-0BCF9AA3522B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58FE113E-136A-4441-998D-CCF9576540D4}" type="presParOf" srcId="{333A1088-737F-45CB-B68E-254E46348037}" destId="{B0D040A0-2B44-43BD-B6E7-0A192775BDF1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Adéla Černá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VY_32_INOVACE_08_SČÍTÁNÍ A ODČÍTÁNÍ_POROVNÁVÁNÍ ČÍSEL II.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Porovnávání čísel II.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9581689E-C143-418A-AE14-E7E857744FCE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9E5D07A-4BE4-46F8-B072-0BCF9AA3522B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</a:t>
          </a:r>
          <a:r>
            <a:rPr lang="cs-CZ" sz="1300" kern="1200" smtClean="0"/>
            <a:t>: duben 2012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49664151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600200"/>
          </a:xfrm>
        </p:spPr>
        <p:txBody>
          <a:bodyPr/>
          <a:lstStyle/>
          <a:p>
            <a:pPr algn="l"/>
            <a:r>
              <a:rPr lang="cs-CZ" sz="3600" b="1" dirty="0" smtClean="0">
                <a:solidFill>
                  <a:srgbClr val="00B050"/>
                </a:solidFill>
                <a:effectLst/>
              </a:rPr>
              <a:t>ANOTACE</a:t>
            </a:r>
            <a:endParaRPr lang="cs-CZ" sz="3600" b="1" dirty="0">
              <a:solidFill>
                <a:srgbClr val="00B050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Prezentace je určena žákům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1. ročníku ZŠ a je vhodná pro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interaktivní tabuli.</a:t>
            </a:r>
          </a:p>
          <a:p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Slouží k upevnění probírané látky.</a:t>
            </a: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6512511" cy="1143000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VYPOČÍTEJ</a:t>
            </a:r>
            <a:endParaRPr lang="cs-CZ" sz="3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844824"/>
            <a:ext cx="234872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9</a:t>
            </a:r>
            <a:r>
              <a:rPr lang="cs-CZ" sz="3000" dirty="0" smtClean="0"/>
              <a:t>  +  1   =   10</a:t>
            </a:r>
            <a:endParaRPr lang="cs-CZ" sz="3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9855" y="2898870"/>
            <a:ext cx="206017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8</a:t>
            </a:r>
            <a:r>
              <a:rPr lang="cs-CZ" sz="3000" dirty="0" smtClean="0"/>
              <a:t>  +  1  =   9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9346" y="4016097"/>
            <a:ext cx="206017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7</a:t>
            </a:r>
            <a:r>
              <a:rPr lang="cs-CZ" sz="3000" dirty="0" smtClean="0"/>
              <a:t>  +  1  =   8</a:t>
            </a:r>
            <a:endParaRPr lang="cs-CZ" sz="3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9907" y="5251740"/>
            <a:ext cx="196399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7</a:t>
            </a:r>
            <a:r>
              <a:rPr lang="cs-CZ" sz="3000" dirty="0" smtClean="0"/>
              <a:t>  +  2 =   9</a:t>
            </a:r>
            <a:endParaRPr lang="cs-CZ" sz="3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3968" y="1844824"/>
            <a:ext cx="226055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10  </a:t>
            </a:r>
            <a:r>
              <a:rPr lang="cs-CZ" sz="3000" dirty="0"/>
              <a:t>-</a:t>
            </a:r>
            <a:r>
              <a:rPr lang="cs-CZ" sz="3000" dirty="0" smtClean="0"/>
              <a:t>  </a:t>
            </a:r>
            <a:r>
              <a:rPr lang="cs-CZ" sz="3000" dirty="0"/>
              <a:t>1</a:t>
            </a:r>
            <a:r>
              <a:rPr lang="cs-CZ" sz="3000" dirty="0" smtClean="0"/>
              <a:t>   =   </a:t>
            </a:r>
            <a:r>
              <a:rPr lang="cs-CZ" sz="3000" dirty="0"/>
              <a:t>9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250788" y="2898870"/>
            <a:ext cx="226055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 9  -  1   =   8</a:t>
            </a:r>
            <a:endParaRPr lang="cs-CZ" sz="3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28548" y="4083557"/>
            <a:ext cx="293574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 8  </a:t>
            </a:r>
            <a:r>
              <a:rPr lang="cs-CZ" sz="3000" dirty="0"/>
              <a:t>-</a:t>
            </a:r>
            <a:r>
              <a:rPr lang="cs-CZ" sz="3000" dirty="0" smtClean="0"/>
              <a:t>  </a:t>
            </a:r>
            <a:r>
              <a:rPr lang="cs-CZ" sz="3000" dirty="0"/>
              <a:t>1</a:t>
            </a:r>
            <a:r>
              <a:rPr lang="cs-CZ" sz="3000" dirty="0" smtClean="0"/>
              <a:t>   =   </a:t>
            </a:r>
            <a:r>
              <a:rPr lang="cs-CZ" sz="3000" dirty="0"/>
              <a:t>7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5240233"/>
            <a:ext cx="345638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 8  </a:t>
            </a:r>
            <a:r>
              <a:rPr lang="cs-CZ" sz="3000" dirty="0"/>
              <a:t>-</a:t>
            </a:r>
            <a:r>
              <a:rPr lang="cs-CZ" sz="3000" dirty="0" smtClean="0"/>
              <a:t>  </a:t>
            </a:r>
            <a:r>
              <a:rPr lang="cs-CZ" sz="3000" dirty="0"/>
              <a:t>2</a:t>
            </a:r>
            <a:r>
              <a:rPr lang="cs-CZ" sz="3000" dirty="0" smtClean="0"/>
              <a:t>  =   6</a:t>
            </a:r>
            <a:endParaRPr lang="cs-CZ" sz="3000" dirty="0"/>
          </a:p>
        </p:txBody>
      </p:sp>
      <p:sp>
        <p:nvSpPr>
          <p:cNvPr id="14" name="Ovál 13"/>
          <p:cNvSpPr/>
          <p:nvPr/>
        </p:nvSpPr>
        <p:spPr>
          <a:xfrm>
            <a:off x="2332325" y="1701786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338686" y="2733889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302834" y="3835896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276706" y="5060032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087323" y="1664623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6087323" y="2718669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087323" y="3903356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012160" y="5071539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ovéPole 25"/>
          <p:cNvSpPr txBox="1"/>
          <p:nvPr/>
        </p:nvSpPr>
        <p:spPr>
          <a:xfrm>
            <a:off x="1923839" y="3872802"/>
            <a:ext cx="10299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&lt;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951554" y="5206165"/>
            <a:ext cx="1071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&gt;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699976" y="5137919"/>
            <a:ext cx="10299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&lt;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44295" y="2400563"/>
            <a:ext cx="1071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&gt;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809020" y="2327108"/>
            <a:ext cx="10299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&lt;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9382" y="314670"/>
            <a:ext cx="6512511" cy="1143000"/>
          </a:xfrm>
        </p:spPr>
        <p:txBody>
          <a:bodyPr>
            <a:noAutofit/>
          </a:bodyPr>
          <a:lstStyle/>
          <a:p>
            <a:pPr algn="l"/>
            <a:r>
              <a:rPr lang="cs-CZ" sz="4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POROVNEJ ČÍSLA</a:t>
            </a:r>
            <a:endParaRPr lang="cs-CZ" sz="4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9552" y="1374371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</a:t>
            </a:r>
          </a:p>
          <a:p>
            <a:pPr marL="0" indent="0"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2132856"/>
            <a:ext cx="2268570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000" dirty="0"/>
              <a:t>8</a:t>
            </a:r>
            <a:r>
              <a:rPr lang="cs-CZ" sz="5000" dirty="0" smtClean="0"/>
              <a:t>         9</a:t>
            </a:r>
            <a:endParaRPr lang="cs-CZ" sz="5000" dirty="0"/>
          </a:p>
        </p:txBody>
      </p:sp>
      <p:sp>
        <p:nvSpPr>
          <p:cNvPr id="5" name="Ovál 4"/>
          <p:cNvSpPr/>
          <p:nvPr/>
        </p:nvSpPr>
        <p:spPr>
          <a:xfrm>
            <a:off x="1724347" y="2203703"/>
            <a:ext cx="763075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645024"/>
            <a:ext cx="2108269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000" dirty="0"/>
              <a:t>6</a:t>
            </a:r>
            <a:r>
              <a:rPr lang="cs-CZ" sz="5000" dirty="0" smtClean="0"/>
              <a:t>        </a:t>
            </a:r>
            <a:r>
              <a:rPr lang="cs-CZ" sz="5000" dirty="0"/>
              <a:t>8</a:t>
            </a:r>
          </a:p>
        </p:txBody>
      </p:sp>
      <p:sp>
        <p:nvSpPr>
          <p:cNvPr id="8" name="Ovál 7"/>
          <p:cNvSpPr/>
          <p:nvPr/>
        </p:nvSpPr>
        <p:spPr>
          <a:xfrm>
            <a:off x="1724347" y="5027831"/>
            <a:ext cx="763075" cy="77270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131901" y="4998360"/>
            <a:ext cx="2108269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0" dirty="0"/>
              <a:t>9</a:t>
            </a:r>
            <a:r>
              <a:rPr lang="cs-CZ" sz="5000" dirty="0" smtClean="0"/>
              <a:t>        </a:t>
            </a:r>
            <a:r>
              <a:rPr lang="cs-CZ" sz="5000" dirty="0"/>
              <a:t>7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881914" y="3612062"/>
            <a:ext cx="2108269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0" dirty="0"/>
              <a:t>2</a:t>
            </a:r>
            <a:r>
              <a:rPr lang="cs-CZ" sz="5000" dirty="0" smtClean="0"/>
              <a:t>        </a:t>
            </a:r>
            <a:r>
              <a:rPr lang="cs-CZ" sz="5000" dirty="0"/>
              <a:t>2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860032" y="2203703"/>
            <a:ext cx="2108269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0" dirty="0"/>
              <a:t>5</a:t>
            </a:r>
            <a:r>
              <a:rPr lang="cs-CZ" sz="5000" dirty="0" smtClean="0"/>
              <a:t>        </a:t>
            </a:r>
            <a:r>
              <a:rPr lang="cs-CZ" sz="5000" dirty="0"/>
              <a:t>1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867703" y="4983297"/>
            <a:ext cx="2428870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0" dirty="0"/>
              <a:t>0</a:t>
            </a:r>
            <a:r>
              <a:rPr lang="cs-CZ" sz="5000" dirty="0" smtClean="0"/>
              <a:t>        10</a:t>
            </a:r>
            <a:endParaRPr lang="cs-CZ" sz="5000" dirty="0"/>
          </a:p>
        </p:txBody>
      </p:sp>
      <p:sp>
        <p:nvSpPr>
          <p:cNvPr id="19" name="Ovál 18"/>
          <p:cNvSpPr/>
          <p:nvPr/>
        </p:nvSpPr>
        <p:spPr>
          <a:xfrm>
            <a:off x="5532628" y="2292771"/>
            <a:ext cx="763075" cy="77270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724347" y="3701130"/>
            <a:ext cx="763075" cy="77270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554510" y="5013176"/>
            <a:ext cx="763075" cy="77270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699976" y="3811247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=</a:t>
            </a:r>
            <a:endParaRPr lang="cs-CZ" sz="3200" dirty="0"/>
          </a:p>
        </p:txBody>
      </p:sp>
      <p:sp>
        <p:nvSpPr>
          <p:cNvPr id="21" name="Ovál 20"/>
          <p:cNvSpPr/>
          <p:nvPr/>
        </p:nvSpPr>
        <p:spPr>
          <a:xfrm>
            <a:off x="5532627" y="3717282"/>
            <a:ext cx="763075" cy="77270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72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9" grpId="0" animBg="1"/>
      <p:bldP spid="20" grpId="0" animBg="1"/>
      <p:bldP spid="22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78217" y="2529710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78217" y="3512041"/>
            <a:ext cx="7857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37" name="Obdélník 36"/>
          <p:cNvSpPr/>
          <p:nvPr/>
        </p:nvSpPr>
        <p:spPr>
          <a:xfrm>
            <a:off x="1964009" y="620688"/>
            <a:ext cx="416652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DOPLŇ  ČÍSLA</a:t>
            </a:r>
            <a:endParaRPr lang="cs-CZ" sz="4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178217" y="2529710"/>
            <a:ext cx="6596678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000" dirty="0"/>
              <a:t>4</a:t>
            </a:r>
            <a:r>
              <a:rPr lang="cs-CZ" sz="5000" dirty="0" smtClean="0"/>
              <a:t>    </a:t>
            </a:r>
            <a:r>
              <a:rPr lang="cs-CZ" sz="5000" dirty="0"/>
              <a:t>5</a:t>
            </a:r>
            <a:r>
              <a:rPr lang="cs-CZ" sz="5000" dirty="0" smtClean="0"/>
              <a:t>   __  7    __   9   __ </a:t>
            </a:r>
            <a:endParaRPr lang="cs-CZ" sz="5000" dirty="0"/>
          </a:p>
        </p:txBody>
      </p:sp>
      <p:sp>
        <p:nvSpPr>
          <p:cNvPr id="23" name="Obdélník 22"/>
          <p:cNvSpPr/>
          <p:nvPr/>
        </p:nvSpPr>
        <p:spPr>
          <a:xfrm>
            <a:off x="2028313" y="4725144"/>
            <a:ext cx="91440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0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4283968" y="4725144"/>
            <a:ext cx="91440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000" dirty="0" smtClean="0">
                <a:solidFill>
                  <a:schemeClr val="tx1"/>
                </a:solidFill>
              </a:rPr>
              <a:t>10</a:t>
            </a:r>
            <a:endParaRPr lang="cs-CZ" sz="50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354363" y="4725144"/>
            <a:ext cx="91440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000" dirty="0">
                <a:solidFill>
                  <a:schemeClr val="tx1"/>
                </a:solidFill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2341852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9236 -0.3213 " pathEditMode="relative" ptsTypes="AA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51 4.44444E-6 L 0.27274 -0.329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03" y="-164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9 3.38575E-6 L -0.18195 -0.3293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392" y="-164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3" grpId="0" animBg="1"/>
      <p:bldP spid="27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78217" y="2529710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78217" y="3512041"/>
            <a:ext cx="7857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37" name="Obdélník 36"/>
          <p:cNvSpPr/>
          <p:nvPr/>
        </p:nvSpPr>
        <p:spPr>
          <a:xfrm>
            <a:off x="1964009" y="620688"/>
            <a:ext cx="416652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DOPLŇ  ČÍSLA</a:t>
            </a:r>
            <a:endParaRPr lang="cs-CZ" sz="4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2375822"/>
            <a:ext cx="748467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smtClean="0"/>
              <a:t>10    __    8    __    6    __   4         </a:t>
            </a:r>
            <a:endParaRPr lang="cs-CZ" sz="5000" dirty="0"/>
          </a:p>
        </p:txBody>
      </p:sp>
      <p:sp>
        <p:nvSpPr>
          <p:cNvPr id="12" name="Obdélník 11"/>
          <p:cNvSpPr/>
          <p:nvPr/>
        </p:nvSpPr>
        <p:spPr>
          <a:xfrm>
            <a:off x="6300192" y="4909810"/>
            <a:ext cx="91440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000" dirty="0" smtClean="0">
                <a:solidFill>
                  <a:schemeClr val="tx1"/>
                </a:solidFill>
              </a:rPr>
              <a:t>5</a:t>
            </a:r>
            <a:endParaRPr lang="cs-CZ" sz="50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779912" y="4895082"/>
            <a:ext cx="91440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0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1506809" y="4909810"/>
            <a:ext cx="91440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000" dirty="0">
                <a:solidFill>
                  <a:schemeClr val="tx1"/>
                </a:solidFill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2341852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9549 -0.3574 " pathEditMode="relative" ptsTypes="AA"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0608 -0.3537 " pathEditMode="relative" ptsTypes="AA">
                                      <p:cBhvr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0764 -0.36968 " pathEditMode="relative" ptsTypes="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  <p:bldP spid="21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0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lastní 4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5DC258"/>
      </a:accent1>
      <a:accent2>
        <a:srgbClr val="5DC258"/>
      </a:accent2>
      <a:accent3>
        <a:srgbClr val="5DC258"/>
      </a:accent3>
      <a:accent4>
        <a:srgbClr val="5DC258"/>
      </a:accent4>
      <a:accent5>
        <a:srgbClr val="5DC258"/>
      </a:accent5>
      <a:accent6>
        <a:srgbClr val="5DC258"/>
      </a:accent6>
      <a:hlink>
        <a:srgbClr val="66AACD"/>
      </a:hlink>
      <a:folHlink>
        <a:srgbClr val="809DB3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708</TotalTime>
  <Words>150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ANOTACE</vt:lpstr>
      <vt:lpstr>VYPOČÍTEJ</vt:lpstr>
      <vt:lpstr>POROVNEJ ČÍSLA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VY_32_INOVACE_08_SČÍTÁNÍ A ODČÍTÁNÍ_POROVNÁVÁNÍ ČÍSEL II.</dc:title>
  <dc:creator>Adéla</dc:creator>
  <cp:lastModifiedBy>Černá Adéla</cp:lastModifiedBy>
  <cp:revision>112</cp:revision>
  <dcterms:created xsi:type="dcterms:W3CDTF">2011-08-12T09:27:27Z</dcterms:created>
  <dcterms:modified xsi:type="dcterms:W3CDTF">2012-05-22T14:46:26Z</dcterms:modified>
  <cp:contentStatus/>
</cp:coreProperties>
</file>