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84" r:id="rId1"/>
  </p:sldMasterIdLst>
  <p:sldIdLst>
    <p:sldId id="257" r:id="rId2"/>
    <p:sldId id="265" r:id="rId3"/>
    <p:sldId id="258" r:id="rId4"/>
    <p:sldId id="261" r:id="rId5"/>
    <p:sldId id="271" r:id="rId6"/>
    <p:sldId id="270" r:id="rId7"/>
    <p:sldId id="269" r:id="rId8"/>
    <p:sldId id="272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87" d="100"/>
          <a:sy n="87" d="100"/>
        </p:scale>
        <p:origin x="-148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VY_32_INOVACE_16_SČÍTÁNÍ A ODČÍTÁNÍ_ČÍSLO 16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Adéla Černá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Číslo 16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531281A-B574-48EA-B3D7-16D2572B1B56}">
      <dgm:prSet/>
      <dgm:spPr/>
      <dgm:t>
        <a:bodyPr/>
        <a:lstStyle/>
        <a:p>
          <a:pPr rtl="0"/>
          <a:r>
            <a:rPr lang="cs-CZ" dirty="0" smtClean="0"/>
            <a:t>Vytvořeno: květen 2012</a:t>
          </a:r>
          <a:endParaRPr lang="cs-CZ" dirty="0"/>
        </a:p>
      </dgm:t>
    </dgm:pt>
    <dgm:pt modelId="{67C7142D-4547-4527-8D8A-F9CC45FAA585}" type="parTrans" cxnId="{2C262072-0618-4698-AC04-87D5103B98C3}">
      <dgm:prSet/>
      <dgm:spPr/>
      <dgm:t>
        <a:bodyPr/>
        <a:lstStyle/>
        <a:p>
          <a:endParaRPr lang="cs-CZ"/>
        </a:p>
      </dgm:t>
    </dgm:pt>
    <dgm:pt modelId="{956FF150-C170-4610-B3C7-9A28EA96DDBA}" type="sibTrans" cxnId="{2C262072-0618-4698-AC04-87D5103B98C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03D04FC2-056E-4110-B07B-BBB402E729B5}" type="pres">
      <dgm:prSet presAssocID="{4531281A-B574-48EA-B3D7-16D2572B1B56}" presName="vertSpace6" presStyleLbl="node1" presStyleIdx="4" presStyleCnt="6"/>
      <dgm:spPr/>
      <dgm:t>
        <a:bodyPr/>
        <a:lstStyle/>
        <a:p>
          <a:endParaRPr lang="cs-CZ"/>
        </a:p>
      </dgm:t>
    </dgm:pt>
    <dgm:pt modelId="{BD7C02D3-0A6E-4C1C-A3D5-C6F21E1ED151}" type="pres">
      <dgm:prSet presAssocID="{4531281A-B574-48EA-B3D7-16D2572B1B56}" presName="circle6" presStyleLbl="node1" presStyleIdx="5" presStyleCnt="6"/>
      <dgm:spPr/>
      <dgm:t>
        <a:bodyPr/>
        <a:lstStyle/>
        <a:p>
          <a:endParaRPr lang="cs-CZ"/>
        </a:p>
      </dgm:t>
    </dgm:pt>
    <dgm:pt modelId="{0E7F344A-C6A2-43B7-8E79-E7F7037DD3B8}" type="pres">
      <dgm:prSet presAssocID="{4531281A-B574-48EA-B3D7-16D2572B1B5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BB2A0E-F9ED-466B-87BF-D3CA6917C32A}" type="pres">
      <dgm:prSet presAssocID="{4531281A-B574-48EA-B3D7-16D2572B1B5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262072-0618-4698-AC04-87D5103B98C3}" srcId="{757F3AB3-0718-4624-B441-E567A8F0AB56}" destId="{4531281A-B574-48EA-B3D7-16D2572B1B56}" srcOrd="5" destOrd="0" parTransId="{67C7142D-4547-4527-8D8A-F9CC45FAA585}" sibTransId="{956FF150-C170-4610-B3C7-9A28EA96DDBA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562F1B9C-AB91-4862-A24B-8BE785AF60B1}" type="presOf" srcId="{4531281A-B574-48EA-B3D7-16D2572B1B56}" destId="{0E7F344A-C6A2-43B7-8E79-E7F7037DD3B8}" srcOrd="0" destOrd="0" presId="urn:microsoft.com/office/officeart/2005/8/layout/target3"/>
    <dgm:cxn modelId="{26E55EE2-04F5-4BEF-9160-DF710870EF48}" type="presOf" srcId="{4531281A-B574-48EA-B3D7-16D2572B1B56}" destId="{57BB2A0E-F9ED-466B-87BF-D3CA6917C32A}" srcOrd="1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0C30D98A-877A-414C-9ED3-E25BCA20CF95}" type="presParOf" srcId="{333A1088-737F-45CB-B68E-254E46348037}" destId="{03D04FC2-056E-4110-B07B-BBB402E729B5}" srcOrd="15" destOrd="0" presId="urn:microsoft.com/office/officeart/2005/8/layout/target3"/>
    <dgm:cxn modelId="{4CC54ADD-3E44-48A7-983B-CECADAC5AE8A}" type="presParOf" srcId="{333A1088-737F-45CB-B68E-254E46348037}" destId="{BD7C02D3-0A6E-4C1C-A3D5-C6F21E1ED151}" srcOrd="16" destOrd="0" presId="urn:microsoft.com/office/officeart/2005/8/layout/target3"/>
    <dgm:cxn modelId="{D047CCE2-BCA9-446D-A8C1-F5B74B602DEA}" type="presParOf" srcId="{333A1088-737F-45CB-B68E-254E46348037}" destId="{0E7F344A-C6A2-43B7-8E79-E7F7037DD3B8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03E9437E-04B2-43D4-B810-FEB9DBF6022D}" type="presParOf" srcId="{333A1088-737F-45CB-B68E-254E46348037}" destId="{57BB2A0E-F9ED-466B-87BF-D3CA6917C32A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Adéla Černá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VY_32_INOVACE_16_SČÍTÁNÍ A ODČÍTÁNÍ_ČÍSLO 16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Číslo 16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BD7C02D3-0A6E-4C1C-A3D5-C6F21E1ED151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E7F344A-C6A2-43B7-8E79-E7F7037DD3B8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květen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85" r:id="rId1"/>
    <p:sldLayoutId id="2147484286" r:id="rId2"/>
    <p:sldLayoutId id="2147484287" r:id="rId3"/>
    <p:sldLayoutId id="2147484288" r:id="rId4"/>
    <p:sldLayoutId id="2147484289" r:id="rId5"/>
    <p:sldLayoutId id="2147484290" r:id="rId6"/>
    <p:sldLayoutId id="2147484291" r:id="rId7"/>
    <p:sldLayoutId id="2147484292" r:id="rId8"/>
    <p:sldLayoutId id="2147484293" r:id="rId9"/>
    <p:sldLayoutId id="2147484294" r:id="rId10"/>
    <p:sldLayoutId id="2147484295" r:id="rId11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41892193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600200"/>
          </a:xfrm>
        </p:spPr>
        <p:txBody>
          <a:bodyPr/>
          <a:lstStyle/>
          <a:p>
            <a:pPr algn="l"/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4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/>
          </a:bodyPr>
          <a:lstStyle/>
          <a:p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Prezentace je určena žákům 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1. ročníku ZŠ a je vhodná pro 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interaktivní tabuli.</a:t>
            </a:r>
          </a:p>
          <a:p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Slouží k upevnění probírané látky.</a:t>
            </a:r>
          </a:p>
          <a:p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4707" y="-99392"/>
            <a:ext cx="6512511" cy="11430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VYPOČÍTEJ</a:t>
            </a:r>
            <a:endParaRPr lang="cs-CZ" sz="4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94279" y="5445224"/>
            <a:ext cx="254108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1</a:t>
            </a:r>
            <a:r>
              <a:rPr lang="cs-CZ" sz="3000" dirty="0"/>
              <a:t>0</a:t>
            </a:r>
            <a:r>
              <a:rPr lang="cs-CZ" sz="3000" dirty="0" smtClean="0"/>
              <a:t>  +  6   =   16</a:t>
            </a:r>
            <a:endParaRPr lang="cs-CZ" sz="3000" dirty="0"/>
          </a:p>
        </p:txBody>
      </p:sp>
      <p:pic>
        <p:nvPicPr>
          <p:cNvPr id="4" name="Picture 2" descr="C:\Users\Honza\AppData\Local\Microsoft\Windows\Temporary Internet Files\Content.IE5\NWD9CXS0\MC900412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24744"/>
            <a:ext cx="1008112" cy="1000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Honza\AppData\Local\Microsoft\Windows\Temporary Internet Files\Content.IE5\NWD9CXS0\MC900412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3375" y="1124177"/>
            <a:ext cx="1008112" cy="1000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Honza\AppData\Local\Microsoft\Windows\Temporary Internet Files\Content.IE5\NWD9CXS0\MC900412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3182" y="1123610"/>
            <a:ext cx="1008112" cy="1000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Honza\AppData\Local\Microsoft\Windows\Temporary Internet Files\Content.IE5\NWD9CXS0\MC900412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9623" y="1123608"/>
            <a:ext cx="1008112" cy="1000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C:\Users\Honza\AppData\Local\Microsoft\Windows\Temporary Internet Files\Content.IE5\NWD9CXS0\MC900412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106" y="1145103"/>
            <a:ext cx="1008112" cy="1000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Users\Honza\AppData\Local\Microsoft\Windows\Temporary Internet Files\Content.IE5\NWD9CXS0\MC900412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4090" y="2381137"/>
            <a:ext cx="1008112" cy="1000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C:\Users\Honza\AppData\Local\Microsoft\Windows\Temporary Internet Files\Content.IE5\NWD9CXS0\MC900412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3182" y="2385645"/>
            <a:ext cx="1008112" cy="1000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C:\Users\Honza\AppData\Local\Microsoft\Windows\Temporary Internet Files\Content.IE5\NWD9CXS0\MC900412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483195"/>
            <a:ext cx="1008112" cy="1000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C:\Users\Honza\AppData\Local\Microsoft\Windows\Temporary Internet Files\Content.IE5\NWD9CXS0\MC900412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9623" y="2381136"/>
            <a:ext cx="1008112" cy="1000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C:\Users\Honza\AppData\Local\Microsoft\Windows\Temporary Internet Files\Content.IE5\NWD9CXS0\MC900412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6064" y="2376627"/>
            <a:ext cx="1008112" cy="1000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C:\Users\Honza\AppData\Local\Microsoft\Windows\Temporary Internet Files\Content.IE5\NWD9CXS0\MC900412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717032"/>
            <a:ext cx="1008112" cy="1000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C:\Users\Honza\AppData\Local\Microsoft\Windows\Temporary Internet Files\Content.IE5\NWD9CXS0\MC900412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9623" y="5222183"/>
            <a:ext cx="1008112" cy="1000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C:\Users\Honza\AppData\Local\Microsoft\Windows\Temporary Internet Files\Content.IE5\NWD9CXS0\MC900412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4090" y="3639393"/>
            <a:ext cx="1008112" cy="1000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2" descr="C:\Users\Honza\AppData\Local\Microsoft\Windows\Temporary Internet Files\Content.IE5\NWD9CXS0\MC900412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3182" y="3639393"/>
            <a:ext cx="1008112" cy="1000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2" descr="C:\Users\Honza\AppData\Local\Microsoft\Windows\Temporary Internet Files\Content.IE5\NWD9CXS0\MC900412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9623" y="3717032"/>
            <a:ext cx="1008112" cy="1000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2" descr="C:\Users\Honza\AppData\Local\Microsoft\Windows\Temporary Internet Files\Content.IE5\NWD9CXS0\MC900412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6064" y="3794671"/>
            <a:ext cx="1008112" cy="1000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2" descr="C:\Users\Honza\AppData\Local\Microsoft\Windows\Temporary Internet Files\Content.IE5\NWD9CXS0\MC900412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2505" y="3872310"/>
            <a:ext cx="1008112" cy="1000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9382" y="314670"/>
            <a:ext cx="6512511" cy="1143000"/>
          </a:xfrm>
        </p:spPr>
        <p:txBody>
          <a:bodyPr>
            <a:noAutofit/>
          </a:bodyPr>
          <a:lstStyle/>
          <a:p>
            <a:pPr algn="l"/>
            <a:r>
              <a:rPr lang="cs-CZ" sz="4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PŘEČTI  ČÍSLA</a:t>
            </a:r>
            <a:endParaRPr lang="cs-CZ" sz="44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39552" y="1374371"/>
            <a:ext cx="7467600" cy="48737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 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</a:t>
            </a: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7815312"/>
              </p:ext>
            </p:extLst>
          </p:nvPr>
        </p:nvGraphicFramePr>
        <p:xfrm>
          <a:off x="971600" y="2132856"/>
          <a:ext cx="7560840" cy="6480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56084"/>
                <a:gridCol w="756084"/>
                <a:gridCol w="756084"/>
                <a:gridCol w="756084"/>
                <a:gridCol w="756084"/>
                <a:gridCol w="756084"/>
                <a:gridCol w="756084"/>
                <a:gridCol w="756084"/>
                <a:gridCol w="756084"/>
                <a:gridCol w="756084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11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12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13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14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15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16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17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18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19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20</a:t>
                      </a:r>
                      <a:endParaRPr lang="cs-CZ" sz="33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Zaoblený obdélník 5"/>
          <p:cNvSpPr/>
          <p:nvPr/>
        </p:nvSpPr>
        <p:spPr>
          <a:xfrm>
            <a:off x="457672" y="3542960"/>
            <a:ext cx="914400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11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016161" y="3600191"/>
            <a:ext cx="914400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635896" y="3600191"/>
            <a:ext cx="914400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13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076056" y="3633791"/>
            <a:ext cx="914400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444208" y="3584346"/>
            <a:ext cx="914400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7812360" y="3572482"/>
            <a:ext cx="914400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16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2051" name="Picture 3" descr="C:\Users\Honza\AppData\Local\Microsoft\Windows\Temporary Internet Files\Content.IE5\NWD9CXS0\MC900412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718" y="3373043"/>
            <a:ext cx="1264308" cy="1254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Honza\AppData\Local\Microsoft\Windows\Temporary Internet Files\Content.IE5\NWD9CXS0\MC900412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1207" y="3458874"/>
            <a:ext cx="1264308" cy="1254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Honza\AppData\Local\Microsoft\Windows\Temporary Internet Files\Content.IE5\NWD9CXS0\MC900412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0942" y="3430274"/>
            <a:ext cx="1264308" cy="1254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Honza\AppData\Local\Microsoft\Windows\Temporary Internet Files\Content.IE5\NWD9CXS0\MC900412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1102" y="3442138"/>
            <a:ext cx="1264308" cy="1254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Users\Honza\AppData\Local\Microsoft\Windows\Temporary Internet Files\Content.IE5\NWD9CXS0\MC900412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9254" y="3442138"/>
            <a:ext cx="1264308" cy="1254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C:\Users\Honza\AppData\Local\Microsoft\Windows\Temporary Internet Files\Content.IE5\NWD9CXS0\MC900412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7406" y="3411406"/>
            <a:ext cx="1264308" cy="1254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8726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99382" y="314670"/>
            <a:ext cx="6512511" cy="1143000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algn="l"/>
            <a:r>
              <a:rPr lang="cs-CZ" sz="4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ČÍSLA  ZNÁZORNI</a:t>
            </a:r>
            <a:endParaRPr lang="cs-CZ" sz="44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3"/>
          <p:cNvSpPr txBox="1">
            <a:spLocks/>
          </p:cNvSpPr>
          <p:nvPr/>
        </p:nvSpPr>
        <p:spPr>
          <a:xfrm>
            <a:off x="539552" y="1374371"/>
            <a:ext cx="7467600" cy="4873752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000" smtClean="0">
                <a:latin typeface="Times New Roman" pitchFamily="18" charset="0"/>
                <a:cs typeface="Times New Roman" pitchFamily="18" charset="0"/>
              </a:rPr>
              <a:t>     </a:t>
            </a: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pitchFamily="34" charset="0"/>
              <a:buNone/>
            </a:pP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pitchFamily="34" charset="0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       </a:t>
            </a:r>
            <a:endParaRPr lang="cs-CZ" sz="300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pitchFamily="34" charset="0"/>
              <a:buNone/>
            </a:pPr>
            <a:endParaRPr lang="cs-CZ" sz="300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pitchFamily="34" charset="0"/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54202" y="1374371"/>
            <a:ext cx="77032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11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26492" y="2276872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12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14419" y="3245325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13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54202" y="4127942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14</a:t>
            </a:r>
            <a:endParaRPr lang="cs-CZ" sz="40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1557459"/>
              </p:ext>
            </p:extLst>
          </p:nvPr>
        </p:nvGraphicFramePr>
        <p:xfrm>
          <a:off x="1979712" y="1509787"/>
          <a:ext cx="6408705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5378529"/>
              </p:ext>
            </p:extLst>
          </p:nvPr>
        </p:nvGraphicFramePr>
        <p:xfrm>
          <a:off x="1907704" y="2445395"/>
          <a:ext cx="6408705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7864977"/>
              </p:ext>
            </p:extLst>
          </p:nvPr>
        </p:nvGraphicFramePr>
        <p:xfrm>
          <a:off x="1907704" y="3290250"/>
          <a:ext cx="6408705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6014517"/>
              </p:ext>
            </p:extLst>
          </p:nvPr>
        </p:nvGraphicFramePr>
        <p:xfrm>
          <a:off x="1907704" y="4241962"/>
          <a:ext cx="6408705" cy="40144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</a:tblGrid>
              <a:tr h="40144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1679450"/>
              </p:ext>
            </p:extLst>
          </p:nvPr>
        </p:nvGraphicFramePr>
        <p:xfrm>
          <a:off x="1907704" y="5127313"/>
          <a:ext cx="6408705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5" name="TextovéPole 14"/>
          <p:cNvSpPr txBox="1"/>
          <p:nvPr/>
        </p:nvSpPr>
        <p:spPr>
          <a:xfrm>
            <a:off x="855984" y="4965633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15</a:t>
            </a:r>
            <a:endParaRPr lang="cs-CZ" sz="4000" dirty="0"/>
          </a:p>
        </p:txBody>
      </p:sp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3405434"/>
              </p:ext>
            </p:extLst>
          </p:nvPr>
        </p:nvGraphicFramePr>
        <p:xfrm>
          <a:off x="1907704" y="6062703"/>
          <a:ext cx="6408705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7" name="TextovéPole 16"/>
          <p:cNvSpPr txBox="1"/>
          <p:nvPr/>
        </p:nvSpPr>
        <p:spPr>
          <a:xfrm>
            <a:off x="814416" y="5837808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16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2441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78217" y="2529710"/>
            <a:ext cx="2808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78217" y="3512041"/>
            <a:ext cx="7857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37" name="Obdélník 36"/>
          <p:cNvSpPr/>
          <p:nvPr/>
        </p:nvSpPr>
        <p:spPr>
          <a:xfrm>
            <a:off x="1964009" y="620688"/>
            <a:ext cx="470032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SLOVNÍ  ÚLOHA</a:t>
            </a:r>
            <a:endParaRPr lang="cs-CZ" sz="4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73166" y="1988840"/>
            <a:ext cx="6099747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Na hřišti létalo 10 míčů.</a:t>
            </a:r>
          </a:p>
          <a:p>
            <a:r>
              <a:rPr lang="cs-CZ" sz="4000" dirty="0" smtClean="0"/>
              <a:t>Děti přinesly dalších 6 míčů.</a:t>
            </a:r>
          </a:p>
          <a:p>
            <a:r>
              <a:rPr lang="cs-CZ" sz="4000" dirty="0" smtClean="0"/>
              <a:t>Kolik jich bylo na hřišti?</a:t>
            </a:r>
          </a:p>
          <a:p>
            <a:r>
              <a:rPr lang="cs-CZ" sz="4000" dirty="0" smtClean="0"/>
              <a:t>Výpočet: 10 + 6 =</a:t>
            </a:r>
          </a:p>
          <a:p>
            <a:r>
              <a:rPr lang="cs-CZ" sz="4000" dirty="0" smtClean="0"/>
              <a:t>Odpověď:</a:t>
            </a:r>
          </a:p>
          <a:p>
            <a:r>
              <a:rPr lang="cs-CZ" sz="4000" dirty="0" smtClean="0"/>
              <a:t>Bylo na hřišti __ míčů.</a:t>
            </a:r>
          </a:p>
          <a:p>
            <a:endParaRPr lang="cs-CZ" sz="4000" dirty="0"/>
          </a:p>
        </p:txBody>
      </p:sp>
      <p:pic>
        <p:nvPicPr>
          <p:cNvPr id="3074" name="Picture 2" descr="C:\Users\Honza\AppData\Local\Microsoft\Windows\Temporary Internet Files\Content.IE5\NWD9CXS0\MC900412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831080"/>
            <a:ext cx="1712274" cy="1698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1852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Obdélník 36"/>
          <p:cNvSpPr/>
          <p:nvPr/>
        </p:nvSpPr>
        <p:spPr>
          <a:xfrm>
            <a:off x="1599298" y="645631"/>
            <a:ext cx="549002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VÝSLEDEK  JE  16 </a:t>
            </a:r>
            <a:endParaRPr lang="cs-CZ" sz="4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Users\Honza\AppData\Local\Microsoft\Windows\Temporary Internet Files\Content.IE5\TH656BGI\MC9004370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628800"/>
            <a:ext cx="1433314" cy="143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Honza\AppData\Local\Microsoft\Windows\Temporary Internet Files\Content.IE5\TH656BGI\MC9004370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981" y="3046625"/>
            <a:ext cx="1433314" cy="143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Honza\AppData\Local\Microsoft\Windows\Temporary Internet Files\Content.IE5\TH656BGI\MC9004370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370" y="4464450"/>
            <a:ext cx="1433314" cy="143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onza\AppData\Local\Microsoft\Windows\Temporary Internet Files\Content.IE5\IBMIW9I8\MC90043705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913409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Honza\AppData\Local\Microsoft\Windows\Temporary Internet Files\Content.IE5\IBMIW9I8\MC90043705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913409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Users\Honza\AppData\Local\Microsoft\Windows\Temporary Internet Files\Content.IE5\IBMIW9I8\MC90043705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4274" y="3282168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C:\Users\Honza\AppData\Local\Microsoft\Windows\Temporary Internet Files\Content.IE5\TH656BGI\MC90043705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0614" y="4752482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7" descr="C:\Users\Honza\AppData\Local\Microsoft\Windows\Temporary Internet Files\Content.IE5\B7WDPJ2L\MC90043316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7606" y="3254556"/>
            <a:ext cx="1328192" cy="13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C:\Users\Honza\AppData\Local\Microsoft\Windows\Temporary Internet Files\Content.IE5\TH656BGI\MC90043705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4710" y="3307936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7" descr="C:\Users\Honza\AppData\Local\Microsoft\Windows\Temporary Internet Files\Content.IE5\B7WDPJ2L\MC90043316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4196" y="4752482"/>
            <a:ext cx="1328192" cy="13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Honza\AppData\Local\Microsoft\Windows\Temporary Internet Files\Content.IE5\KUIMTGS1\MC900437052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4274" y="1906150"/>
            <a:ext cx="861135" cy="861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Users\Honza\AppData\Local\Microsoft\Windows\Temporary Internet Files\Content.IE5\KUIMTGS1\MC900437052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1855" y="3327811"/>
            <a:ext cx="861135" cy="861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3" descr="C:\Users\Honza\AppData\Local\Microsoft\Windows\Temporary Internet Files\Content.IE5\IBMIW9I8\MC90043705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445" y="4722800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C:\Users\Honza\AppData\Local\Microsoft\Windows\Temporary Internet Files\Content.IE5\KUIMTGS1\MC900437052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2922" y="4752482"/>
            <a:ext cx="861135" cy="861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Honza\AppData\Local\Microsoft\Windows\Temporary Internet Files\Content.IE5\P955B1X4\MC90043316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628800"/>
            <a:ext cx="1400200" cy="14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1852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627784" y="745400"/>
            <a:ext cx="344517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</a:t>
            </a:r>
            <a:endParaRPr lang="cs-CZ" sz="4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2204864"/>
            <a:ext cx="19159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10 + 6 =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47664" y="3212976"/>
            <a:ext cx="18968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11 + 5 =</a:t>
            </a:r>
            <a:endParaRPr lang="cs-CZ" sz="4000" dirty="0"/>
          </a:p>
        </p:txBody>
      </p:sp>
      <p:sp>
        <p:nvSpPr>
          <p:cNvPr id="6" name="Ovál 5"/>
          <p:cNvSpPr/>
          <p:nvPr/>
        </p:nvSpPr>
        <p:spPr>
          <a:xfrm>
            <a:off x="3635896" y="2101607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16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3669254" y="3109719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16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66707" y="4221088"/>
            <a:ext cx="19159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12 + 4 =</a:t>
            </a:r>
            <a:endParaRPr lang="cs-CZ" sz="4000" dirty="0"/>
          </a:p>
        </p:txBody>
      </p:sp>
      <p:sp>
        <p:nvSpPr>
          <p:cNvPr id="10" name="Ovál 9"/>
          <p:cNvSpPr/>
          <p:nvPr/>
        </p:nvSpPr>
        <p:spPr>
          <a:xfrm>
            <a:off x="3635896" y="4117831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16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148064" y="2204864"/>
            <a:ext cx="19159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13 + 3 =</a:t>
            </a:r>
            <a:endParaRPr lang="cs-CZ" sz="4000" dirty="0"/>
          </a:p>
        </p:txBody>
      </p:sp>
      <p:sp>
        <p:nvSpPr>
          <p:cNvPr id="12" name="Ovál 11"/>
          <p:cNvSpPr/>
          <p:nvPr/>
        </p:nvSpPr>
        <p:spPr>
          <a:xfrm>
            <a:off x="7184325" y="2101607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16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161384" y="3212976"/>
            <a:ext cx="19159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14 + </a:t>
            </a:r>
            <a:r>
              <a:rPr lang="cs-CZ" sz="4000" dirty="0"/>
              <a:t>2</a:t>
            </a:r>
            <a:r>
              <a:rPr lang="cs-CZ" sz="4000" dirty="0" smtClean="0"/>
              <a:t> =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30940" y="4134717"/>
            <a:ext cx="19159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15 + </a:t>
            </a:r>
            <a:r>
              <a:rPr lang="cs-CZ" sz="4000" dirty="0"/>
              <a:t>1</a:t>
            </a:r>
            <a:r>
              <a:rPr lang="cs-CZ" sz="4000" dirty="0" smtClean="0"/>
              <a:t> =</a:t>
            </a:r>
            <a:endParaRPr lang="cs-CZ" sz="4000" dirty="0"/>
          </a:p>
        </p:txBody>
      </p:sp>
      <p:sp>
        <p:nvSpPr>
          <p:cNvPr id="15" name="Ovál 14"/>
          <p:cNvSpPr/>
          <p:nvPr/>
        </p:nvSpPr>
        <p:spPr>
          <a:xfrm>
            <a:off x="7184325" y="3109719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16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7184325" y="4117831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16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5122" name="Picture 2" descr="C:\Users\Honza\AppData\Local\Microsoft\Windows\Temporary Internet Files\Content.IE5\NQN016I7\MC9004379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4535" y="5032231"/>
            <a:ext cx="1905000" cy="1377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8641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0" grpId="0" animBg="1"/>
      <p:bldP spid="12" grpId="0" animBg="1"/>
      <p:bldP spid="15" grpId="0" animBg="1"/>
      <p:bldP spid="1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40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4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>
            <a:normAutofit/>
          </a:bodyPr>
          <a:lstStyle/>
          <a:p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http://microsoft.com</a:t>
            </a: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lastní 1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1032</TotalTime>
  <Words>219</Words>
  <Application>Microsoft Office PowerPoint</Application>
  <PresentationFormat>Předvádění na obrazovce (4:3)</PresentationFormat>
  <Paragraphs>128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ANOTACE</vt:lpstr>
      <vt:lpstr>VYPOČÍTEJ</vt:lpstr>
      <vt:lpstr>PŘEČTI  ČÍSLA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VY_32_INOVACE_16_SČÍTÁNÍ A ODČÍTÁNÍ_ČÍSLO 16</dc:title>
  <dc:creator>Adéla</dc:creator>
  <cp:lastModifiedBy>Černá Adéla</cp:lastModifiedBy>
  <cp:revision>165</cp:revision>
  <dcterms:created xsi:type="dcterms:W3CDTF">2011-08-12T09:27:27Z</dcterms:created>
  <dcterms:modified xsi:type="dcterms:W3CDTF">2012-05-22T14:54:09Z</dcterms:modified>
  <cp:contentStatus/>
</cp:coreProperties>
</file>