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34C3A4-BA93-43E7-ACDB-81735025E2F6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85139B-8BF5-4C65-BBBC-F1B5102861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34C3A4-BA93-43E7-ACDB-81735025E2F6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85139B-8BF5-4C65-BBBC-F1B5102861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34C3A4-BA93-43E7-ACDB-81735025E2F6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85139B-8BF5-4C65-BBBC-F1B5102861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34C3A4-BA93-43E7-ACDB-81735025E2F6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85139B-8BF5-4C65-BBBC-F1B5102861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34C3A4-BA93-43E7-ACDB-81735025E2F6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85139B-8BF5-4C65-BBBC-F1B5102861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34C3A4-BA93-43E7-ACDB-81735025E2F6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85139B-8BF5-4C65-BBBC-F1B5102861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34C3A4-BA93-43E7-ACDB-81735025E2F6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85139B-8BF5-4C65-BBBC-F1B5102861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34C3A4-BA93-43E7-ACDB-81735025E2F6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85139B-8BF5-4C65-BBBC-F1B5102861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34C3A4-BA93-43E7-ACDB-81735025E2F6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85139B-8BF5-4C65-BBBC-F1B5102861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34C3A4-BA93-43E7-ACDB-81735025E2F6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85139B-8BF5-4C65-BBBC-F1B5102861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34C3A4-BA93-43E7-ACDB-81735025E2F6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85139B-8BF5-4C65-BBBC-F1B5102861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34C3A4-BA93-43E7-ACDB-81735025E2F6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85139B-8BF5-4C65-BBBC-F1B51028614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dissolv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980728"/>
            <a:ext cx="7844408" cy="2622153"/>
          </a:xfrm>
        </p:spPr>
        <p:txBody>
          <a:bodyPr>
            <a:normAutofit fontScale="90000"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JAZYK A JAZYKOVÁ KOMUNIKACE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Učíme se podstatná jména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Radka Smetanová</a:t>
            </a:r>
            <a:br>
              <a:rPr lang="cs-CZ" sz="36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>
                <a:latin typeface="Times New Roman" pitchFamily="18" charset="0"/>
                <a:cs typeface="Times New Roman" pitchFamily="18" charset="0"/>
              </a:rPr>
            </a:br>
            <a:r>
              <a:rPr lang="cs-CZ" sz="2700" smtClean="0">
                <a:latin typeface="Times New Roman" pitchFamily="18" charset="0"/>
                <a:cs typeface="Times New Roman" pitchFamily="18" charset="0"/>
              </a:rPr>
              <a:t>VY_32_INOVACE_ucimesepodstatnajmena_10</a:t>
            </a:r>
            <a:endParaRPr lang="cs-CZ" sz="27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 descr="F:\1-Radka\LOGO NA ŠABLON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4293096"/>
            <a:ext cx="7920880" cy="1532549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332656"/>
            <a:ext cx="54006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PODSTATNÁ JMÉNA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699792" y="1340768"/>
            <a:ext cx="3528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POJMENUJ OBRÁZKY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2132856"/>
            <a:ext cx="1828800" cy="1828800"/>
          </a:xfrm>
          <a:prstGeom prst="rect">
            <a:avLst/>
          </a:prstGeom>
          <a:noFill/>
        </p:spPr>
      </p:pic>
      <p:pic>
        <p:nvPicPr>
          <p:cNvPr id="1028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63888" y="2924944"/>
            <a:ext cx="1828800" cy="1828800"/>
          </a:xfrm>
          <a:prstGeom prst="rect">
            <a:avLst/>
          </a:prstGeom>
          <a:noFill/>
        </p:spPr>
      </p:pic>
      <p:pic>
        <p:nvPicPr>
          <p:cNvPr id="1030" name="Picture 6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00192" y="2204864"/>
            <a:ext cx="1828800" cy="182880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827584" y="4293096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chlapec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851920" y="4941168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zpěvačka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948264" y="4437112"/>
            <a:ext cx="12961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kuchař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7544" y="5733256"/>
            <a:ext cx="76328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u="sng" dirty="0" smtClean="0">
                <a:latin typeface="Times New Roman" pitchFamily="18" charset="0"/>
                <a:cs typeface="Times New Roman" pitchFamily="18" charset="0"/>
              </a:rPr>
              <a:t>Podstatná jména jsou názvy osob.</a:t>
            </a:r>
            <a:endParaRPr lang="cs-CZ" sz="4000" u="sng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476672"/>
            <a:ext cx="421782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PODSTATNÁ JMÉNA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059832" y="1412776"/>
            <a:ext cx="251222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POJMENUJ OBRÁZKY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5362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844824"/>
            <a:ext cx="1828800" cy="1828800"/>
          </a:xfrm>
          <a:prstGeom prst="rect">
            <a:avLst/>
          </a:prstGeom>
          <a:noFill/>
        </p:spPr>
      </p:pic>
      <p:pic>
        <p:nvPicPr>
          <p:cNvPr id="15364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2708920"/>
            <a:ext cx="1828800" cy="1828800"/>
          </a:xfrm>
          <a:prstGeom prst="rect">
            <a:avLst/>
          </a:prstGeom>
          <a:noFill/>
        </p:spPr>
      </p:pic>
      <p:pic>
        <p:nvPicPr>
          <p:cNvPr id="15366" name="Picture 6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16216" y="2060848"/>
            <a:ext cx="1828800" cy="182880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899592" y="3645024"/>
            <a:ext cx="22322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kůň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75856" y="4797152"/>
            <a:ext cx="29523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slepice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588224" y="3717032"/>
            <a:ext cx="20882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prase</a:t>
            </a:r>
            <a:endParaRPr lang="cs-CZ" sz="3200" dirty="0"/>
          </a:p>
        </p:txBody>
      </p:sp>
      <p:sp>
        <p:nvSpPr>
          <p:cNvPr id="10" name="Obdélník 9"/>
          <p:cNvSpPr/>
          <p:nvPr/>
        </p:nvSpPr>
        <p:spPr>
          <a:xfrm>
            <a:off x="755576" y="5589240"/>
            <a:ext cx="732444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u="sng" dirty="0" smtClean="0">
                <a:latin typeface="Times New Roman" pitchFamily="18" charset="0"/>
                <a:cs typeface="Times New Roman" pitchFamily="18" charset="0"/>
              </a:rPr>
              <a:t>Podstatná jména jsou názvy zvířat.</a:t>
            </a:r>
            <a:endParaRPr lang="cs-CZ" sz="4000" u="sng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476672"/>
            <a:ext cx="421782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PODSTATNÁ JMÉNA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843808" y="1340768"/>
            <a:ext cx="251222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POJMENUJ OBRÁZKY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83568" y="5733256"/>
            <a:ext cx="701025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u="sng" dirty="0" smtClean="0">
                <a:latin typeface="Times New Roman" pitchFamily="18" charset="0"/>
                <a:cs typeface="Times New Roman" pitchFamily="18" charset="0"/>
              </a:rPr>
              <a:t>Podstatná jména jsou názvy věcí.</a:t>
            </a:r>
            <a:endParaRPr lang="cs-CZ" sz="4000" u="sng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6386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916832"/>
            <a:ext cx="1828800" cy="1828800"/>
          </a:xfrm>
          <a:prstGeom prst="rect">
            <a:avLst/>
          </a:prstGeom>
          <a:noFill/>
        </p:spPr>
      </p:pic>
      <p:pic>
        <p:nvPicPr>
          <p:cNvPr id="16388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9912" y="2852936"/>
            <a:ext cx="1828800" cy="1828800"/>
          </a:xfrm>
          <a:prstGeom prst="rect">
            <a:avLst/>
          </a:prstGeom>
          <a:noFill/>
        </p:spPr>
      </p:pic>
      <p:pic>
        <p:nvPicPr>
          <p:cNvPr id="16390" name="Picture 6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44208" y="1772816"/>
            <a:ext cx="1828800" cy="182880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1115616" y="3717032"/>
            <a:ext cx="12961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míč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283968" y="4797152"/>
            <a:ext cx="1224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šaty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839744" y="3356992"/>
            <a:ext cx="17647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auto</a:t>
            </a:r>
            <a:endParaRPr lang="cs-CZ" sz="32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9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260648"/>
            <a:ext cx="61926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Najdi podstatná jména :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835696" y="5301208"/>
            <a:ext cx="1800200" cy="648072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mašle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5220072" y="5229200"/>
            <a:ext cx="1800200" cy="648072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našel</a:t>
            </a:r>
            <a:endParaRPr lang="cs-CZ" sz="2800" dirty="0"/>
          </a:p>
        </p:txBody>
      </p:sp>
      <p:sp>
        <p:nvSpPr>
          <p:cNvPr id="5" name="Obdélník 4"/>
          <p:cNvSpPr/>
          <p:nvPr/>
        </p:nvSpPr>
        <p:spPr>
          <a:xfrm>
            <a:off x="683568" y="1700808"/>
            <a:ext cx="1800200" cy="648072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konev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323528" y="3717032"/>
            <a:ext cx="1800200" cy="648072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píše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3779912" y="1844824"/>
            <a:ext cx="1800200" cy="648072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protože</a:t>
            </a:r>
            <a:endParaRPr lang="cs-CZ" sz="2800" dirty="0"/>
          </a:p>
        </p:txBody>
      </p:sp>
      <p:sp>
        <p:nvSpPr>
          <p:cNvPr id="8" name="Obdélník 7"/>
          <p:cNvSpPr/>
          <p:nvPr/>
        </p:nvSpPr>
        <p:spPr>
          <a:xfrm>
            <a:off x="1979712" y="2852936"/>
            <a:ext cx="1800200" cy="648072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na</a:t>
            </a:r>
            <a:endParaRPr lang="cs-CZ" sz="2800" dirty="0"/>
          </a:p>
        </p:txBody>
      </p:sp>
      <p:sp>
        <p:nvSpPr>
          <p:cNvPr id="9" name="Obdélník 8"/>
          <p:cNvSpPr/>
          <p:nvPr/>
        </p:nvSpPr>
        <p:spPr>
          <a:xfrm>
            <a:off x="3419872" y="4149080"/>
            <a:ext cx="1800200" cy="648072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kolo</a:t>
            </a:r>
            <a:endParaRPr lang="cs-CZ" sz="2800" dirty="0"/>
          </a:p>
        </p:txBody>
      </p:sp>
      <p:sp>
        <p:nvSpPr>
          <p:cNvPr id="10" name="Obdélník 9"/>
          <p:cNvSpPr/>
          <p:nvPr/>
        </p:nvSpPr>
        <p:spPr>
          <a:xfrm>
            <a:off x="6084168" y="3861048"/>
            <a:ext cx="1800200" cy="648072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sníh</a:t>
            </a:r>
            <a:endParaRPr lang="cs-CZ" sz="2800" dirty="0"/>
          </a:p>
        </p:txBody>
      </p:sp>
      <p:sp>
        <p:nvSpPr>
          <p:cNvPr id="11" name="Obdélník 10"/>
          <p:cNvSpPr/>
          <p:nvPr/>
        </p:nvSpPr>
        <p:spPr>
          <a:xfrm>
            <a:off x="6804248" y="2564904"/>
            <a:ext cx="1800200" cy="648072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jede</a:t>
            </a:r>
            <a:endParaRPr lang="cs-CZ" sz="2800" dirty="0"/>
          </a:p>
        </p:txBody>
      </p:sp>
      <p:sp>
        <p:nvSpPr>
          <p:cNvPr id="12" name="Obdélník 11"/>
          <p:cNvSpPr/>
          <p:nvPr/>
        </p:nvSpPr>
        <p:spPr>
          <a:xfrm>
            <a:off x="6444208" y="1196752"/>
            <a:ext cx="1800200" cy="648072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sešit</a:t>
            </a:r>
            <a:endParaRPr lang="cs-CZ" sz="28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332656"/>
            <a:ext cx="75608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Rozděl podstatná jména do sloupců :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79512" y="1412776"/>
            <a:ext cx="2880320" cy="864096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OSOBY</a:t>
            </a:r>
            <a:endParaRPr lang="cs-CZ" sz="3600" dirty="0"/>
          </a:p>
        </p:txBody>
      </p:sp>
      <p:sp>
        <p:nvSpPr>
          <p:cNvPr id="5" name="Obdélník 4"/>
          <p:cNvSpPr/>
          <p:nvPr/>
        </p:nvSpPr>
        <p:spPr>
          <a:xfrm>
            <a:off x="3059832" y="1412776"/>
            <a:ext cx="3024336" cy="864096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ZVÍŘATA</a:t>
            </a:r>
            <a:endParaRPr lang="cs-CZ" sz="3600" dirty="0"/>
          </a:p>
        </p:txBody>
      </p:sp>
      <p:sp>
        <p:nvSpPr>
          <p:cNvPr id="6" name="Obdélník 5"/>
          <p:cNvSpPr/>
          <p:nvPr/>
        </p:nvSpPr>
        <p:spPr>
          <a:xfrm>
            <a:off x="6084168" y="1412776"/>
            <a:ext cx="2771800" cy="864096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VĚCI</a:t>
            </a:r>
            <a:endParaRPr lang="cs-CZ" sz="3600" dirty="0"/>
          </a:p>
        </p:txBody>
      </p:sp>
      <p:cxnSp>
        <p:nvCxnSpPr>
          <p:cNvPr id="8" name="Přímá spojovací čára 7"/>
          <p:cNvCxnSpPr/>
          <p:nvPr/>
        </p:nvCxnSpPr>
        <p:spPr>
          <a:xfrm rot="5400000">
            <a:off x="1295636" y="3248980"/>
            <a:ext cx="3528392" cy="0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rot="5400000">
            <a:off x="4319972" y="3248980"/>
            <a:ext cx="3528392" cy="0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395536" y="5445224"/>
            <a:ext cx="874846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niha, maminka, stůl, kočka, ředitel, žížala, dům, zebra, autobus, dívka, prodavač, ryba   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4" name="Přímá spojovací čára 13"/>
          <p:cNvCxnSpPr/>
          <p:nvPr/>
        </p:nvCxnSpPr>
        <p:spPr>
          <a:xfrm>
            <a:off x="179512" y="2996952"/>
            <a:ext cx="8640960" cy="0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rot="5400000">
            <a:off x="-1188640" y="3645024"/>
            <a:ext cx="2736304" cy="0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 rot="5400000">
            <a:off x="7452320" y="3645024"/>
            <a:ext cx="2736304" cy="0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179512" y="3717032"/>
            <a:ext cx="8640960" cy="0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>
            <a:off x="179512" y="4365104"/>
            <a:ext cx="8640960" cy="0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>
            <a:off x="179512" y="5013176"/>
            <a:ext cx="8640960" cy="0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404664"/>
            <a:ext cx="737996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Na podstatná jména ukazujeme slovy: 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899592" y="1988840"/>
            <a:ext cx="1449436" cy="830997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txBody>
          <a:bodyPr wrap="non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4800" b="1" dirty="0" smtClean="0">
                <a:latin typeface="Times New Roman" pitchFamily="18" charset="0"/>
                <a:cs typeface="Times New Roman" pitchFamily="18" charset="0"/>
              </a:rPr>
              <a:t>TEN</a:t>
            </a:r>
            <a:endParaRPr lang="cs-CZ" sz="4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23928" y="1988840"/>
            <a:ext cx="1224136" cy="830997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4800" b="1" dirty="0" smtClean="0">
                <a:latin typeface="Times New Roman" pitchFamily="18" charset="0"/>
                <a:cs typeface="Times New Roman" pitchFamily="18" charset="0"/>
              </a:rPr>
              <a:t>TA</a:t>
            </a:r>
            <a:endParaRPr lang="cs-CZ" sz="4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732240" y="1988840"/>
            <a:ext cx="1224136" cy="830997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4800" b="1" dirty="0" smtClean="0">
                <a:latin typeface="Times New Roman" pitchFamily="18" charset="0"/>
                <a:cs typeface="Times New Roman" pitchFamily="18" charset="0"/>
              </a:rPr>
              <a:t>TO</a:t>
            </a:r>
            <a:endParaRPr lang="cs-CZ" sz="48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7410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3429000"/>
            <a:ext cx="1828800" cy="1828800"/>
          </a:xfrm>
          <a:prstGeom prst="rect">
            <a:avLst/>
          </a:prstGeom>
          <a:noFill/>
        </p:spPr>
      </p:pic>
      <p:pic>
        <p:nvPicPr>
          <p:cNvPr id="17412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07904" y="3356992"/>
            <a:ext cx="1828800" cy="1828800"/>
          </a:xfrm>
          <a:prstGeom prst="rect">
            <a:avLst/>
          </a:prstGeom>
          <a:noFill/>
        </p:spPr>
      </p:pic>
      <p:pic>
        <p:nvPicPr>
          <p:cNvPr id="17414" name="Picture 6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16216" y="3573016"/>
            <a:ext cx="1828800" cy="1828800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539552" y="5661248"/>
            <a:ext cx="21602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en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chlapec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635896" y="5661248"/>
            <a:ext cx="28083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dívka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084168" y="5589240"/>
            <a:ext cx="34198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to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dítě / mimino /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404664"/>
            <a:ext cx="699422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Rozděl podstatná jména do sloupců :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79512" y="1412776"/>
            <a:ext cx="2880320" cy="864096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TEN</a:t>
            </a:r>
            <a:endParaRPr lang="cs-CZ" sz="3600" dirty="0"/>
          </a:p>
        </p:txBody>
      </p:sp>
      <p:sp>
        <p:nvSpPr>
          <p:cNvPr id="4" name="Obdélník 3"/>
          <p:cNvSpPr/>
          <p:nvPr/>
        </p:nvSpPr>
        <p:spPr>
          <a:xfrm>
            <a:off x="3059832" y="1412776"/>
            <a:ext cx="3024336" cy="864096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TA</a:t>
            </a:r>
            <a:endParaRPr lang="cs-CZ" sz="3600" dirty="0"/>
          </a:p>
        </p:txBody>
      </p:sp>
      <p:sp>
        <p:nvSpPr>
          <p:cNvPr id="5" name="Obdélník 4"/>
          <p:cNvSpPr/>
          <p:nvPr/>
        </p:nvSpPr>
        <p:spPr>
          <a:xfrm>
            <a:off x="6084168" y="1412776"/>
            <a:ext cx="2771800" cy="864096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TO</a:t>
            </a:r>
            <a:endParaRPr lang="cs-CZ" sz="3600" dirty="0"/>
          </a:p>
        </p:txBody>
      </p:sp>
      <p:cxnSp>
        <p:nvCxnSpPr>
          <p:cNvPr id="6" name="Přímá spojovací čára 5"/>
          <p:cNvCxnSpPr/>
          <p:nvPr/>
        </p:nvCxnSpPr>
        <p:spPr>
          <a:xfrm rot="5400000">
            <a:off x="1295636" y="3248980"/>
            <a:ext cx="3528392" cy="0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 rot="5400000">
            <a:off x="4319972" y="3248980"/>
            <a:ext cx="3528392" cy="0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179512" y="2996952"/>
            <a:ext cx="8640960" cy="0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5400000">
            <a:off x="-1188640" y="3645024"/>
            <a:ext cx="2736304" cy="0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rot="5400000">
            <a:off x="7452320" y="3645024"/>
            <a:ext cx="2736304" cy="0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179512" y="3717032"/>
            <a:ext cx="8640960" cy="0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179512" y="4365104"/>
            <a:ext cx="8640960" cy="0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179512" y="5013176"/>
            <a:ext cx="8640960" cy="0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323528" y="5445224"/>
            <a:ext cx="882047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myš, lízátko, batoh, kolo, kniha, pole, kopec, raketa, štěně, talíř, hruška, topol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Použitelné zdroje 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Použité obrázky jsou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screeny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z MS Office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Použité obrázky pocházejí z databáze obrázků MS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Office: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2"/>
              </a:rPr>
              <a:t>www.office.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microsoft.com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661332012"/>
      </p:ext>
    </p:extLst>
  </p:cSld>
  <p:clrMapOvr>
    <a:masterClrMapping/>
  </p:clrMapOvr>
  <p:transition>
    <p:dissolve/>
  </p:transition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112</TotalTime>
  <Words>163</Words>
  <Application>Microsoft Office PowerPoint</Application>
  <PresentationFormat>Předvádění na obrazovce (4:3)</PresentationFormat>
  <Paragraphs>50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JAZYK A JAZYKOVÁ KOMUNIKACE Učíme se podstatná jména Radka Smetanová  VY_32_INOVACE_ucimesepodstatnajmena_10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Použitelné zdroje : 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JAZYK A JAZYKOVÁ KOMUNIKACE Začínáme s podstatnými jmény Radka Smetanová  VY_INOVACE_zacinamespodstatnymijme</dc:title>
  <dc:creator>pc</dc:creator>
  <cp:lastModifiedBy>Dum</cp:lastModifiedBy>
  <cp:revision>17</cp:revision>
  <dcterms:created xsi:type="dcterms:W3CDTF">2011-08-15T11:57:25Z</dcterms:created>
  <dcterms:modified xsi:type="dcterms:W3CDTF">2012-06-26T10:41:01Z</dcterms:modified>
</cp:coreProperties>
</file>