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FA704-6E24-4930-B7C1-B558611E46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EAE3A9-6E9A-4BE7-A884-35467C41A63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Present</a:t>
            </a:r>
            <a:r>
              <a:rPr lang="cs-CZ" sz="2800" dirty="0"/>
              <a:t> </a:t>
            </a:r>
            <a:r>
              <a:rPr lang="cs-CZ" sz="2800" dirty="0" err="1"/>
              <a:t>continues</a:t>
            </a:r>
            <a:r>
              <a:rPr lang="cs-CZ" sz="2800" dirty="0"/>
              <a:t> -</a:t>
            </a:r>
            <a:r>
              <a:rPr lang="cs-CZ" sz="2800" dirty="0" err="1"/>
              <a:t>now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VY_32_INOVACE_092_Present </a:t>
            </a:r>
            <a:r>
              <a:rPr lang="cs-CZ" b="1" dirty="0" err="1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continues</a:t>
            </a:r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 - </a:t>
            </a:r>
            <a:r>
              <a:rPr lang="cs-CZ" b="1" dirty="0" err="1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now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7645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23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.4.2011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Stupeň – základní – 6.r.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present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continues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in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dialogues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výklad a procvičení tohoto času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Present</a:t>
            </a:r>
            <a:r>
              <a:rPr lang="cs-CZ" sz="2800" dirty="0"/>
              <a:t> </a:t>
            </a:r>
            <a:r>
              <a:rPr lang="cs-CZ" sz="2800" dirty="0" err="1"/>
              <a:t>continues</a:t>
            </a:r>
            <a:r>
              <a:rPr lang="cs-CZ" sz="2800" dirty="0"/>
              <a:t> -</a:t>
            </a:r>
            <a:r>
              <a:rPr lang="cs-CZ" sz="2800" dirty="0" err="1"/>
              <a:t>now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6150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700808"/>
            <a:ext cx="7117180" cy="1470025"/>
          </a:xfrm>
        </p:spPr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continues</a:t>
            </a:r>
            <a:r>
              <a:rPr lang="cs-CZ" dirty="0" smtClean="0"/>
              <a:t> – </a:t>
            </a:r>
            <a:r>
              <a:rPr lang="cs-CZ" dirty="0" err="1" smtClean="0"/>
              <a:t>now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Přítomný čas průběhový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5862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29382" y="404664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>
                <a:solidFill>
                  <a:schemeClr val="bg1"/>
                </a:solidFill>
              </a:rPr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do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my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124145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>
                <a:solidFill>
                  <a:schemeClr val="bg1"/>
                </a:solidFill>
              </a:rPr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9382" y="3001307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>
                <a:solidFill>
                  <a:schemeClr val="bg1"/>
                </a:solidFill>
              </a:rPr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go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1313" y="3708321"/>
            <a:ext cx="5399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>
                <a:solidFill>
                  <a:schemeClr val="bg1"/>
                </a:solidFill>
              </a:rPr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a song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1600" y="1286537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Use: play, go, </a:t>
            </a:r>
            <a:r>
              <a:rPr lang="cs-CZ" sz="3200" dirty="0" err="1" smtClean="0"/>
              <a:t>sing</a:t>
            </a:r>
            <a:r>
              <a:rPr lang="cs-CZ" sz="3200" dirty="0" smtClean="0"/>
              <a:t>, 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27937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687705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34340" y="2855981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/>
              <a:t>do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his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581727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She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/>
              <a:t>do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her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2248" y="4442476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/>
              <a:t>do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its</a:t>
            </a:r>
            <a:r>
              <a:rPr lang="cs-CZ" sz="3200" dirty="0" smtClean="0"/>
              <a:t>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1403648" y="1978819"/>
            <a:ext cx="33570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Use</a:t>
            </a:r>
            <a:r>
              <a:rPr lang="cs-CZ" sz="3200" dirty="0" smtClean="0">
                <a:solidFill>
                  <a:prstClr val="white"/>
                </a:solidFill>
              </a:rPr>
              <a:t>: he, </a:t>
            </a:r>
            <a:r>
              <a:rPr lang="cs-CZ" sz="3200" dirty="0" err="1" smtClean="0">
                <a:solidFill>
                  <a:prstClr val="white"/>
                </a:solidFill>
              </a:rPr>
              <a:t>she</a:t>
            </a:r>
            <a:r>
              <a:rPr lang="cs-CZ" sz="3200" dirty="0" smtClean="0">
                <a:solidFill>
                  <a:prstClr val="white"/>
                </a:solidFill>
              </a:rPr>
              <a:t>, </a:t>
            </a:r>
            <a:r>
              <a:rPr lang="cs-CZ" sz="3200" dirty="0" err="1" smtClean="0">
                <a:solidFill>
                  <a:prstClr val="white"/>
                </a:solidFill>
              </a:rPr>
              <a:t>it</a:t>
            </a:r>
            <a:endParaRPr lang="cs-CZ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473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08720"/>
            <a:ext cx="555466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3068960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3914045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4652060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907704" y="1982112"/>
            <a:ext cx="33570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Use: </a:t>
            </a:r>
            <a:r>
              <a:rPr lang="cs-CZ" sz="3200" dirty="0" smtClean="0">
                <a:solidFill>
                  <a:prstClr val="white"/>
                </a:solidFill>
              </a:rPr>
              <a:t>he, </a:t>
            </a:r>
            <a:r>
              <a:rPr lang="cs-CZ" sz="3200" dirty="0" err="1" smtClean="0">
                <a:solidFill>
                  <a:prstClr val="white"/>
                </a:solidFill>
              </a:rPr>
              <a:t>she</a:t>
            </a:r>
            <a:r>
              <a:rPr lang="cs-CZ" sz="3200" dirty="0" smtClean="0">
                <a:solidFill>
                  <a:prstClr val="white"/>
                </a:solidFill>
              </a:rPr>
              <a:t> ,</a:t>
            </a:r>
            <a:r>
              <a:rPr lang="cs-CZ" sz="3200" dirty="0" err="1" smtClean="0">
                <a:solidFill>
                  <a:prstClr val="white"/>
                </a:solidFill>
              </a:rPr>
              <a:t>it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306896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3914044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She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07942" y="4632980"/>
            <a:ext cx="540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7521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20688"/>
            <a:ext cx="579755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36571" y="2852936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/>
              <a:t>go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21494" y="3933056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go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91341" y="4941168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/>
              <a:t>go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23728" y="1628800"/>
            <a:ext cx="33570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Use</a:t>
            </a:r>
            <a:r>
              <a:rPr lang="cs-CZ" sz="3200" dirty="0" smtClean="0">
                <a:solidFill>
                  <a:prstClr val="white"/>
                </a:solidFill>
              </a:rPr>
              <a:t>: he, </a:t>
            </a:r>
            <a:r>
              <a:rPr lang="cs-CZ" sz="3200" dirty="0" err="1" smtClean="0">
                <a:solidFill>
                  <a:prstClr val="white"/>
                </a:solidFill>
              </a:rPr>
              <a:t>she</a:t>
            </a:r>
            <a:r>
              <a:rPr lang="cs-CZ" sz="3200" dirty="0" smtClean="0">
                <a:solidFill>
                  <a:prstClr val="white"/>
                </a:solidFill>
              </a:rPr>
              <a:t>, </a:t>
            </a:r>
            <a:r>
              <a:rPr lang="cs-CZ" sz="3200" dirty="0" err="1" smtClean="0">
                <a:solidFill>
                  <a:prstClr val="white"/>
                </a:solidFill>
              </a:rPr>
              <a:t>it</a:t>
            </a:r>
            <a:endParaRPr lang="cs-CZ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32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35409"/>
            <a:ext cx="565785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2564904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a song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63385" y="3573016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a song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21548" y="4437112"/>
            <a:ext cx="6813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a song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411760" y="1556792"/>
            <a:ext cx="33570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Use</a:t>
            </a:r>
            <a:r>
              <a:rPr lang="cs-CZ" sz="3200" dirty="0" smtClean="0">
                <a:solidFill>
                  <a:prstClr val="white"/>
                </a:solidFill>
              </a:rPr>
              <a:t>: he, </a:t>
            </a:r>
            <a:r>
              <a:rPr lang="cs-CZ" sz="3200" dirty="0" err="1" smtClean="0">
                <a:solidFill>
                  <a:prstClr val="white"/>
                </a:solidFill>
              </a:rPr>
              <a:t>she</a:t>
            </a:r>
            <a:r>
              <a:rPr lang="cs-CZ" sz="3200" dirty="0" smtClean="0">
                <a:solidFill>
                  <a:prstClr val="white"/>
                </a:solidFill>
              </a:rPr>
              <a:t>, </a:t>
            </a:r>
            <a:r>
              <a:rPr lang="cs-CZ" sz="3200" dirty="0" err="1" smtClean="0">
                <a:solidFill>
                  <a:prstClr val="white"/>
                </a:solidFill>
              </a:rPr>
              <a:t>it</a:t>
            </a:r>
            <a:endParaRPr lang="cs-CZ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024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687705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87624" y="1330747"/>
            <a:ext cx="73448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</a:p>
          <a:p>
            <a:r>
              <a:rPr lang="cs-CZ" sz="3200" dirty="0" err="1" smtClean="0">
                <a:solidFill>
                  <a:prstClr val="white"/>
                </a:solidFill>
              </a:rPr>
              <a:t>She</a:t>
            </a:r>
            <a:r>
              <a:rPr lang="cs-CZ" sz="3200" dirty="0" smtClean="0">
                <a:solidFill>
                  <a:prstClr val="white"/>
                </a:solidFill>
              </a:rPr>
              <a:t>         </a:t>
            </a:r>
            <a:endParaRPr lang="cs-CZ" sz="3200" dirty="0">
              <a:solidFill>
                <a:prstClr val="white"/>
              </a:solidFill>
            </a:endParaRPr>
          </a:p>
          <a:p>
            <a:r>
              <a:rPr lang="cs-CZ" sz="3200" dirty="0" err="1" smtClean="0">
                <a:solidFill>
                  <a:prstClr val="white"/>
                </a:solidFill>
              </a:rPr>
              <a:t>It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17286" y="1823189"/>
            <a:ext cx="55263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do</a:t>
            </a:r>
            <a:r>
              <a:rPr lang="cs-CZ" sz="3200" dirty="0" err="1">
                <a:solidFill>
                  <a:prstClr val="black"/>
                </a:solidFill>
              </a:rPr>
              <a:t>ing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 smtClean="0">
                <a:solidFill>
                  <a:prstClr val="white"/>
                </a:solidFill>
              </a:rPr>
              <a:t>homework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now</a:t>
            </a:r>
            <a:r>
              <a:rPr lang="cs-CZ" sz="3200" dirty="0">
                <a:solidFill>
                  <a:prstClr val="white"/>
                </a:solidFill>
              </a:rPr>
              <a:t>. </a:t>
            </a:r>
            <a:endParaRPr lang="cs-CZ" dirty="0"/>
          </a:p>
        </p:txBody>
      </p:sp>
      <p:sp>
        <p:nvSpPr>
          <p:cNvPr id="5" name="Popisek se šipkou doprava 4"/>
          <p:cNvSpPr/>
          <p:nvPr/>
        </p:nvSpPr>
        <p:spPr>
          <a:xfrm>
            <a:off x="2182298" y="1330747"/>
            <a:ext cx="1034988" cy="1738212"/>
          </a:xfrm>
          <a:prstGeom prst="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182297" y="3496652"/>
            <a:ext cx="67488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are </a:t>
            </a:r>
            <a:r>
              <a:rPr lang="cs-CZ" sz="3200" dirty="0" err="1" smtClean="0"/>
              <a:t>do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our</a:t>
            </a:r>
            <a:r>
              <a:rPr lang="cs-CZ" sz="3200" dirty="0" smtClean="0"/>
              <a:t>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82298" y="4283373"/>
            <a:ext cx="696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do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2296" y="5152836"/>
            <a:ext cx="6854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do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their</a:t>
            </a:r>
            <a:r>
              <a:rPr lang="cs-CZ" sz="3200" dirty="0" smtClean="0"/>
              <a:t>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31639" y="3496651"/>
            <a:ext cx="850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77317" y="4283373"/>
            <a:ext cx="10244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You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5730" y="5152836"/>
            <a:ext cx="12560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1768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animBg="1"/>
      <p:bldP spid="6" grpId="0"/>
      <p:bldP spid="7" grpId="0"/>
      <p:bldP spid="8" grpId="0"/>
      <p:bldP spid="4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29157" y="476672"/>
            <a:ext cx="69127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I </a:t>
            </a:r>
            <a:r>
              <a:rPr lang="cs-CZ" sz="3200" dirty="0" err="1">
                <a:solidFill>
                  <a:prstClr val="black"/>
                </a:solidFill>
              </a:rPr>
              <a:t>am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play</a:t>
            </a:r>
            <a:r>
              <a:rPr lang="cs-CZ" sz="3200" dirty="0" err="1">
                <a:solidFill>
                  <a:prstClr val="black"/>
                </a:solidFill>
              </a:rPr>
              <a:t>ing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tennis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now</a:t>
            </a:r>
            <a:r>
              <a:rPr lang="cs-CZ" sz="3200" dirty="0">
                <a:solidFill>
                  <a:prstClr val="white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75656" y="1178853"/>
            <a:ext cx="15026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</a:t>
            </a:r>
          </a:p>
          <a:p>
            <a:r>
              <a:rPr lang="cs-CZ" sz="3200" dirty="0" err="1" smtClean="0"/>
              <a:t>She</a:t>
            </a:r>
            <a:endParaRPr lang="cs-CZ" sz="3200" dirty="0" smtClean="0"/>
          </a:p>
          <a:p>
            <a:r>
              <a:rPr lang="cs-CZ" sz="3200" dirty="0" err="1" smtClean="0"/>
              <a:t>It</a:t>
            </a:r>
            <a:endParaRPr lang="cs-CZ" sz="3200" dirty="0"/>
          </a:p>
        </p:txBody>
      </p:sp>
      <p:sp>
        <p:nvSpPr>
          <p:cNvPr id="4" name="Popisek se šipkou doprava 3"/>
          <p:cNvSpPr/>
          <p:nvPr/>
        </p:nvSpPr>
        <p:spPr>
          <a:xfrm>
            <a:off x="2555776" y="1178853"/>
            <a:ext cx="792087" cy="1746091"/>
          </a:xfrm>
          <a:prstGeom prst="rightArrowCallout">
            <a:avLst>
              <a:gd name="adj1" fmla="val 19585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1759510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i</a:t>
            </a:r>
            <a:r>
              <a:rPr lang="cs-CZ" sz="3200" dirty="0" err="1" smtClean="0">
                <a:solidFill>
                  <a:schemeClr val="bg1"/>
                </a:solidFill>
              </a:rPr>
              <a:t>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26534" y="3115911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26534" y="3717032"/>
            <a:ext cx="56928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4437112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39679" y="3115912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39679" y="3781075"/>
            <a:ext cx="11526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You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16036" y="4437112"/>
            <a:ext cx="11833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61391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404664"/>
            <a:ext cx="6462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I </a:t>
            </a:r>
            <a:r>
              <a:rPr lang="cs-CZ" sz="3200" dirty="0" err="1">
                <a:solidFill>
                  <a:prstClr val="black"/>
                </a:solidFill>
              </a:rPr>
              <a:t>am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go</a:t>
            </a:r>
            <a:r>
              <a:rPr lang="cs-CZ" sz="3200" dirty="0" err="1">
                <a:solidFill>
                  <a:prstClr val="black"/>
                </a:solidFill>
              </a:rPr>
              <a:t>ing</a:t>
            </a:r>
            <a:r>
              <a:rPr lang="cs-CZ" sz="3200" dirty="0">
                <a:solidFill>
                  <a:prstClr val="white"/>
                </a:solidFill>
              </a:rPr>
              <a:t> to </a:t>
            </a:r>
            <a:r>
              <a:rPr lang="cs-CZ" sz="3200" dirty="0" err="1">
                <a:solidFill>
                  <a:prstClr val="white"/>
                </a:solidFill>
              </a:rPr>
              <a:t>school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now</a:t>
            </a:r>
            <a:r>
              <a:rPr lang="cs-CZ" sz="3200" dirty="0">
                <a:solidFill>
                  <a:prstClr val="white"/>
                </a:solidFill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03899" y="1267067"/>
            <a:ext cx="106790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He</a:t>
            </a:r>
          </a:p>
          <a:p>
            <a:pPr lvl="0"/>
            <a:r>
              <a:rPr lang="cs-CZ" sz="3200" dirty="0" err="1">
                <a:solidFill>
                  <a:prstClr val="white"/>
                </a:solidFill>
              </a:rPr>
              <a:t>She</a:t>
            </a:r>
            <a:endParaRPr lang="cs-CZ" sz="3200" dirty="0">
              <a:solidFill>
                <a:prstClr val="white"/>
              </a:solidFill>
            </a:endParaRPr>
          </a:p>
          <a:p>
            <a:pPr lvl="0"/>
            <a:r>
              <a:rPr lang="cs-CZ" sz="3200" dirty="0" err="1">
                <a:solidFill>
                  <a:prstClr val="white"/>
                </a:solidFill>
              </a:rPr>
              <a:t>It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4" name="Popisek se šipkou doprava 3"/>
          <p:cNvSpPr/>
          <p:nvPr/>
        </p:nvSpPr>
        <p:spPr>
          <a:xfrm>
            <a:off x="2771800" y="1178852"/>
            <a:ext cx="792087" cy="1746091"/>
          </a:xfrm>
          <a:prstGeom prst="rightArrowCallout">
            <a:avLst>
              <a:gd name="adj1" fmla="val 19585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08028" y="1759509"/>
            <a:ext cx="51844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i</a:t>
            </a:r>
            <a:r>
              <a:rPr lang="cs-CZ" sz="3200" dirty="0" err="1" smtClean="0">
                <a:solidFill>
                  <a:schemeClr val="bg1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dirty="0" err="1" smtClean="0"/>
              <a:t>go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3573016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52436" y="3591505"/>
            <a:ext cx="599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a</a:t>
            </a:r>
            <a:r>
              <a:rPr lang="cs-CZ" sz="3200" dirty="0" smtClean="0">
                <a:solidFill>
                  <a:schemeClr val="bg1"/>
                </a:solidFill>
              </a:rPr>
              <a:t>re</a:t>
            </a:r>
            <a:r>
              <a:rPr lang="cs-CZ" sz="3200" dirty="0" smtClean="0"/>
              <a:t> </a:t>
            </a:r>
            <a:r>
              <a:rPr lang="cs-CZ" sz="3200" dirty="0" err="1" smtClean="0"/>
              <a:t>go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50912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You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4509120"/>
            <a:ext cx="55806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a</a:t>
            </a:r>
            <a:r>
              <a:rPr lang="cs-CZ" sz="3200" dirty="0" smtClean="0">
                <a:solidFill>
                  <a:schemeClr val="bg1"/>
                </a:solidFill>
              </a:rPr>
              <a:t>re</a:t>
            </a:r>
            <a:r>
              <a:rPr lang="cs-CZ" sz="3200" dirty="0" smtClean="0"/>
              <a:t> </a:t>
            </a:r>
            <a:r>
              <a:rPr lang="cs-CZ" sz="3200" dirty="0" err="1" smtClean="0"/>
              <a:t>go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4" y="5220489"/>
            <a:ext cx="13321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They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99782" y="5220488"/>
            <a:ext cx="58686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a</a:t>
            </a:r>
            <a:r>
              <a:rPr lang="cs-CZ" sz="3200" dirty="0" smtClean="0">
                <a:solidFill>
                  <a:schemeClr val="bg1"/>
                </a:solidFill>
              </a:rPr>
              <a:t>re</a:t>
            </a:r>
            <a:r>
              <a:rPr lang="cs-CZ" sz="3200" dirty="0" smtClean="0"/>
              <a:t> </a:t>
            </a:r>
            <a:r>
              <a:rPr lang="cs-CZ" sz="3200" dirty="0" err="1" smtClean="0"/>
              <a:t>go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18584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35409"/>
            <a:ext cx="565785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141538" y="1345045"/>
            <a:ext cx="11338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He</a:t>
            </a:r>
          </a:p>
          <a:p>
            <a:pPr lvl="0"/>
            <a:r>
              <a:rPr lang="cs-CZ" sz="3200" dirty="0" err="1">
                <a:solidFill>
                  <a:prstClr val="white"/>
                </a:solidFill>
              </a:rPr>
              <a:t>She</a:t>
            </a:r>
            <a:endParaRPr lang="cs-CZ" sz="3200" dirty="0">
              <a:solidFill>
                <a:prstClr val="white"/>
              </a:solidFill>
            </a:endParaRPr>
          </a:p>
          <a:p>
            <a:pPr lvl="0"/>
            <a:r>
              <a:rPr lang="cs-CZ" sz="3200" dirty="0" err="1">
                <a:solidFill>
                  <a:prstClr val="white"/>
                </a:solidFill>
              </a:rPr>
              <a:t>It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4" name="Popisek se šipkou doprava 3"/>
          <p:cNvSpPr/>
          <p:nvPr/>
        </p:nvSpPr>
        <p:spPr>
          <a:xfrm>
            <a:off x="3117414" y="1256829"/>
            <a:ext cx="792087" cy="1746091"/>
          </a:xfrm>
          <a:prstGeom prst="rightArrowCallout">
            <a:avLst>
              <a:gd name="adj1" fmla="val 19585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09501" y="1837487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i</a:t>
            </a:r>
            <a:r>
              <a:rPr lang="cs-CZ" sz="3200" dirty="0" err="1" smtClean="0">
                <a:solidFill>
                  <a:schemeClr val="bg1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a song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712" y="3280628"/>
            <a:ext cx="9758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410" y="3280628"/>
            <a:ext cx="56170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a</a:t>
            </a:r>
            <a:r>
              <a:rPr lang="cs-CZ" sz="3200" dirty="0" smtClean="0">
                <a:solidFill>
                  <a:schemeClr val="bg1"/>
                </a:solidFill>
              </a:rPr>
              <a:t>re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a song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712" y="4072716"/>
            <a:ext cx="9758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You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402" y="4072715"/>
            <a:ext cx="57610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a</a:t>
            </a:r>
            <a:r>
              <a:rPr lang="cs-CZ" sz="3200" dirty="0" smtClean="0">
                <a:solidFill>
                  <a:schemeClr val="bg1"/>
                </a:solidFill>
              </a:rPr>
              <a:t>re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a song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6665" y="4987401"/>
            <a:ext cx="12457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They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13457" y="4952193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a</a:t>
            </a:r>
            <a:r>
              <a:rPr lang="cs-CZ" sz="3200" dirty="0" smtClean="0">
                <a:solidFill>
                  <a:schemeClr val="bg1"/>
                </a:solidFill>
              </a:rPr>
              <a:t>re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a song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6668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687705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87624" y="1330747"/>
            <a:ext cx="73448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</a:p>
          <a:p>
            <a:r>
              <a:rPr lang="cs-CZ" sz="3200" dirty="0" err="1" smtClean="0">
                <a:solidFill>
                  <a:prstClr val="white"/>
                </a:solidFill>
              </a:rPr>
              <a:t>She</a:t>
            </a:r>
            <a:r>
              <a:rPr lang="cs-CZ" sz="3200" dirty="0" smtClean="0">
                <a:solidFill>
                  <a:prstClr val="white"/>
                </a:solidFill>
              </a:rPr>
              <a:t>         </a:t>
            </a:r>
            <a:endParaRPr lang="cs-CZ" sz="3200" dirty="0">
              <a:solidFill>
                <a:prstClr val="white"/>
              </a:solidFill>
            </a:endParaRPr>
          </a:p>
          <a:p>
            <a:r>
              <a:rPr lang="cs-CZ" sz="3200" dirty="0" err="1" smtClean="0">
                <a:solidFill>
                  <a:prstClr val="white"/>
                </a:solidFill>
              </a:rPr>
              <a:t>It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17286" y="1823189"/>
            <a:ext cx="55263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do</a:t>
            </a:r>
            <a:r>
              <a:rPr lang="cs-CZ" sz="3200" dirty="0" err="1">
                <a:solidFill>
                  <a:prstClr val="black"/>
                </a:solidFill>
              </a:rPr>
              <a:t>ing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 smtClean="0">
                <a:solidFill>
                  <a:prstClr val="white"/>
                </a:solidFill>
              </a:rPr>
              <a:t>homework</a:t>
            </a:r>
            <a:r>
              <a:rPr lang="cs-CZ" sz="3200" dirty="0" smtClean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now</a:t>
            </a:r>
            <a:r>
              <a:rPr lang="cs-CZ" sz="3200" dirty="0">
                <a:solidFill>
                  <a:prstClr val="white"/>
                </a:solidFill>
              </a:rPr>
              <a:t>. </a:t>
            </a:r>
            <a:endParaRPr lang="cs-CZ" dirty="0"/>
          </a:p>
        </p:txBody>
      </p:sp>
      <p:sp>
        <p:nvSpPr>
          <p:cNvPr id="5" name="Popisek se šipkou doprava 4"/>
          <p:cNvSpPr/>
          <p:nvPr/>
        </p:nvSpPr>
        <p:spPr>
          <a:xfrm>
            <a:off x="2182298" y="1330747"/>
            <a:ext cx="1034988" cy="1738212"/>
          </a:xfrm>
          <a:prstGeom prst="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03647" y="4283373"/>
            <a:ext cx="82809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            </a:t>
            </a:r>
            <a:r>
              <a:rPr lang="cs-CZ" sz="3200" dirty="0" smtClean="0">
                <a:solidFill>
                  <a:schemeClr val="bg1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do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Popisek se šipkou doprava 8"/>
          <p:cNvSpPr/>
          <p:nvPr/>
        </p:nvSpPr>
        <p:spPr>
          <a:xfrm>
            <a:off x="2182298" y="3741388"/>
            <a:ext cx="1034988" cy="1738212"/>
          </a:xfrm>
          <a:prstGeom prst="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825664"/>
            <a:ext cx="121069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 smtClean="0"/>
          </a:p>
          <a:p>
            <a:r>
              <a:rPr lang="cs-CZ" sz="3200" dirty="0" err="1" smtClean="0"/>
              <a:t>You</a:t>
            </a:r>
            <a:endParaRPr lang="cs-CZ" sz="3200" dirty="0" smtClean="0"/>
          </a:p>
          <a:p>
            <a:r>
              <a:rPr lang="cs-CZ" sz="3200" dirty="0" err="1" smtClean="0"/>
              <a:t>They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6662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animBg="1"/>
      <p:bldP spid="7" grpId="0"/>
      <p:bldP spid="9" grpId="0" animBg="1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29157" y="476672"/>
            <a:ext cx="69127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I </a:t>
            </a:r>
            <a:r>
              <a:rPr lang="cs-CZ" sz="3200" dirty="0" err="1">
                <a:solidFill>
                  <a:prstClr val="black"/>
                </a:solidFill>
              </a:rPr>
              <a:t>am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play</a:t>
            </a:r>
            <a:r>
              <a:rPr lang="cs-CZ" sz="3200" dirty="0" err="1">
                <a:solidFill>
                  <a:prstClr val="black"/>
                </a:solidFill>
              </a:rPr>
              <a:t>ing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tennis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now</a:t>
            </a:r>
            <a:r>
              <a:rPr lang="cs-CZ" sz="3200" dirty="0">
                <a:solidFill>
                  <a:prstClr val="white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75656" y="1178853"/>
            <a:ext cx="15026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</a:t>
            </a:r>
          </a:p>
          <a:p>
            <a:r>
              <a:rPr lang="cs-CZ" sz="3200" dirty="0" err="1" smtClean="0"/>
              <a:t>She</a:t>
            </a:r>
            <a:endParaRPr lang="cs-CZ" sz="3200" dirty="0" smtClean="0"/>
          </a:p>
          <a:p>
            <a:r>
              <a:rPr lang="cs-CZ" sz="3200" dirty="0" err="1" smtClean="0"/>
              <a:t>It</a:t>
            </a:r>
            <a:endParaRPr lang="cs-CZ" sz="3200" dirty="0"/>
          </a:p>
        </p:txBody>
      </p:sp>
      <p:sp>
        <p:nvSpPr>
          <p:cNvPr id="4" name="Popisek se šipkou doprava 3"/>
          <p:cNvSpPr/>
          <p:nvPr/>
        </p:nvSpPr>
        <p:spPr>
          <a:xfrm>
            <a:off x="2555776" y="1178853"/>
            <a:ext cx="792087" cy="1746091"/>
          </a:xfrm>
          <a:prstGeom prst="rightArrowCallout">
            <a:avLst>
              <a:gd name="adj1" fmla="val 19585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1759510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i</a:t>
            </a:r>
            <a:r>
              <a:rPr lang="cs-CZ" sz="3200" dirty="0" err="1" smtClean="0">
                <a:solidFill>
                  <a:schemeClr val="bg1"/>
                </a:solidFill>
              </a:rPr>
              <a:t>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3945898"/>
            <a:ext cx="5262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2754" y="3470188"/>
            <a:ext cx="12781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 smtClean="0"/>
          </a:p>
          <a:p>
            <a:r>
              <a:rPr lang="cs-CZ" sz="3200" dirty="0" err="1" smtClean="0"/>
              <a:t>You</a:t>
            </a:r>
            <a:endParaRPr lang="cs-CZ" sz="3200" dirty="0" smtClean="0"/>
          </a:p>
          <a:p>
            <a:r>
              <a:rPr lang="cs-CZ" sz="3200" dirty="0" err="1" smtClean="0"/>
              <a:t>They</a:t>
            </a:r>
            <a:endParaRPr lang="cs-CZ" sz="3200" dirty="0"/>
          </a:p>
        </p:txBody>
      </p:sp>
      <p:sp>
        <p:nvSpPr>
          <p:cNvPr id="10" name="Popisek se šipkou doprava 9"/>
          <p:cNvSpPr/>
          <p:nvPr/>
        </p:nvSpPr>
        <p:spPr>
          <a:xfrm>
            <a:off x="2602516" y="3365239"/>
            <a:ext cx="792087" cy="1746091"/>
          </a:xfrm>
          <a:prstGeom prst="rightArrowCallout">
            <a:avLst>
              <a:gd name="adj1" fmla="val 19585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17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7" grpId="0"/>
      <p:bldP spid="9" grpId="0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404664"/>
            <a:ext cx="6462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I </a:t>
            </a:r>
            <a:r>
              <a:rPr lang="cs-CZ" sz="3200" dirty="0" err="1">
                <a:solidFill>
                  <a:prstClr val="black"/>
                </a:solidFill>
              </a:rPr>
              <a:t>am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go</a:t>
            </a:r>
            <a:r>
              <a:rPr lang="cs-CZ" sz="3200" dirty="0" err="1">
                <a:solidFill>
                  <a:prstClr val="black"/>
                </a:solidFill>
              </a:rPr>
              <a:t>ing</a:t>
            </a:r>
            <a:r>
              <a:rPr lang="cs-CZ" sz="3200" dirty="0">
                <a:solidFill>
                  <a:prstClr val="white"/>
                </a:solidFill>
              </a:rPr>
              <a:t> to </a:t>
            </a:r>
            <a:r>
              <a:rPr lang="cs-CZ" sz="3200" dirty="0" err="1">
                <a:solidFill>
                  <a:prstClr val="white"/>
                </a:solidFill>
              </a:rPr>
              <a:t>school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now</a:t>
            </a:r>
            <a:r>
              <a:rPr lang="cs-CZ" sz="3200" dirty="0">
                <a:solidFill>
                  <a:prstClr val="white"/>
                </a:solidFill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03899" y="1267067"/>
            <a:ext cx="106790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He</a:t>
            </a:r>
          </a:p>
          <a:p>
            <a:pPr lvl="0"/>
            <a:r>
              <a:rPr lang="cs-CZ" sz="3200" dirty="0" err="1">
                <a:solidFill>
                  <a:prstClr val="white"/>
                </a:solidFill>
              </a:rPr>
              <a:t>She</a:t>
            </a:r>
            <a:endParaRPr lang="cs-CZ" sz="3200" dirty="0">
              <a:solidFill>
                <a:prstClr val="white"/>
              </a:solidFill>
            </a:endParaRPr>
          </a:p>
          <a:p>
            <a:pPr lvl="0"/>
            <a:r>
              <a:rPr lang="cs-CZ" sz="3200" dirty="0" err="1">
                <a:solidFill>
                  <a:prstClr val="white"/>
                </a:solidFill>
              </a:rPr>
              <a:t>It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4" name="Popisek se šipkou doprava 3"/>
          <p:cNvSpPr/>
          <p:nvPr/>
        </p:nvSpPr>
        <p:spPr>
          <a:xfrm>
            <a:off x="2771800" y="1178852"/>
            <a:ext cx="792087" cy="1746091"/>
          </a:xfrm>
          <a:prstGeom prst="rightArrowCallout">
            <a:avLst>
              <a:gd name="adj1" fmla="val 19585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08028" y="1759509"/>
            <a:ext cx="51844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i</a:t>
            </a:r>
            <a:r>
              <a:rPr lang="cs-CZ" sz="3200" dirty="0" err="1" smtClean="0">
                <a:solidFill>
                  <a:schemeClr val="bg1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dirty="0" err="1" smtClean="0"/>
              <a:t>go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3994739"/>
            <a:ext cx="139922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 smtClean="0"/>
          </a:p>
          <a:p>
            <a:r>
              <a:rPr lang="cs-CZ" sz="3200" dirty="0" err="1" smtClean="0"/>
              <a:t>You</a:t>
            </a:r>
            <a:endParaRPr lang="cs-CZ" sz="3200" dirty="0" smtClean="0"/>
          </a:p>
          <a:p>
            <a:r>
              <a:rPr lang="cs-CZ" sz="3200" dirty="0" err="1" smtClean="0"/>
              <a:t>They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32072" y="4487183"/>
            <a:ext cx="5304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a</a:t>
            </a:r>
            <a:r>
              <a:rPr lang="cs-CZ" sz="3200" dirty="0" smtClean="0">
                <a:solidFill>
                  <a:schemeClr val="bg1"/>
                </a:solidFill>
              </a:rPr>
              <a:t>re</a:t>
            </a:r>
            <a:r>
              <a:rPr lang="cs-CZ" sz="3200" dirty="0" smtClean="0"/>
              <a:t> </a:t>
            </a:r>
            <a:r>
              <a:rPr lang="cs-CZ" sz="3200" dirty="0" err="1" smtClean="0"/>
              <a:t>go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2" name="Popisek se šipkou doprava 11"/>
          <p:cNvSpPr/>
          <p:nvPr/>
        </p:nvSpPr>
        <p:spPr>
          <a:xfrm>
            <a:off x="2658925" y="3906524"/>
            <a:ext cx="792087" cy="1746091"/>
          </a:xfrm>
          <a:prstGeom prst="rightArrowCallout">
            <a:avLst>
              <a:gd name="adj1" fmla="val 19585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58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8" grpId="0"/>
      <p:bldP spid="9" grpId="0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35409"/>
            <a:ext cx="565785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141538" y="1345045"/>
            <a:ext cx="11338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He</a:t>
            </a:r>
          </a:p>
          <a:p>
            <a:pPr lvl="0"/>
            <a:r>
              <a:rPr lang="cs-CZ" sz="3200" dirty="0" err="1">
                <a:solidFill>
                  <a:prstClr val="white"/>
                </a:solidFill>
              </a:rPr>
              <a:t>She</a:t>
            </a:r>
            <a:endParaRPr lang="cs-CZ" sz="3200" dirty="0">
              <a:solidFill>
                <a:prstClr val="white"/>
              </a:solidFill>
            </a:endParaRPr>
          </a:p>
          <a:p>
            <a:pPr lvl="0"/>
            <a:r>
              <a:rPr lang="cs-CZ" sz="3200" dirty="0" err="1">
                <a:solidFill>
                  <a:prstClr val="white"/>
                </a:solidFill>
              </a:rPr>
              <a:t>It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4" name="Popisek se šipkou doprava 3"/>
          <p:cNvSpPr/>
          <p:nvPr/>
        </p:nvSpPr>
        <p:spPr>
          <a:xfrm>
            <a:off x="3117414" y="1256829"/>
            <a:ext cx="792087" cy="1746091"/>
          </a:xfrm>
          <a:prstGeom prst="rightArrowCallout">
            <a:avLst>
              <a:gd name="adj1" fmla="val 19585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09501" y="1837487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i</a:t>
            </a:r>
            <a:r>
              <a:rPr lang="cs-CZ" sz="3200" dirty="0" err="1" smtClean="0">
                <a:solidFill>
                  <a:schemeClr val="bg1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dirty="0" err="1" smtClean="0"/>
              <a:t>sing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a song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4029591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a</a:t>
            </a:r>
            <a:r>
              <a:rPr lang="cs-CZ" sz="3200" dirty="0" smtClean="0">
                <a:solidFill>
                  <a:schemeClr val="bg1"/>
                </a:solidFill>
              </a:rPr>
              <a:t>re</a:t>
            </a:r>
            <a:r>
              <a:rPr lang="cs-CZ" sz="3200" dirty="0" smtClean="0"/>
              <a:t>   </a:t>
            </a:r>
            <a:r>
              <a:rPr lang="cs-CZ" sz="3200" dirty="0" err="1" smtClean="0"/>
              <a:t>sing</a:t>
            </a:r>
            <a:r>
              <a:rPr lang="cs-CZ" sz="3200" dirty="0" err="1" smtClean="0">
                <a:solidFill>
                  <a:schemeClr val="bg1"/>
                </a:solidFill>
              </a:rPr>
              <a:t>ing</a:t>
            </a:r>
            <a:r>
              <a:rPr lang="cs-CZ" sz="3200" dirty="0" smtClean="0"/>
              <a:t> a song </a:t>
            </a:r>
            <a:r>
              <a:rPr lang="cs-CZ" sz="3200" dirty="0" err="1" smtClean="0"/>
              <a:t>now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77700" y="3545880"/>
            <a:ext cx="143971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 smtClean="0"/>
          </a:p>
          <a:p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</a:p>
          <a:p>
            <a:r>
              <a:rPr lang="cs-CZ" sz="3200" dirty="0" err="1" smtClean="0"/>
              <a:t>They</a:t>
            </a:r>
            <a:endParaRPr lang="cs-CZ" sz="3200" dirty="0"/>
          </a:p>
        </p:txBody>
      </p:sp>
      <p:sp>
        <p:nvSpPr>
          <p:cNvPr id="13" name="Popisek se šipkou doprava 12"/>
          <p:cNvSpPr/>
          <p:nvPr/>
        </p:nvSpPr>
        <p:spPr>
          <a:xfrm>
            <a:off x="2987825" y="3457664"/>
            <a:ext cx="792087" cy="1746091"/>
          </a:xfrm>
          <a:prstGeom prst="rightArrowCallout">
            <a:avLst>
              <a:gd name="adj1" fmla="val 19585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666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9" grpId="0"/>
      <p:bldP spid="12" grpId="0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384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152</TotalTime>
  <Words>482</Words>
  <Application>Microsoft Office PowerPoint</Application>
  <PresentationFormat>Předvádění na obrazovce (4:3)</PresentationFormat>
  <Paragraphs>123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Summer</vt:lpstr>
      <vt:lpstr> Present continues -now </vt:lpstr>
      <vt:lpstr>Prezentace aplikace PowerPoint</vt:lpstr>
      <vt:lpstr>Present continues – now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Váš nadpis Tématu</dc:title>
  <dc:creator>pc10</dc:creator>
  <cp:lastModifiedBy>Kyli</cp:lastModifiedBy>
  <cp:revision>20</cp:revision>
  <dcterms:created xsi:type="dcterms:W3CDTF">2011-04-27T06:04:07Z</dcterms:created>
  <dcterms:modified xsi:type="dcterms:W3CDTF">2012-01-22T11:13:37Z</dcterms:modified>
</cp:coreProperties>
</file>