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76" r:id="rId2"/>
    <p:sldId id="274" r:id="rId3"/>
    <p:sldId id="256" r:id="rId4"/>
    <p:sldId id="257" r:id="rId5"/>
    <p:sldId id="258" r:id="rId6"/>
    <p:sldId id="260" r:id="rId7"/>
    <p:sldId id="262" r:id="rId8"/>
    <p:sldId id="261" r:id="rId9"/>
    <p:sldId id="263" r:id="rId10"/>
    <p:sldId id="264" r:id="rId11"/>
    <p:sldId id="265" r:id="rId12"/>
    <p:sldId id="270" r:id="rId13"/>
    <p:sldId id="266" r:id="rId14"/>
    <p:sldId id="267" r:id="rId15"/>
    <p:sldId id="268" r:id="rId16"/>
    <p:sldId id="271" r:id="rId17"/>
    <p:sldId id="272" r:id="rId18"/>
    <p:sldId id="273" r:id="rId19"/>
    <p:sldId id="27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VY_32_INOVACE_3.2.6.2. O 09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Lenka Kulhavá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TEMA</a:t>
          </a:r>
          <a:r>
            <a:rPr lang="cs-CZ" sz="2000" dirty="0" smtClean="0"/>
            <a:t>: Angličtina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24A7D4-3B60-4CCA-9051-23D44728DB0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4BB28E2-2AD5-49A4-AFF0-A882A19BC905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DBED3D-D070-4CA6-BB15-AAAA30F6B31D}" type="presOf" srcId="{D8197B8C-B260-4A16-BDF4-0947B075E274}" destId="{25B08C86-7E15-44DC-BE7F-FFB55DD49D12}" srcOrd="0" destOrd="0" presId="urn:microsoft.com/office/officeart/2005/8/layout/target3"/>
    <dgm:cxn modelId="{2E4F0C86-41E3-4E35-AF81-537B5599D82A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8EDB2DE-803E-40F0-A4B0-9E2EB8973FA1}" type="presOf" srcId="{757F3AB3-0718-4624-B441-E567A8F0AB56}" destId="{333A1088-737F-45CB-B68E-254E46348037}" srcOrd="0" destOrd="0" presId="urn:microsoft.com/office/officeart/2005/8/layout/target3"/>
    <dgm:cxn modelId="{40FF098B-C597-4060-A28A-1DB8EC0644C0}" type="presOf" srcId="{B651F6E3-6281-48DB-9319-2AEAFDAE7572}" destId="{6BB5E863-4638-4E1D-BFDE-399D028AC4ED}" srcOrd="1" destOrd="0" presId="urn:microsoft.com/office/officeart/2005/8/layout/target3"/>
    <dgm:cxn modelId="{5617F82E-EEAD-4409-ADB6-B4D879EF76C0}" type="presOf" srcId="{B651F6E3-6281-48DB-9319-2AEAFDAE7572}" destId="{619D679B-A015-4ECF-8348-D1034C574F40}" srcOrd="0" destOrd="0" presId="urn:microsoft.com/office/officeart/2005/8/layout/target3"/>
    <dgm:cxn modelId="{25E3986D-04B2-4FFA-99A2-3269394EA223}" type="presOf" srcId="{D1B46980-6531-4606-95E6-44980827E919}" destId="{2BE915AB-18AA-4053-B92C-3BFC9ED204BB}" srcOrd="1" destOrd="0" presId="urn:microsoft.com/office/officeart/2005/8/layout/target3"/>
    <dgm:cxn modelId="{8DAAE5A3-C6BB-490F-ABA2-0578A5EA01B9}" type="presOf" srcId="{D1D4F407-5343-4D3F-B5B9-D407B03CAEB4}" destId="{AED2198E-93D5-4001-81B4-73124B309672}" srcOrd="1" destOrd="0" presId="urn:microsoft.com/office/officeart/2005/8/layout/target3"/>
    <dgm:cxn modelId="{342714A0-DB2C-4878-B7A6-B1EAFE4A0147}" type="presOf" srcId="{4C35D32F-0EAB-4CD7-82EE-45574DC2A586}" destId="{890E4F0B-2866-4A3F-A3C7-2A14B1797930}" srcOrd="1" destOrd="0" presId="urn:microsoft.com/office/officeart/2005/8/layout/target3"/>
    <dgm:cxn modelId="{3CEAAE3A-D670-4A42-A046-A204A7DEA16D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0C7CEC-43FE-4345-83BE-F075FE90A7C1}" type="presParOf" srcId="{333A1088-737F-45CB-B68E-254E46348037}" destId="{F5ABB229-8D3B-4694-996A-96F23CF14429}" srcOrd="0" destOrd="0" presId="urn:microsoft.com/office/officeart/2005/8/layout/target3"/>
    <dgm:cxn modelId="{455C4BFE-5D97-47B2-92B8-A2DE30A8DCEF}" type="presParOf" srcId="{333A1088-737F-45CB-B68E-254E46348037}" destId="{F41139FD-01EE-4571-8B17-4FB00FC51163}" srcOrd="1" destOrd="0" presId="urn:microsoft.com/office/officeart/2005/8/layout/target3"/>
    <dgm:cxn modelId="{A26FB9CD-F721-4B48-9286-390CCAD18CD5}" type="presParOf" srcId="{333A1088-737F-45CB-B68E-254E46348037}" destId="{D005CE8C-CC26-4C3E-AC11-E15060ECD759}" srcOrd="2" destOrd="0" presId="urn:microsoft.com/office/officeart/2005/8/layout/target3"/>
    <dgm:cxn modelId="{04660A98-E14D-46C9-B9DC-B093B6E89F92}" type="presParOf" srcId="{333A1088-737F-45CB-B68E-254E46348037}" destId="{2C702D82-9B77-49B7-9568-BB8EB47C3372}" srcOrd="3" destOrd="0" presId="urn:microsoft.com/office/officeart/2005/8/layout/target3"/>
    <dgm:cxn modelId="{475F86E5-D57D-4D59-AF12-342C7D5B00B6}" type="presParOf" srcId="{333A1088-737F-45CB-B68E-254E46348037}" destId="{A52A0455-90FF-4808-ABD0-F02540D31D5A}" srcOrd="4" destOrd="0" presId="urn:microsoft.com/office/officeart/2005/8/layout/target3"/>
    <dgm:cxn modelId="{80FC9523-29FF-4BCD-8A3D-0F7E53F3D973}" type="presParOf" srcId="{333A1088-737F-45CB-B68E-254E46348037}" destId="{6140AFEC-043D-4C43-A2F9-D0F5331DF3A3}" srcOrd="5" destOrd="0" presId="urn:microsoft.com/office/officeart/2005/8/layout/target3"/>
    <dgm:cxn modelId="{524058A8-9FD7-4CB5-9729-B931E8F07D76}" type="presParOf" srcId="{333A1088-737F-45CB-B68E-254E46348037}" destId="{9358AC05-5D7D-4327-9F80-1AD486AEA664}" srcOrd="6" destOrd="0" presId="urn:microsoft.com/office/officeart/2005/8/layout/target3"/>
    <dgm:cxn modelId="{D9750C6D-4628-4D4B-916A-4514E6EECC76}" type="presParOf" srcId="{333A1088-737F-45CB-B68E-254E46348037}" destId="{313FC574-E1CD-4FB4-B054-0B805CE0447D}" srcOrd="7" destOrd="0" presId="urn:microsoft.com/office/officeart/2005/8/layout/target3"/>
    <dgm:cxn modelId="{CE8527FB-FCE9-4C58-9189-FA7883F08B1F}" type="presParOf" srcId="{333A1088-737F-45CB-B68E-254E46348037}" destId="{619D679B-A015-4ECF-8348-D1034C574F40}" srcOrd="8" destOrd="0" presId="urn:microsoft.com/office/officeart/2005/8/layout/target3"/>
    <dgm:cxn modelId="{7EB15211-E8F0-4C77-B53A-5D75BE47F1B4}" type="presParOf" srcId="{333A1088-737F-45CB-B68E-254E46348037}" destId="{322283A8-4A27-4CDA-BAE3-F381106A9174}" srcOrd="9" destOrd="0" presId="urn:microsoft.com/office/officeart/2005/8/layout/target3"/>
    <dgm:cxn modelId="{3C156ACF-8A3C-4C71-A8FB-D453CC466699}" type="presParOf" srcId="{333A1088-737F-45CB-B68E-254E46348037}" destId="{FFC9F71D-1B4F-4AD9-A4A6-86ADEFC8AF5C}" srcOrd="10" destOrd="0" presId="urn:microsoft.com/office/officeart/2005/8/layout/target3"/>
    <dgm:cxn modelId="{1D6681B6-BF58-474B-8C13-2962169A7964}" type="presParOf" srcId="{333A1088-737F-45CB-B68E-254E46348037}" destId="{25B08C86-7E15-44DC-BE7F-FFB55DD49D12}" srcOrd="11" destOrd="0" presId="urn:microsoft.com/office/officeart/2005/8/layout/target3"/>
    <dgm:cxn modelId="{3F3D45C5-CE84-45B0-B9DE-15610A4AFD14}" type="presParOf" srcId="{333A1088-737F-45CB-B68E-254E46348037}" destId="{76644BE8-9D7C-4C09-B250-3D10AF48CBB7}" srcOrd="12" destOrd="0" presId="urn:microsoft.com/office/officeart/2005/8/layout/target3"/>
    <dgm:cxn modelId="{FC90D346-1E69-42B3-91F0-212B86A60598}" type="presParOf" srcId="{333A1088-737F-45CB-B68E-254E46348037}" destId="{EE85B701-7295-41C0-BA7A-34D3756A2AE6}" srcOrd="13" destOrd="0" presId="urn:microsoft.com/office/officeart/2005/8/layout/target3"/>
    <dgm:cxn modelId="{7A045D29-624A-43F2-BB95-AD8BB5FA3DFE}" type="presParOf" srcId="{333A1088-737F-45CB-B68E-254E46348037}" destId="{8BEBB6EC-1DAA-4CAC-8A25-BC0FCBD5DBD5}" srcOrd="14" destOrd="0" presId="urn:microsoft.com/office/officeart/2005/8/layout/target3"/>
    <dgm:cxn modelId="{B7E686C3-98AD-41AB-AE8D-866C4CB9FA8A}" type="presParOf" srcId="{333A1088-737F-45CB-B68E-254E46348037}" destId="{AED2198E-93D5-4001-81B4-73124B309672}" srcOrd="15" destOrd="0" presId="urn:microsoft.com/office/officeart/2005/8/layout/target3"/>
    <dgm:cxn modelId="{3A69B683-7E8E-4524-AC0D-6FC6E1102499}" type="presParOf" srcId="{333A1088-737F-45CB-B68E-254E46348037}" destId="{2BE915AB-18AA-4053-B92C-3BFC9ED204BB}" srcOrd="16" destOrd="0" presId="urn:microsoft.com/office/officeart/2005/8/layout/target3"/>
    <dgm:cxn modelId="{59295742-6034-4005-B2B9-8B1CBA72AFAE}" type="presParOf" srcId="{333A1088-737F-45CB-B68E-254E46348037}" destId="{6BB5E863-4638-4E1D-BFDE-399D028AC4ED}" srcOrd="17" destOrd="0" presId="urn:microsoft.com/office/officeart/2005/8/layout/target3"/>
    <dgm:cxn modelId="{333D5644-7583-4A59-8E00-046455B327D9}" type="presParOf" srcId="{333A1088-737F-45CB-B68E-254E46348037}" destId="{5A5FFA88-C948-4069-8E93-59FA12366E83}" srcOrd="18" destOrd="0" presId="urn:microsoft.com/office/officeart/2005/8/layout/target3"/>
    <dgm:cxn modelId="{397FAB7C-1788-45FC-8813-4D8A88D4D52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Lenka Kulhavá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VY_32_INOVACE_3.2.6.2. O 09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TEMA</a:t>
          </a:r>
          <a:r>
            <a:rPr lang="cs-CZ" sz="2000" kern="1200" dirty="0" smtClean="0"/>
            <a:t>: Angličtina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2C09D-8775-4813-AEE5-36661D850AF8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49C82F-92C3-41B8-A756-CA7B82D371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252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9C82F-92C3-41B8-A756-CA7B82D371E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944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9C82F-92C3-41B8-A756-CA7B82D371ED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10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5D3F0E-1870-4A69-AE9C-DE44AC60033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F228BF9-9B3D-4C6E-BEB8-BDB7373A4D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englishbaby.com/user/member_login_form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glishbaby.com/user/member_login_for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esl.about.com/od/englishformedicalpurpose/a/d_dhyg.ht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3199083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449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548680"/>
            <a:ext cx="158417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ANOTACE: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340768"/>
            <a:ext cx="7560840" cy="41549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je určena pro žáky 8. a 9. tříd ZŠ k procvičení tématu „U zubaře“.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 první části si žáci přečtou rozhovory a slovní zásobu týkající se modelových situací u zubaře, jako je dialog na recepci, u dentisty, řešení způsobu léčby, apod.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Další část zahrnuje různé dialogy, které mohou posloužit v dalších hodinách na opakování daného tématu nebo k jeho většímu procvičení.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Výsledkem prezentace by měl být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samostatně vytvořený rozhovor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mezi žáky na dané téma.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42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Lenka Kulhavá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AT THE DENTIST´S</a:t>
            </a:r>
            <a:endParaRPr lang="cs-CZ" dirty="0"/>
          </a:p>
        </p:txBody>
      </p:sp>
      <p:pic>
        <p:nvPicPr>
          <p:cNvPr id="1026" name="Picture 2" descr="http://t2.gstatic.com/images?q=tbn:ANd9GcRczh3-dPCNaIcHqnzz78w7sjSb8wIVQCT2wC6aC1Z7SmufUg4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33056"/>
            <a:ext cx="2448272" cy="2331182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2.gstatic.com/images?q=tbn:ANd9GcSPcgppq5XOppF4gECrJYAbC-XNnAksD10aOvSrGRW5QuB_GHD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76548"/>
            <a:ext cx="2085975" cy="219075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2.gstatic.com/images?q=tbn:ANd9GcRDJbiWiUPgT9sabJGs1WhcoVW7wnkV540v9Y_kq3zLLdpE_xj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00362"/>
            <a:ext cx="2143125" cy="214312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88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-171400"/>
            <a:ext cx="8136904" cy="7376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317400" rIns="0" bIns="1587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Arial" pitchFamily="34" charset="0"/>
                <a:cs typeface="Arial" pitchFamily="34" charset="0"/>
              </a:rPr>
              <a:t>AT THE DENTIST´S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fontAlgn="ctr"/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At 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the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cs-CZ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reception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fontAlgn="ctr"/>
            <a:endParaRPr kumimoji="0" lang="cs-CZ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/>
              <a:t>C</a:t>
            </a:r>
            <a:r>
              <a:rPr lang="en-US" sz="2000" dirty="0" smtClean="0"/>
              <a:t>an I make an appointment to see the</a:t>
            </a:r>
            <a:r>
              <a:rPr lang="cs-CZ" sz="2000" dirty="0" smtClean="0"/>
              <a:t> </a:t>
            </a:r>
            <a:r>
              <a:rPr lang="cs-CZ" sz="2000" dirty="0" err="1" smtClean="0"/>
              <a:t>dentist</a:t>
            </a:r>
            <a:r>
              <a:rPr lang="cs-CZ" sz="2000" dirty="0" smtClean="0"/>
              <a:t>/</a:t>
            </a:r>
            <a:r>
              <a:rPr lang="cs-CZ" sz="2000" dirty="0" err="1" smtClean="0"/>
              <a:t>hygienist</a:t>
            </a:r>
            <a:r>
              <a:rPr lang="cs-CZ" sz="2000" dirty="0" smtClean="0"/>
              <a:t>?</a:t>
            </a:r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err="1" smtClean="0"/>
              <a:t>I'd</a:t>
            </a:r>
            <a:r>
              <a:rPr lang="cs-CZ" sz="2000" dirty="0" smtClean="0"/>
              <a:t> </a:t>
            </a:r>
            <a:r>
              <a:rPr lang="cs-CZ" sz="2000" dirty="0" err="1" smtClean="0"/>
              <a:t>like</a:t>
            </a:r>
            <a:r>
              <a:rPr lang="cs-CZ" sz="2000" dirty="0" smtClean="0"/>
              <a:t> a </a:t>
            </a:r>
            <a:r>
              <a:rPr lang="cs-CZ" sz="2000" dirty="0" err="1" smtClean="0"/>
              <a:t>check</a:t>
            </a:r>
            <a:r>
              <a:rPr lang="cs-CZ" sz="2000" dirty="0" smtClean="0"/>
              <a:t>-up.</a:t>
            </a:r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err="1"/>
              <a:t>P</a:t>
            </a:r>
            <a:r>
              <a:rPr lang="cs-CZ" sz="2000" dirty="0" err="1" smtClean="0"/>
              <a:t>lease</a:t>
            </a:r>
            <a:r>
              <a:rPr lang="cs-CZ" sz="2000" dirty="0" smtClean="0"/>
              <a:t> </a:t>
            </a:r>
            <a:r>
              <a:rPr lang="cs-CZ" sz="2000" dirty="0" err="1" smtClean="0"/>
              <a:t>take</a:t>
            </a:r>
            <a:r>
              <a:rPr lang="cs-CZ" sz="2000" dirty="0" smtClean="0"/>
              <a:t> a </a:t>
            </a:r>
            <a:r>
              <a:rPr lang="cs-CZ" sz="2000" dirty="0" err="1" smtClean="0"/>
              <a:t>seat</a:t>
            </a:r>
            <a:r>
              <a:rPr lang="cs-CZ" sz="2000" dirty="0" smtClean="0"/>
              <a:t>.</a:t>
            </a:r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/>
              <a:t>W</a:t>
            </a:r>
            <a:r>
              <a:rPr lang="en-US" sz="2000" dirty="0" err="1" smtClean="0"/>
              <a:t>ould</a:t>
            </a:r>
            <a:r>
              <a:rPr lang="en-US" sz="2000" dirty="0" smtClean="0"/>
              <a:t> you like to come through?</a:t>
            </a:r>
            <a:endParaRPr lang="cs-CZ" sz="2000" dirty="0" smtClean="0"/>
          </a:p>
          <a:p>
            <a:pPr marL="342900" indent="-342900" fontAlgn="ctr">
              <a:buFont typeface="Wingdings" pitchFamily="2" charset="2"/>
              <a:buChar char="q"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Having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cs-CZ" sz="2000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your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cs-CZ" sz="2000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teeth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cs-CZ" sz="2000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latin typeface="Verdana" pitchFamily="34" charset="0"/>
                <a:cs typeface="Arial" pitchFamily="34" charset="0"/>
              </a:rPr>
              <a:t>examined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smtClean="0"/>
              <a:t>W</a:t>
            </a:r>
            <a:r>
              <a:rPr lang="en-US" sz="2000" dirty="0" smtClean="0"/>
              <a:t>hen </a:t>
            </a:r>
            <a:r>
              <a:rPr lang="en-US" sz="2000" dirty="0"/>
              <a:t>did you last visit the dentist?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smtClean="0"/>
              <a:t>H</a:t>
            </a:r>
            <a:r>
              <a:rPr lang="en-US" sz="2000" dirty="0" err="1" smtClean="0"/>
              <a:t>ave</a:t>
            </a:r>
            <a:r>
              <a:rPr lang="en-US" sz="2000" dirty="0" smtClean="0"/>
              <a:t> </a:t>
            </a:r>
            <a:r>
              <a:rPr lang="en-US" sz="2000" dirty="0"/>
              <a:t>you had any problems?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err="1"/>
              <a:t>I've</a:t>
            </a:r>
            <a:r>
              <a:rPr lang="cs-CZ" sz="2000" dirty="0"/>
              <a:t> </a:t>
            </a:r>
            <a:r>
              <a:rPr lang="cs-CZ" sz="2000" dirty="0" err="1"/>
              <a:t>got</a:t>
            </a:r>
            <a:r>
              <a:rPr lang="cs-CZ" sz="2000" dirty="0"/>
              <a:t> </a:t>
            </a:r>
            <a:r>
              <a:rPr lang="cs-CZ" sz="2000" dirty="0" err="1" smtClean="0"/>
              <a:t>toothache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smtClean="0"/>
              <a:t>O</a:t>
            </a:r>
            <a:r>
              <a:rPr lang="en-US" sz="2000" dirty="0" smtClean="0"/>
              <a:t>ne </a:t>
            </a:r>
            <a:r>
              <a:rPr lang="en-US" sz="2000" dirty="0"/>
              <a:t>of my fillings has come </a:t>
            </a:r>
            <a:r>
              <a:rPr lang="en-US" sz="2000" dirty="0" smtClean="0"/>
              <a:t>out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err="1"/>
              <a:t>I've</a:t>
            </a:r>
            <a:r>
              <a:rPr lang="cs-CZ" sz="2000" dirty="0"/>
              <a:t> </a:t>
            </a:r>
            <a:r>
              <a:rPr lang="cs-CZ" sz="2000" dirty="0" err="1"/>
              <a:t>chipped</a:t>
            </a:r>
            <a:r>
              <a:rPr lang="cs-CZ" sz="2000" dirty="0"/>
              <a:t> a </a:t>
            </a:r>
            <a:r>
              <a:rPr lang="cs-CZ" sz="2000" dirty="0" err="1" smtClean="0"/>
              <a:t>tooth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en-US" sz="2000" dirty="0"/>
              <a:t>I'd like a clean and polish, </a:t>
            </a:r>
            <a:r>
              <a:rPr lang="en-US" sz="2000" dirty="0" smtClean="0"/>
              <a:t>please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smtClean="0"/>
              <a:t>C</a:t>
            </a:r>
            <a:r>
              <a:rPr lang="en-US" sz="2000" dirty="0" smtClean="0"/>
              <a:t>an </a:t>
            </a:r>
            <a:r>
              <a:rPr lang="en-US" sz="2000" dirty="0"/>
              <a:t>you open your mouth, please?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smtClean="0"/>
              <a:t>A </a:t>
            </a:r>
            <a:r>
              <a:rPr lang="cs-CZ" sz="2000" dirty="0" err="1" smtClean="0"/>
              <a:t>little</a:t>
            </a:r>
            <a:r>
              <a:rPr lang="cs-CZ" sz="2000" dirty="0" smtClean="0"/>
              <a:t> </a:t>
            </a:r>
            <a:r>
              <a:rPr lang="cs-CZ" sz="2000" dirty="0" err="1"/>
              <a:t>wider</a:t>
            </a:r>
            <a:r>
              <a:rPr lang="cs-CZ" sz="2000" dirty="0"/>
              <a:t>, </a:t>
            </a:r>
            <a:r>
              <a:rPr lang="cs-CZ" sz="2000" dirty="0" err="1" smtClean="0"/>
              <a:t>please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en-US" sz="2000" dirty="0"/>
              <a:t>I'm going to give you an </a:t>
            </a:r>
            <a:r>
              <a:rPr lang="en-US" sz="2000" dirty="0" smtClean="0"/>
              <a:t>x-ray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smtClean="0"/>
              <a:t>Y</a:t>
            </a:r>
            <a:r>
              <a:rPr lang="en-US" sz="2000" dirty="0" err="1" smtClean="0"/>
              <a:t>ou've</a:t>
            </a:r>
            <a:r>
              <a:rPr lang="en-US" sz="2000" dirty="0" smtClean="0"/>
              <a:t> </a:t>
            </a:r>
            <a:r>
              <a:rPr lang="en-US" sz="2000" dirty="0"/>
              <a:t>got a bit of decay in this </a:t>
            </a:r>
            <a:r>
              <a:rPr lang="en-US" sz="2000" dirty="0" smtClean="0"/>
              <a:t>one</a:t>
            </a:r>
            <a:r>
              <a:rPr lang="cs-CZ" sz="2000" dirty="0" smtClean="0"/>
              <a:t>.</a:t>
            </a:r>
            <a:endParaRPr lang="cs-CZ" sz="2000" dirty="0"/>
          </a:p>
          <a:p>
            <a:pPr marL="342900" indent="-342900" fontAlgn="ctr">
              <a:buFont typeface="Wingdings" pitchFamily="2" charset="2"/>
              <a:buChar char="q"/>
            </a:pPr>
            <a:r>
              <a:rPr lang="cs-CZ" sz="2000" dirty="0" err="1" smtClean="0"/>
              <a:t>You've</a:t>
            </a:r>
            <a:r>
              <a:rPr lang="cs-CZ" sz="2000" dirty="0" smtClean="0"/>
              <a:t> </a:t>
            </a:r>
            <a:r>
              <a:rPr lang="cs-CZ" sz="2000" dirty="0" err="1"/>
              <a:t>got</a:t>
            </a:r>
            <a:r>
              <a:rPr lang="cs-CZ" sz="2000" dirty="0"/>
              <a:t> </a:t>
            </a:r>
            <a:r>
              <a:rPr lang="cs-CZ" sz="2000" dirty="0" err="1"/>
              <a:t>an</a:t>
            </a:r>
            <a:r>
              <a:rPr lang="cs-CZ" sz="2000" dirty="0"/>
              <a:t> </a:t>
            </a:r>
            <a:r>
              <a:rPr lang="cs-CZ" sz="2000" dirty="0" err="1" smtClean="0"/>
              <a:t>abscess</a:t>
            </a:r>
            <a:r>
              <a:rPr lang="cs-CZ" sz="2000" dirty="0" smtClean="0"/>
              <a:t>.</a:t>
            </a:r>
          </a:p>
          <a:p>
            <a:pPr fontAlgn="ctr"/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t1.gstatic.com/images?q=tbn:ANd9GcRyy-jORHE0C2O1hNoKPuBFMqCVeGRz9mzUsD-14PUISwtsaC2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918" y="1988840"/>
            <a:ext cx="3822641" cy="3672408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9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716088" y="1447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317400" rIns="91440" bIns="1587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b="1" i="0" u="none" strike="noStrike" cap="none" normalizeH="0" baseline="0" smtClean="0">
              <a:ln>
                <a:noFill/>
              </a:ln>
              <a:solidFill>
                <a:srgbClr val="CC0000"/>
              </a:solidFill>
              <a:effectLst/>
              <a:latin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536" y="404664"/>
            <a:ext cx="82809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cs-CZ" sz="2800" b="1" dirty="0" err="1" smtClean="0">
                <a:solidFill>
                  <a:srgbClr val="C00000"/>
                </a:solidFill>
              </a:rPr>
              <a:t>Dental</a:t>
            </a:r>
            <a:r>
              <a:rPr lang="cs-CZ" sz="2800" b="1" dirty="0" smtClean="0">
                <a:solidFill>
                  <a:schemeClr val="accent1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treatment</a:t>
            </a:r>
            <a:endParaRPr lang="cs-CZ" sz="2800" b="1" dirty="0" smtClean="0">
              <a:solidFill>
                <a:srgbClr val="C00000"/>
              </a:solidFill>
            </a:endParaRPr>
          </a:p>
          <a:p>
            <a:pPr marL="285750" indent="-285750" fontAlgn="ctr">
              <a:buFont typeface="Wingdings" pitchFamily="2" charset="2"/>
              <a:buChar char="q"/>
            </a:pPr>
            <a:r>
              <a:rPr lang="cs-CZ" sz="2800" dirty="0" err="1"/>
              <a:t>Y</a:t>
            </a:r>
            <a:r>
              <a:rPr lang="cs-CZ" sz="2800" dirty="0" err="1" smtClean="0"/>
              <a:t>ou</a:t>
            </a:r>
            <a:r>
              <a:rPr lang="cs-CZ" sz="2800" dirty="0" smtClean="0"/>
              <a:t> </a:t>
            </a:r>
            <a:r>
              <a:rPr lang="cs-CZ" sz="2800" dirty="0" err="1"/>
              <a:t>need</a:t>
            </a:r>
            <a:r>
              <a:rPr lang="cs-CZ" sz="2800" dirty="0"/>
              <a:t> </a:t>
            </a:r>
            <a:r>
              <a:rPr lang="cs-CZ" sz="2800" dirty="0" err="1"/>
              <a:t>two</a:t>
            </a:r>
            <a:r>
              <a:rPr lang="cs-CZ" sz="2800" dirty="0"/>
              <a:t> </a:t>
            </a:r>
            <a:r>
              <a:rPr lang="cs-CZ" sz="2800" dirty="0" err="1" smtClean="0"/>
              <a:t>fillings</a:t>
            </a:r>
            <a:r>
              <a:rPr lang="cs-CZ" sz="2800" dirty="0" smtClean="0"/>
              <a:t>.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en-US" sz="2800" dirty="0"/>
              <a:t>I'm going to have to take this tooth </a:t>
            </a:r>
            <a:r>
              <a:rPr lang="en-US" sz="2800" dirty="0" smtClean="0"/>
              <a:t>out</a:t>
            </a:r>
            <a:r>
              <a:rPr lang="cs-CZ" sz="2800" dirty="0" smtClean="0"/>
              <a:t>.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cs-CZ" sz="2800" dirty="0" smtClean="0"/>
              <a:t>D</a:t>
            </a:r>
            <a:r>
              <a:rPr lang="en-US" sz="2800" dirty="0" smtClean="0"/>
              <a:t>o </a:t>
            </a:r>
            <a:r>
              <a:rPr lang="en-US" sz="2800" dirty="0"/>
              <a:t>you want to have a crown fitted?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en-US" sz="2800" dirty="0"/>
              <a:t>I'm going to give you an </a:t>
            </a:r>
            <a:r>
              <a:rPr lang="en-US" sz="2800" dirty="0" smtClean="0"/>
              <a:t>injection</a:t>
            </a:r>
            <a:r>
              <a:rPr lang="cs-CZ" sz="2800" dirty="0" smtClean="0"/>
              <a:t>.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cs-CZ" sz="2800" dirty="0" smtClean="0"/>
              <a:t>L</a:t>
            </a:r>
            <a:r>
              <a:rPr lang="en-US" sz="2800" dirty="0" smtClean="0"/>
              <a:t>et </a:t>
            </a:r>
            <a:r>
              <a:rPr lang="en-US" sz="2800" dirty="0"/>
              <a:t>me know if you feel any </a:t>
            </a:r>
            <a:r>
              <a:rPr lang="en-US" sz="2800" dirty="0" smtClean="0"/>
              <a:t>pain</a:t>
            </a:r>
            <a:r>
              <a:rPr lang="cs-CZ" sz="2800" dirty="0" smtClean="0"/>
              <a:t>.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cs-CZ" sz="2800" dirty="0" smtClean="0"/>
              <a:t>W</a:t>
            </a:r>
            <a:r>
              <a:rPr lang="en-US" sz="2800" dirty="0" err="1" smtClean="0"/>
              <a:t>ould</a:t>
            </a:r>
            <a:r>
              <a:rPr lang="en-US" sz="2800" dirty="0" smtClean="0"/>
              <a:t> </a:t>
            </a:r>
            <a:r>
              <a:rPr lang="en-US" sz="2800" dirty="0"/>
              <a:t>you like to rinse your mouth out?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cs-CZ" sz="2800" dirty="0" smtClean="0"/>
              <a:t>Y</a:t>
            </a:r>
            <a:r>
              <a:rPr lang="en-US" sz="2800" dirty="0" err="1" smtClean="0"/>
              <a:t>ou</a:t>
            </a:r>
            <a:r>
              <a:rPr lang="en-US" sz="2800" dirty="0" smtClean="0"/>
              <a:t> </a:t>
            </a:r>
            <a:r>
              <a:rPr lang="en-US" sz="2800" dirty="0"/>
              <a:t>should make an appointment with the </a:t>
            </a:r>
            <a:r>
              <a:rPr lang="en-US" sz="2800" dirty="0" smtClean="0"/>
              <a:t>hygienist</a:t>
            </a:r>
            <a:r>
              <a:rPr lang="cs-CZ" sz="2800" dirty="0" smtClean="0"/>
              <a:t>.</a:t>
            </a:r>
            <a:endParaRPr lang="cs-CZ" sz="2800" dirty="0"/>
          </a:p>
          <a:p>
            <a:pPr marL="285750" indent="-285750" fontAlgn="ctr">
              <a:buFont typeface="Wingdings" pitchFamily="2" charset="2"/>
              <a:buChar char="q"/>
            </a:pPr>
            <a:r>
              <a:rPr lang="cs-CZ" sz="2800" dirty="0" smtClean="0"/>
              <a:t>H</a:t>
            </a:r>
            <a:r>
              <a:rPr lang="en-US" sz="2800" dirty="0" err="1" smtClean="0"/>
              <a:t>ow</a:t>
            </a:r>
            <a:r>
              <a:rPr lang="en-US" sz="2800" dirty="0" smtClean="0"/>
              <a:t> </a:t>
            </a:r>
            <a:r>
              <a:rPr lang="en-US" sz="2800" dirty="0"/>
              <a:t>much will it cost?</a:t>
            </a:r>
            <a:endParaRPr lang="cs-CZ" sz="2800" dirty="0"/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</p:txBody>
      </p:sp>
      <p:pic>
        <p:nvPicPr>
          <p:cNvPr id="3074" name="Picture 2" descr="http://t1.gstatic.com/images?q=tbn:ANd9GcSKCctzu_NafGB5NHcDLOrokamTewO8F-nrMt1OeYaO04tKr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0"/>
            <a:ext cx="2987824" cy="3284984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73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2.gstatic.com/images?q=tbn:ANd9GcSgFLdYz9sc2940LpEDLFvFKUkF6QF0E1ILNuR_RW-Q4aBs0mJHG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667723" cy="294884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4989659" cy="646330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Dental </a:t>
            </a:r>
            <a:r>
              <a:rPr lang="en-US" b="1" dirty="0" smtClean="0">
                <a:solidFill>
                  <a:schemeClr val="accent1"/>
                </a:solidFill>
              </a:rPr>
              <a:t>Receptionist</a:t>
            </a:r>
            <a:r>
              <a:rPr lang="cs-CZ" b="1" dirty="0" smtClean="0">
                <a:solidFill>
                  <a:schemeClr val="accent1"/>
                </a:solidFill>
              </a:rPr>
              <a:t> </a:t>
            </a:r>
            <a:r>
              <a:rPr lang="en-US" b="1" dirty="0" smtClean="0">
                <a:solidFill>
                  <a:schemeClr val="accent1"/>
                </a:solidFill>
              </a:rPr>
              <a:t>Sam</a:t>
            </a:r>
            <a:r>
              <a:rPr lang="en-US" b="1" dirty="0">
                <a:solidFill>
                  <a:schemeClr val="accent1"/>
                </a:solidFill>
              </a:rPr>
              <a:t>:</a:t>
            </a:r>
            <a:r>
              <a:rPr lang="en-US" dirty="0"/>
              <a:t> Good morning. I have an appointment with Dr. Peterson at 10.30.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Good morning, can I have your name, please?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Yes, it's Sam Waters.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Yes, Mr. Waters. Is this the first time you've seen Dr. Peterson?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No, I had my teeth cleaned and checked last year.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OK, just a moment, I'll get your chart.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Oh, I changed my insurance. Here's my new provider card.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Thank you. Is there anything in particular you'd like the dentist to check today?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Well, yes. I've been having some gum pain recently.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Alright, I'll make a note of that. 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... and I'd like to have my teeth cleaned as well.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Of course, Mr. Waters, that'll be part of today's dental hygiene.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Oh, yes, of course.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Please have a seat and the Dr. Peterson will be with you momentarily.</a:t>
            </a:r>
          </a:p>
          <a:p>
            <a:r>
              <a:rPr lang="en-US" b="1" dirty="0">
                <a:solidFill>
                  <a:schemeClr val="accent1"/>
                </a:solidFill>
              </a:rPr>
              <a:t>Sam: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Thank you.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Receptionist: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You're quite welcome.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027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3.gstatic.com/images?q=tbn:ANd9GcQMYkSyJc_KviGsA6ffTAJciQAFwRiC5fcwARswQEYE4NgTTY9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7" y="1484784"/>
            <a:ext cx="2193032" cy="275225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0"/>
            <a:ext cx="8208912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Making an Appointment with the Dentist</a:t>
            </a:r>
            <a:endParaRPr lang="en-US" sz="2400" dirty="0"/>
          </a:p>
          <a:p>
            <a:r>
              <a:rPr lang="en-US" b="1" dirty="0">
                <a:solidFill>
                  <a:schemeClr val="accent1"/>
                </a:solidFill>
              </a:rPr>
              <a:t>Dentist Office Assistant:</a:t>
            </a:r>
            <a:r>
              <a:rPr lang="en-US" b="1" dirty="0"/>
              <a:t> </a:t>
            </a:r>
            <a:r>
              <a:rPr lang="en-US" dirty="0"/>
              <a:t>Good morning, Beautiful Smile Dentistry, this is Jamie. How may I help you today? 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Good morning, I'd like to schedule a check-up.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I'd be happy to do that for you. Have you been to Beautiful Smile before?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Yes, I have. My last check-up was six months ago.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Great. Can I get your name, please?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Yes, of course, sorry. My name is Ron </a:t>
            </a:r>
            <a:r>
              <a:rPr lang="en-US" dirty="0" err="1"/>
              <a:t>Appleman</a:t>
            </a:r>
            <a:r>
              <a:rPr lang="en-US" dirty="0"/>
              <a:t>.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Thank you Mr. </a:t>
            </a:r>
            <a:r>
              <a:rPr lang="en-US" dirty="0" err="1"/>
              <a:t>Appleman</a:t>
            </a:r>
            <a:r>
              <a:rPr lang="en-US" dirty="0"/>
              <a:t>. Which dentist did </a:t>
            </a:r>
            <a:r>
              <a:rPr lang="en-US" dirty="0" smtClean="0"/>
              <a:t>you</a:t>
            </a:r>
            <a:endParaRPr lang="cs-CZ" dirty="0" smtClean="0"/>
          </a:p>
          <a:p>
            <a:r>
              <a:rPr lang="en-US" dirty="0" smtClean="0"/>
              <a:t>see </a:t>
            </a:r>
            <a:r>
              <a:rPr lang="en-US" dirty="0"/>
              <a:t>on your last check-up?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I'm not sure, really. 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That's OK. Let me check your chart... Oh, Dr. Lee.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Yes, that's right.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OK... Dr. Lee has time next Friday in the morning.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Hmmm... that's not good. I've got work. How about the week after that?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Yes, Dr. Lee has some times open. Would you like to suggest a time?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Does he have anything open in the afternoon?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Yes, we could fit you in on Thursday, January 14th at 2.30 in the afternoon.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Great. That'll work.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OK, thank you for calling Mr. </a:t>
            </a:r>
            <a:r>
              <a:rPr lang="en-US" dirty="0" err="1"/>
              <a:t>Appleman</a:t>
            </a:r>
            <a:r>
              <a:rPr lang="en-US" dirty="0"/>
              <a:t>, we'll see you next week.</a:t>
            </a:r>
            <a:br>
              <a:rPr lang="en-US" dirty="0"/>
            </a:br>
            <a:r>
              <a:rPr lang="en-US" b="1" dirty="0">
                <a:solidFill>
                  <a:schemeClr val="accent1"/>
                </a:solidFill>
              </a:rPr>
              <a:t>Patient: </a:t>
            </a:r>
            <a:r>
              <a:rPr lang="en-US" dirty="0"/>
              <a:t>Thank you, bye </a:t>
            </a:r>
            <a:r>
              <a:rPr lang="en-US" dirty="0" err="1"/>
              <a:t>bye</a:t>
            </a:r>
            <a:r>
              <a:rPr lang="en-US" dirty="0"/>
              <a:t>.</a:t>
            </a:r>
          </a:p>
          <a:p>
            <a:r>
              <a:rPr lang="en-US" b="1" dirty="0">
                <a:solidFill>
                  <a:schemeClr val="accent1"/>
                </a:solidFill>
              </a:rPr>
              <a:t>Dentist Office Assistant: </a:t>
            </a:r>
            <a:r>
              <a:rPr lang="en-US" dirty="0"/>
              <a:t>Goodbye</a:t>
            </a:r>
            <a:r>
              <a:rPr lang="en-US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88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2.gstatic.com/images?q=tbn:ANd9GcSC4lfSti4hLGWpH_hc51UT5oC-O51k74oqeOCp4Ud31OSftwf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79"/>
            <a:ext cx="2293615" cy="2802053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33670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sz="2800" b="1" dirty="0">
                <a:solidFill>
                  <a:srgbClr val="C00000"/>
                </a:solidFill>
              </a:rPr>
              <a:t>Going to the dentist really unnerves me!</a:t>
            </a:r>
          </a:p>
          <a:p>
            <a:pPr fontAlgn="t"/>
            <a:endParaRPr lang="cs-CZ" dirty="0"/>
          </a:p>
          <a:p>
            <a:pPr fontAlgn="t"/>
            <a:r>
              <a:rPr lang="en-US" sz="2400" dirty="0" smtClean="0"/>
              <a:t>Jake </a:t>
            </a:r>
            <a:r>
              <a:rPr lang="en-US" sz="2400" dirty="0"/>
              <a:t>has a terrible toothache, but he refuses to see a dentist because he had an unnerving experience </a:t>
            </a:r>
            <a:r>
              <a:rPr lang="en-US" sz="2400" dirty="0" smtClean="0"/>
              <a:t>before</a:t>
            </a:r>
            <a:r>
              <a:rPr lang="cs-CZ" sz="2400" dirty="0" smtClean="0"/>
              <a:t>:</a:t>
            </a:r>
            <a:endParaRPr lang="cs-CZ" sz="2400" dirty="0"/>
          </a:p>
          <a:p>
            <a:pPr fontAlgn="t"/>
            <a:r>
              <a:rPr lang="cs-CZ" sz="2000" dirty="0" err="1">
                <a:solidFill>
                  <a:schemeClr val="accent1"/>
                </a:solidFill>
              </a:rPr>
              <a:t>Jake</a:t>
            </a:r>
            <a:r>
              <a:rPr lang="cs-CZ" sz="2000" dirty="0">
                <a:solidFill>
                  <a:schemeClr val="accent1"/>
                </a:solidFill>
              </a:rPr>
              <a:t>:</a:t>
            </a:r>
          </a:p>
          <a:p>
            <a:pPr fontAlgn="t"/>
            <a:r>
              <a:rPr lang="en-US" sz="2000" dirty="0"/>
              <a:t>Ouch! This tooth is really bugging me.</a:t>
            </a:r>
            <a:endParaRPr lang="cs-CZ" sz="2000" dirty="0"/>
          </a:p>
          <a:p>
            <a:pPr fontAlgn="t"/>
            <a:r>
              <a:rPr lang="cs-CZ" sz="2000" dirty="0">
                <a:solidFill>
                  <a:schemeClr val="accent1"/>
                </a:solidFill>
              </a:rPr>
              <a:t>Anna:</a:t>
            </a:r>
          </a:p>
          <a:p>
            <a:pPr fontAlgn="t"/>
            <a:r>
              <a:rPr lang="en-US" sz="2000" dirty="0"/>
              <a:t>Maybe you have a cavity. Have you seen the dentist?</a:t>
            </a:r>
            <a:endParaRPr lang="cs-CZ" sz="2000" dirty="0"/>
          </a:p>
          <a:p>
            <a:pPr fontAlgn="t"/>
            <a:r>
              <a:rPr lang="cs-CZ" sz="2000" dirty="0" err="1">
                <a:solidFill>
                  <a:schemeClr val="accent1"/>
                </a:solidFill>
              </a:rPr>
              <a:t>Jake</a:t>
            </a:r>
            <a:r>
              <a:rPr lang="cs-CZ" sz="2000" dirty="0">
                <a:solidFill>
                  <a:schemeClr val="accent1"/>
                </a:solidFill>
              </a:rPr>
              <a:t>:</a:t>
            </a:r>
          </a:p>
          <a:p>
            <a:pPr fontAlgn="t"/>
            <a:r>
              <a:rPr lang="en-US" sz="2000" dirty="0"/>
              <a:t>No, I haven't. Going to the dentist really unnerves me. I try to avoid it like the plague.</a:t>
            </a:r>
            <a:endParaRPr lang="cs-CZ" sz="2000" dirty="0"/>
          </a:p>
          <a:p>
            <a:pPr fontAlgn="t"/>
            <a:r>
              <a:rPr lang="cs-CZ" sz="2000" dirty="0">
                <a:solidFill>
                  <a:schemeClr val="accent1"/>
                </a:solidFill>
              </a:rPr>
              <a:t>Anna:</a:t>
            </a:r>
          </a:p>
          <a:p>
            <a:pPr fontAlgn="t"/>
            <a:r>
              <a:rPr lang="en-US" sz="2000" dirty="0"/>
              <a:t>Come on. Don't be a chicken! It can't be that bad!</a:t>
            </a:r>
            <a:endParaRPr lang="cs-CZ" sz="2000" dirty="0"/>
          </a:p>
          <a:p>
            <a:pPr fontAlgn="t"/>
            <a:r>
              <a:rPr lang="cs-CZ" sz="2000" dirty="0" err="1">
                <a:solidFill>
                  <a:schemeClr val="accent1"/>
                </a:solidFill>
              </a:rPr>
              <a:t>Jake</a:t>
            </a:r>
            <a:r>
              <a:rPr lang="cs-CZ" sz="2000" dirty="0">
                <a:solidFill>
                  <a:schemeClr val="accent1"/>
                </a:solidFill>
              </a:rPr>
              <a:t>:</a:t>
            </a:r>
          </a:p>
          <a:p>
            <a:pPr fontAlgn="t"/>
            <a:r>
              <a:rPr lang="en-US" sz="2000" dirty="0"/>
              <a:t>I'm not a chicken! But I'll do anything to keep myself from getting in the dentist's chair.</a:t>
            </a:r>
            <a:endParaRPr lang="cs-CZ" sz="2000" dirty="0"/>
          </a:p>
          <a:p>
            <a:pPr fontAlgn="t"/>
            <a:r>
              <a:rPr lang="cs-CZ" sz="2000" dirty="0">
                <a:solidFill>
                  <a:schemeClr val="accent1"/>
                </a:solidFill>
              </a:rPr>
              <a:t>Anna:</a:t>
            </a:r>
          </a:p>
          <a:p>
            <a:pPr fontAlgn="t"/>
            <a:r>
              <a:rPr lang="en-US" sz="2000" dirty="0"/>
              <a:t>Even deal with a tooth that's killing you?</a:t>
            </a:r>
            <a:endParaRPr lang="cs-CZ" sz="2000" dirty="0"/>
          </a:p>
          <a:p>
            <a:pPr fontAlgn="t"/>
            <a:r>
              <a:rPr lang="cs-CZ" sz="2000" dirty="0" err="1">
                <a:solidFill>
                  <a:schemeClr val="accent1"/>
                </a:solidFill>
              </a:rPr>
              <a:t>Jake</a:t>
            </a:r>
            <a:r>
              <a:rPr lang="cs-CZ" sz="2000" dirty="0">
                <a:solidFill>
                  <a:schemeClr val="accent1"/>
                </a:solidFill>
              </a:rPr>
              <a:t>:</a:t>
            </a:r>
          </a:p>
          <a:p>
            <a:pPr fontAlgn="t"/>
            <a:r>
              <a:rPr lang="cs-CZ" sz="2000" dirty="0" err="1"/>
              <a:t>You</a:t>
            </a:r>
            <a:r>
              <a:rPr lang="cs-CZ" sz="2000" dirty="0"/>
              <a:t> </a:t>
            </a:r>
            <a:r>
              <a:rPr lang="cs-CZ" sz="2000" dirty="0" smtClean="0"/>
              <a:t>bet.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38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t3.gstatic.com/images?q=tbn:ANd9GcSQGDl4_1TkTaNoh8t62ZuTUkmq1uP4ASHk4kxxuY6C2PRmxNL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948" y="98376"/>
            <a:ext cx="2604889" cy="2898398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116632"/>
            <a:ext cx="620083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 went to the dentist to get a </a:t>
            </a:r>
            <a:r>
              <a:rPr lang="en-US" sz="1600" b="1" dirty="0"/>
              <a:t>check- up</a:t>
            </a:r>
            <a:r>
              <a:rPr lang="en-US" sz="1600" dirty="0"/>
              <a:t> and cleaning. I </a:t>
            </a:r>
            <a:r>
              <a:rPr lang="en-US" sz="1600" b="1" dirty="0"/>
              <a:t>showed up</a:t>
            </a:r>
            <a:r>
              <a:rPr lang="en-US" sz="1600" dirty="0"/>
              <a:t> at the dentist's office a few minutes before 10. I gave the receptionist my name and told her that I had a 10 a.m. appointment. She said that the doctor </a:t>
            </a:r>
            <a:r>
              <a:rPr lang="en-US" sz="1600" b="1" dirty="0"/>
              <a:t>was running a little lat</a:t>
            </a:r>
            <a:r>
              <a:rPr lang="en-US" sz="1600" dirty="0"/>
              <a:t>e and that I should take a seat. After about 15 minutes, a </a:t>
            </a:r>
            <a:r>
              <a:rPr lang="en-US" sz="1600" b="1" dirty="0"/>
              <a:t>dental assistant</a:t>
            </a:r>
            <a:r>
              <a:rPr lang="en-US" sz="1600" dirty="0"/>
              <a:t> came out and told me to follow her. She led me to a room and told me to take a seat in the </a:t>
            </a:r>
            <a:r>
              <a:rPr lang="en-US" sz="1600" b="1" dirty="0"/>
              <a:t>exam</a:t>
            </a:r>
            <a:r>
              <a:rPr lang="en-US" sz="1600" dirty="0"/>
              <a:t> </a:t>
            </a:r>
            <a:r>
              <a:rPr lang="en-US" sz="1600" b="1" dirty="0"/>
              <a:t>chair</a:t>
            </a:r>
            <a:r>
              <a:rPr lang="en-US" sz="1600" dirty="0"/>
              <a:t>, and then she put a </a:t>
            </a:r>
            <a:r>
              <a:rPr lang="en-US" sz="1600" b="1" dirty="0"/>
              <a:t>dental bib</a:t>
            </a:r>
            <a:r>
              <a:rPr lang="en-US" sz="1600" dirty="0"/>
              <a:t> on me. </a:t>
            </a:r>
            <a:br>
              <a:rPr lang="en-US" sz="1600" dirty="0"/>
            </a:br>
            <a:r>
              <a:rPr lang="en-US" sz="1600" dirty="0"/>
              <a:t>The dentist came into the room</a:t>
            </a:r>
            <a:r>
              <a:rPr lang="en-US" sz="1600" dirty="0" smtClean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Dentist: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Hello, how are you today? Here for your six month check-up</a:t>
            </a:r>
            <a:r>
              <a:rPr lang="en-US" sz="1600" dirty="0" smtClean="0"/>
              <a:t>?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Gary</a:t>
            </a:r>
            <a:r>
              <a:rPr lang="en-US" sz="1600" dirty="0">
                <a:solidFill>
                  <a:schemeClr val="accent1"/>
                </a:solidFill>
              </a:rPr>
              <a:t>: </a:t>
            </a:r>
            <a:r>
              <a:rPr lang="en-US" sz="1600" dirty="0"/>
              <a:t>I'm fine, Dr. </a:t>
            </a:r>
            <a:r>
              <a:rPr lang="en-US" sz="1600" dirty="0" err="1"/>
              <a:t>Meecham</a:t>
            </a:r>
            <a:r>
              <a:rPr lang="en-US" sz="1600" dirty="0"/>
              <a:t>. Yes, just a cleaning and check- up today</a:t>
            </a:r>
            <a:r>
              <a:rPr lang="en-US" sz="1600" dirty="0" smtClean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>
                <a:solidFill>
                  <a:schemeClr val="accent1"/>
                </a:solidFill>
              </a:rPr>
              <a:t>Dentist</a:t>
            </a:r>
            <a:r>
              <a:rPr lang="en-US" sz="1600" dirty="0"/>
              <a:t>: Oh, fine. Let's take a look</a:t>
            </a:r>
            <a:r>
              <a:rPr lang="en-US" sz="1600" dirty="0" smtClean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She </a:t>
            </a:r>
            <a:r>
              <a:rPr lang="en-US" sz="1600" b="1" dirty="0"/>
              <a:t>probed</a:t>
            </a:r>
            <a:r>
              <a:rPr lang="en-US" sz="1600" dirty="0"/>
              <a:t> my teeth and checked my </a:t>
            </a:r>
            <a:r>
              <a:rPr lang="en-US" sz="1600" b="1" dirty="0"/>
              <a:t>gums</a:t>
            </a:r>
            <a:r>
              <a:rPr lang="en-US" sz="1600" dirty="0"/>
              <a:t>. 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Dentist</a:t>
            </a:r>
            <a:r>
              <a:rPr lang="en-US" sz="1600" dirty="0"/>
              <a:t>: Well, it looks like you have a </a:t>
            </a:r>
            <a:r>
              <a:rPr lang="en-US" sz="1600" b="1" dirty="0"/>
              <a:t>cavity</a:t>
            </a:r>
            <a:r>
              <a:rPr lang="en-US" sz="1600" dirty="0"/>
              <a:t> and your </a:t>
            </a:r>
            <a:r>
              <a:rPr lang="en-US" sz="1600" b="1" dirty="0"/>
              <a:t>crown</a:t>
            </a:r>
            <a:r>
              <a:rPr lang="en-US" sz="1600" dirty="0"/>
              <a:t> is loose. We need to </a:t>
            </a:r>
            <a:r>
              <a:rPr lang="en-US" sz="1600" b="1" dirty="0"/>
              <a:t>fill</a:t>
            </a:r>
            <a:r>
              <a:rPr lang="en-US" sz="1600" dirty="0"/>
              <a:t> that cavity before it gets any worse and the crown needs to be </a:t>
            </a:r>
            <a:r>
              <a:rPr lang="en-US" sz="1600" b="1" dirty="0"/>
              <a:t>refitted</a:t>
            </a:r>
            <a:r>
              <a:rPr lang="en-US" sz="1600" dirty="0"/>
              <a:t>. Make an appointment for next week and I'll take care of them</a:t>
            </a:r>
            <a:r>
              <a:rPr lang="en-US" sz="1600" dirty="0" smtClean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Gary</a:t>
            </a:r>
            <a:r>
              <a:rPr lang="en-US" sz="1600" dirty="0">
                <a:solidFill>
                  <a:schemeClr val="accent1"/>
                </a:solidFill>
              </a:rPr>
              <a:t>: </a:t>
            </a:r>
            <a:r>
              <a:rPr lang="en-US" sz="1600" dirty="0"/>
              <a:t>Okay, I'll do that, but my crown was just put on last year. Will my </a:t>
            </a:r>
            <a:r>
              <a:rPr lang="en-US" sz="1600" b="1" dirty="0"/>
              <a:t>dental insurance</a:t>
            </a:r>
            <a:r>
              <a:rPr lang="en-US" sz="1600" dirty="0"/>
              <a:t> cover the work</a:t>
            </a:r>
            <a:r>
              <a:rPr lang="en-US" sz="1600" dirty="0" smtClean="0"/>
              <a:t>?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Dentist</a:t>
            </a:r>
            <a:r>
              <a:rPr lang="en-US" sz="1600" b="1" dirty="0"/>
              <a:t>: </a:t>
            </a:r>
            <a:r>
              <a:rPr lang="en-US" sz="1600" dirty="0"/>
              <a:t>Since you had that done here, we'll take care of it. There won't be a </a:t>
            </a:r>
            <a:r>
              <a:rPr lang="en-US" sz="1600" b="1" dirty="0"/>
              <a:t>charge</a:t>
            </a:r>
            <a:r>
              <a:rPr lang="en-US" sz="1600" dirty="0"/>
              <a:t>. And, your insurance should cover the work on the cavity. Now, I'm going to have the </a:t>
            </a:r>
            <a:r>
              <a:rPr lang="en-US" sz="1600" b="1" dirty="0"/>
              <a:t>hygienist</a:t>
            </a:r>
            <a:r>
              <a:rPr lang="en-US" sz="1600" dirty="0"/>
              <a:t> do your cleaning and I'll see you soon for the other work</a:t>
            </a:r>
            <a:r>
              <a:rPr lang="en-US" sz="1600" dirty="0" smtClean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Gary</a:t>
            </a:r>
            <a:r>
              <a:rPr lang="en-US" sz="1600" b="1" dirty="0"/>
              <a:t>: </a:t>
            </a:r>
            <a:r>
              <a:rPr lang="en-US" sz="1600" dirty="0"/>
              <a:t>Thanks, doctor</a:t>
            </a:r>
            <a:r>
              <a:rPr lang="en-US" sz="1600" dirty="0" smtClean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The </a:t>
            </a:r>
            <a:r>
              <a:rPr lang="en-US" sz="1600" dirty="0" err="1"/>
              <a:t>hygenist</a:t>
            </a:r>
            <a:r>
              <a:rPr lang="en-US" sz="1600" dirty="0"/>
              <a:t> came into the room and had me </a:t>
            </a:r>
            <a:r>
              <a:rPr lang="en-US" sz="1600" b="1" dirty="0"/>
              <a:t>rinse</a:t>
            </a:r>
            <a:r>
              <a:rPr lang="en-US" sz="1600" dirty="0"/>
              <a:t> with </a:t>
            </a:r>
            <a:r>
              <a:rPr lang="en-US" sz="1600" b="1" dirty="0"/>
              <a:t>mouthwash</a:t>
            </a:r>
            <a:r>
              <a:rPr lang="en-US" sz="1600" dirty="0"/>
              <a:t>. She began her cleaning and finished by </a:t>
            </a:r>
            <a:r>
              <a:rPr lang="en-US" sz="1600" b="1" dirty="0"/>
              <a:t>polishing</a:t>
            </a:r>
            <a:r>
              <a:rPr lang="en-US" sz="1600" dirty="0"/>
              <a:t> my teeth. On my way out, I tried to make an appointment for the following week. Unfortunately, there were no appointments available for two weeks, and the time they had was an inconvenient one, but I said </a:t>
            </a:r>
            <a:r>
              <a:rPr lang="en-US" sz="1600" b="1" dirty="0"/>
              <a:t>I'd manage. I have to say</a:t>
            </a:r>
            <a:r>
              <a:rPr lang="en-US" sz="1600" dirty="0"/>
              <a:t>, going to the dentist can be a </a:t>
            </a:r>
            <a:r>
              <a:rPr lang="en-US" sz="1600" b="1" dirty="0"/>
              <a:t>pain</a:t>
            </a:r>
            <a:r>
              <a:rPr lang="en-US" sz="1600" dirty="0"/>
              <a:t>, in the mouth and </a:t>
            </a:r>
            <a:r>
              <a:rPr lang="en-US" sz="1600" b="1" dirty="0"/>
              <a:t>in the butt.</a:t>
            </a:r>
            <a:br>
              <a:rPr lang="en-US" sz="1600" b="1" dirty="0"/>
            </a:b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98517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1"/>
            <a:ext cx="8784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accent1"/>
                </a:solidFill>
              </a:rPr>
              <a:t>Dentist: </a:t>
            </a:r>
            <a:r>
              <a:rPr lang="en-US" sz="2000" dirty="0"/>
              <a:t>Well, it looks like you have a </a:t>
            </a:r>
            <a:r>
              <a:rPr lang="en-US" sz="2000" b="1" dirty="0"/>
              <a:t>cavity</a:t>
            </a:r>
            <a:r>
              <a:rPr lang="en-US" sz="2000" dirty="0"/>
              <a:t> and your </a:t>
            </a:r>
            <a:r>
              <a:rPr lang="en-US" sz="2000" b="1" dirty="0"/>
              <a:t>crown</a:t>
            </a:r>
            <a:r>
              <a:rPr lang="en-US" sz="2000" dirty="0"/>
              <a:t> is loose. We need to </a:t>
            </a:r>
            <a:r>
              <a:rPr lang="en-US" sz="2000" b="1" dirty="0"/>
              <a:t>fill</a:t>
            </a:r>
            <a:r>
              <a:rPr lang="en-US" sz="2000" dirty="0"/>
              <a:t> that cavity before it gets any worse and the crown needs to be </a:t>
            </a:r>
            <a:r>
              <a:rPr lang="en-US" sz="2000" b="1" dirty="0"/>
              <a:t>refitted</a:t>
            </a:r>
            <a:r>
              <a:rPr lang="en-US" sz="2000" dirty="0"/>
              <a:t>. Make an appointment for next week and I'll take care of them</a:t>
            </a:r>
            <a:r>
              <a:rPr lang="en-US" sz="2000" dirty="0" smtClean="0"/>
              <a:t>.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Gary: </a:t>
            </a:r>
            <a:r>
              <a:rPr lang="en-US" sz="2000" dirty="0"/>
              <a:t>Okay, I'll do that, but my crown was just put on last year. Will my </a:t>
            </a:r>
            <a:r>
              <a:rPr lang="en-US" sz="2000" b="1" dirty="0"/>
              <a:t>dental insurance</a:t>
            </a:r>
            <a:r>
              <a:rPr lang="en-US" sz="2000" dirty="0"/>
              <a:t> cover the work</a:t>
            </a:r>
            <a:r>
              <a:rPr lang="en-US" sz="2000" dirty="0" smtClean="0"/>
              <a:t>?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Dentist: </a:t>
            </a:r>
            <a:r>
              <a:rPr lang="en-US" sz="2000" dirty="0"/>
              <a:t>Since you had that done here, we'll take care of it. There won't be a </a:t>
            </a:r>
            <a:r>
              <a:rPr lang="en-US" sz="2000" b="1" dirty="0"/>
              <a:t>charge</a:t>
            </a:r>
            <a:r>
              <a:rPr lang="en-US" sz="2000" dirty="0"/>
              <a:t>. And, your insurance should cover the work on the cavity. Now, I'm going to have the </a:t>
            </a:r>
            <a:r>
              <a:rPr lang="en-US" sz="2000" b="1" dirty="0"/>
              <a:t>hygienist</a:t>
            </a:r>
            <a:r>
              <a:rPr lang="en-US" sz="2000" dirty="0"/>
              <a:t> do your cleaning and I'll see you soon for the other work</a:t>
            </a:r>
            <a:r>
              <a:rPr lang="en-US" sz="2000" dirty="0" smtClean="0"/>
              <a:t>.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Gary: </a:t>
            </a:r>
            <a:r>
              <a:rPr lang="en-US" sz="2000" dirty="0"/>
              <a:t>Thanks, doctor</a:t>
            </a:r>
            <a:r>
              <a:rPr lang="en-US" sz="2000" dirty="0" smtClean="0"/>
              <a:t>.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The </a:t>
            </a:r>
            <a:r>
              <a:rPr lang="en-US" sz="2000" dirty="0" err="1"/>
              <a:t>hygenist</a:t>
            </a:r>
            <a:r>
              <a:rPr lang="en-US" sz="2000" dirty="0"/>
              <a:t> came into the room and had me </a:t>
            </a:r>
            <a:r>
              <a:rPr lang="en-US" sz="2000" b="1" dirty="0"/>
              <a:t>rinse</a:t>
            </a:r>
            <a:r>
              <a:rPr lang="en-US" sz="2000" dirty="0"/>
              <a:t> with </a:t>
            </a:r>
            <a:r>
              <a:rPr lang="en-US" sz="2000" b="1" dirty="0"/>
              <a:t>mouthwash</a:t>
            </a:r>
            <a:r>
              <a:rPr lang="en-US" sz="2000" dirty="0"/>
              <a:t>. She began her cleaning and finished by </a:t>
            </a:r>
            <a:r>
              <a:rPr lang="en-US" sz="2000" b="1" dirty="0"/>
              <a:t>polishing</a:t>
            </a:r>
            <a:r>
              <a:rPr lang="en-US" sz="2000" dirty="0"/>
              <a:t> my teeth. On my way out, I tried to make an appointment for the following week. Unfortunately, there were no appointments available for two weeks, and the time they had was an inconvenient one, but I said </a:t>
            </a:r>
            <a:r>
              <a:rPr lang="en-US" sz="2000" b="1" dirty="0"/>
              <a:t>I'd manage. I have to say</a:t>
            </a:r>
            <a:r>
              <a:rPr lang="en-US" sz="2000" dirty="0"/>
              <a:t>, going to the dentist can be a </a:t>
            </a:r>
            <a:r>
              <a:rPr lang="en-US" sz="2000" b="1" dirty="0"/>
              <a:t>pain</a:t>
            </a:r>
            <a:r>
              <a:rPr lang="en-US" sz="2000" dirty="0"/>
              <a:t>, in the mouth and </a:t>
            </a:r>
            <a:r>
              <a:rPr lang="en-US" sz="2000" b="1" dirty="0"/>
              <a:t>in the butt</a:t>
            </a:r>
            <a:r>
              <a:rPr lang="en-US" sz="2000" b="1" dirty="0" smtClean="0"/>
              <a:t>.</a:t>
            </a:r>
            <a:endParaRPr lang="cs-CZ" sz="2000" dirty="0"/>
          </a:p>
        </p:txBody>
      </p:sp>
      <p:pic>
        <p:nvPicPr>
          <p:cNvPr id="3" name="Picture 4" descr="http://t3.gstatic.com/images?q=tbn:ANd9GcSK0IRJLCYguwO1YN9x2EA02zYEqub-9-NJ2tnvC9Fh5apPtJ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4483848"/>
            <a:ext cx="2534964" cy="2131440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0"/>
            <a:ext cx="8856984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/>
              <a:t>Dialogue</a:t>
            </a:r>
            <a:r>
              <a:rPr lang="cs-CZ" sz="2400" b="1" dirty="0"/>
              <a:t> </a:t>
            </a:r>
            <a:r>
              <a:rPr lang="cs-CZ" sz="2400" b="1" dirty="0" err="1"/>
              <a:t>at</a:t>
            </a:r>
            <a:r>
              <a:rPr lang="cs-CZ" sz="2400" b="1" dirty="0"/>
              <a:t> </a:t>
            </a:r>
            <a:r>
              <a:rPr lang="cs-CZ" sz="2400" b="1" dirty="0" err="1"/>
              <a:t>the</a:t>
            </a:r>
            <a:r>
              <a:rPr lang="cs-CZ" sz="2400" b="1" dirty="0"/>
              <a:t> </a:t>
            </a:r>
            <a:r>
              <a:rPr lang="cs-CZ" sz="2400" b="1" dirty="0" err="1" smtClean="0"/>
              <a:t>Dentist</a:t>
            </a:r>
            <a:endParaRPr lang="cs-CZ" sz="2400" b="1" dirty="0" smtClean="0"/>
          </a:p>
          <a:p>
            <a:r>
              <a:rPr lang="en-US" sz="2000" dirty="0"/>
              <a:t>I went in for a dental visit the other day, a scheduled filling for my lower cavity &amp; I was supposed to go back for the upper, since he </a:t>
            </a:r>
            <a:r>
              <a:rPr lang="en-US" sz="2000" dirty="0" err="1"/>
              <a:t>didnt</a:t>
            </a:r>
            <a:r>
              <a:rPr lang="en-US" sz="2000" dirty="0"/>
              <a:t> want to do both at the same time and leave me paralyzed in the face and mouth, thanks doc, much appreciated. I have always had good teeth so the occasional cavity is like so horrible to think about. "Doc", I say, "I hate </a:t>
            </a:r>
            <a:r>
              <a:rPr lang="en-US" sz="2000" dirty="0" err="1"/>
              <a:t>hate</a:t>
            </a:r>
            <a:r>
              <a:rPr lang="en-US" sz="2000" dirty="0"/>
              <a:t> </a:t>
            </a:r>
            <a:r>
              <a:rPr lang="en-US" sz="2000" dirty="0" err="1"/>
              <a:t>hate</a:t>
            </a:r>
            <a:r>
              <a:rPr lang="en-US" sz="2000" dirty="0"/>
              <a:t> the </a:t>
            </a:r>
            <a:r>
              <a:rPr lang="en-US" sz="2000" dirty="0" err="1"/>
              <a:t>Novocaine</a:t>
            </a:r>
            <a:r>
              <a:rPr lang="en-US" sz="2000" dirty="0"/>
              <a:t>, and the last time it hurt so much. It left me half paralyzed I looked and felt scary, my husband </a:t>
            </a:r>
            <a:r>
              <a:rPr lang="en-US" sz="2000" dirty="0" err="1"/>
              <a:t>couldnt</a:t>
            </a:r>
            <a:r>
              <a:rPr lang="en-US" sz="2000" dirty="0"/>
              <a:t> look at me when I laughed". </a:t>
            </a:r>
          </a:p>
          <a:p>
            <a:r>
              <a:rPr lang="en-US" sz="2000" dirty="0"/>
              <a:t>"Well...he says, we can try the gas..."</a:t>
            </a:r>
          </a:p>
          <a:p>
            <a:r>
              <a:rPr lang="en-US" sz="2000" dirty="0"/>
              <a:t>"YES! Do it!"</a:t>
            </a:r>
          </a:p>
          <a:p>
            <a:r>
              <a:rPr lang="en-US" sz="2000" dirty="0"/>
              <a:t>"Well you will still feel the sensation..."</a:t>
            </a:r>
          </a:p>
          <a:p>
            <a:r>
              <a:rPr lang="en-US" sz="2000" dirty="0"/>
              <a:t>"TRY it!" I demand.</a:t>
            </a:r>
          </a:p>
          <a:p>
            <a:r>
              <a:rPr lang="en-US" sz="2000" dirty="0"/>
              <a:t>As he begins to explain how I will feel altered, I interrupt him to tell him </a:t>
            </a:r>
            <a:r>
              <a:rPr lang="en-US" sz="2000" dirty="0" err="1"/>
              <a:t>i</a:t>
            </a:r>
            <a:r>
              <a:rPr lang="en-US" sz="2000" dirty="0"/>
              <a:t> have done recreational drugs so I am ready...</a:t>
            </a:r>
          </a:p>
          <a:p>
            <a:r>
              <a:rPr lang="en-US" sz="2000" dirty="0"/>
              <a:t>and the nose peace goes on...</a:t>
            </a:r>
            <a:r>
              <a:rPr lang="en-US" sz="2000" dirty="0" err="1"/>
              <a:t>ahhhh</a:t>
            </a:r>
            <a:r>
              <a:rPr lang="en-US" sz="2000" dirty="0"/>
              <a:t>, </a:t>
            </a:r>
          </a:p>
          <a:p>
            <a:r>
              <a:rPr lang="en-US" sz="2000" dirty="0"/>
              <a:t>"concentrate on your </a:t>
            </a:r>
            <a:r>
              <a:rPr lang="en-US" sz="2000" dirty="0" err="1"/>
              <a:t>breathhhhhhhh</a:t>
            </a:r>
            <a:r>
              <a:rPr lang="en-US" sz="2000" dirty="0"/>
              <a:t>"</a:t>
            </a:r>
          </a:p>
          <a:p>
            <a:r>
              <a:rPr lang="en-US" sz="2000" dirty="0"/>
              <a:t>"Um, I </a:t>
            </a:r>
            <a:r>
              <a:rPr lang="en-US" sz="2000" dirty="0" err="1"/>
              <a:t>dont</a:t>
            </a:r>
            <a:r>
              <a:rPr lang="en-US" sz="2000" dirty="0"/>
              <a:t> think its working" (</a:t>
            </a:r>
            <a:r>
              <a:rPr lang="en-US" sz="2000" dirty="0" err="1"/>
              <a:t>waw</a:t>
            </a:r>
            <a:r>
              <a:rPr lang="en-US" sz="2000" dirty="0"/>
              <a:t> </a:t>
            </a:r>
            <a:r>
              <a:rPr lang="en-US" sz="2000" dirty="0" err="1"/>
              <a:t>waw</a:t>
            </a:r>
            <a:r>
              <a:rPr lang="en-US" sz="2000" dirty="0"/>
              <a:t> </a:t>
            </a:r>
            <a:r>
              <a:rPr lang="en-US" sz="2000" dirty="0" err="1"/>
              <a:t>waw</a:t>
            </a:r>
            <a:r>
              <a:rPr lang="en-US" sz="2000" dirty="0"/>
              <a:t> </a:t>
            </a:r>
            <a:r>
              <a:rPr lang="en-US" sz="2000" dirty="0" err="1"/>
              <a:t>waw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begin to hear in my head...for those of you who have done nitrous balloons before:)</a:t>
            </a:r>
          </a:p>
          <a:p>
            <a:r>
              <a:rPr lang="en-US" sz="2000" dirty="0"/>
              <a:t>"So, how are your kids doing?" he asks</a:t>
            </a:r>
          </a:p>
          <a:p>
            <a:r>
              <a:rPr lang="en-US" sz="2000" dirty="0"/>
              <a:t>"PAAAH!!!" I start cracking up!</a:t>
            </a:r>
          </a:p>
          <a:p>
            <a:r>
              <a:rPr lang="en-US" sz="2000" dirty="0"/>
              <a:t>"Well, it must be working... </a:t>
            </a:r>
            <a:r>
              <a:rPr lang="en-US" sz="2000" dirty="0" err="1"/>
              <a:t>Marylin</a:t>
            </a:r>
            <a:r>
              <a:rPr lang="en-US" sz="2000" dirty="0"/>
              <a:t>, maybe we should turn it down..."</a:t>
            </a:r>
          </a:p>
          <a:p>
            <a:r>
              <a:rPr lang="en-US" sz="2000" dirty="0"/>
              <a:t>"NO, PLEASE!" ( I beg)" this is the highlight of my day, crank it up! It even makes the drill sound funny</a:t>
            </a:r>
            <a:r>
              <a:rPr lang="en-US" sz="2000" dirty="0" smtClean="0"/>
              <a:t>..."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0974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896448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"Ok, concentrate on your breathing, in thru the nose..."</a:t>
            </a:r>
          </a:p>
          <a:p>
            <a:r>
              <a:rPr lang="en-US" sz="2000" dirty="0"/>
              <a:t>"Doc, this </a:t>
            </a:r>
            <a:r>
              <a:rPr lang="en-US" sz="2000" dirty="0" err="1" smtClean="0"/>
              <a:t>isn</a:t>
            </a:r>
            <a:r>
              <a:rPr lang="cs-CZ" sz="2000" dirty="0" smtClean="0"/>
              <a:t>‘</a:t>
            </a:r>
            <a:r>
              <a:rPr lang="en-US" sz="2000" dirty="0" smtClean="0"/>
              <a:t>t </a:t>
            </a:r>
            <a:r>
              <a:rPr lang="en-US" sz="2000" dirty="0"/>
              <a:t>Lamaze" says the hygienist...</a:t>
            </a:r>
          </a:p>
          <a:p>
            <a:r>
              <a:rPr lang="en-US" sz="2000" dirty="0"/>
              <a:t>"Right," he mutters, "and here wont </a:t>
            </a:r>
            <a:r>
              <a:rPr lang="en-US" sz="2000" dirty="0" smtClean="0"/>
              <a:t>don</a:t>
            </a:r>
            <a:r>
              <a:rPr lang="cs-CZ" sz="2000" dirty="0" smtClean="0"/>
              <a:t>‘</a:t>
            </a:r>
            <a:r>
              <a:rPr lang="en-US" sz="2000" dirty="0" smtClean="0"/>
              <a:t>t </a:t>
            </a:r>
            <a:r>
              <a:rPr lang="en-US" sz="2000" dirty="0"/>
              <a:t>say the "P" word..."</a:t>
            </a:r>
          </a:p>
          <a:p>
            <a:r>
              <a:rPr lang="en-US" sz="2000" dirty="0"/>
              <a:t>Time out I signal - "do you mean pussy, or pain?"</a:t>
            </a:r>
          </a:p>
          <a:p>
            <a:r>
              <a:rPr lang="en-US" sz="2000" dirty="0"/>
              <a:t>LOL </a:t>
            </a:r>
            <a:r>
              <a:rPr lang="en-US" sz="2000" dirty="0" err="1"/>
              <a:t>LOL</a:t>
            </a:r>
            <a:r>
              <a:rPr lang="en-US" sz="2000" dirty="0"/>
              <a:t> - "Oh no, we say pussy here! Just not pain! and where did you get that from?"</a:t>
            </a:r>
          </a:p>
          <a:p>
            <a:r>
              <a:rPr lang="en-US" sz="2000" dirty="0"/>
              <a:t>Hygienist says- "well we did mention Lamaze!"</a:t>
            </a:r>
          </a:p>
          <a:p>
            <a:r>
              <a:rPr lang="en-US" sz="2000" dirty="0"/>
              <a:t>"Oh yea..." so he proceeds to drill and fill </a:t>
            </a:r>
            <a:r>
              <a:rPr lang="en-US" sz="2000" dirty="0" err="1" smtClean="0"/>
              <a:t>etc</a:t>
            </a:r>
            <a:r>
              <a:rPr lang="cs-CZ" sz="2000" dirty="0" smtClean="0"/>
              <a:t>.</a:t>
            </a:r>
            <a:r>
              <a:rPr lang="en-US" sz="2000" dirty="0" smtClean="0"/>
              <a:t> </a:t>
            </a:r>
            <a:r>
              <a:rPr lang="en-US" sz="2000" dirty="0"/>
              <a:t>- and I suck in thru my nose as hard as I can to get as much gas as I can while I have it hooked up right to my NOSE! Could life be any better at this moment?</a:t>
            </a:r>
          </a:p>
          <a:p>
            <a:r>
              <a:rPr lang="en-US" sz="2000" dirty="0"/>
              <a:t>"Ok, am just about done here..."</a:t>
            </a:r>
          </a:p>
          <a:p>
            <a:r>
              <a:rPr lang="en-US" sz="2000" dirty="0"/>
              <a:t>"WAIT! Doc, can you PLEASE just fill the top one to while I am here-" (I beg) </a:t>
            </a:r>
          </a:p>
          <a:p>
            <a:r>
              <a:rPr lang="en-US" sz="2000" dirty="0"/>
              <a:t>"well....um.. ok he agrees after looking at my chart and almost not doing it..</a:t>
            </a:r>
          </a:p>
          <a:p>
            <a:r>
              <a:rPr lang="en-US" sz="2000" dirty="0"/>
              <a:t>(ANYTHING to keep the high going, what a nitrous </a:t>
            </a:r>
            <a:r>
              <a:rPr lang="en-US" sz="2000" dirty="0" err="1"/>
              <a:t>crackhead</a:t>
            </a:r>
            <a:r>
              <a:rPr lang="en-US" sz="2000" dirty="0"/>
              <a:t>!!)</a:t>
            </a:r>
          </a:p>
          <a:p>
            <a:r>
              <a:rPr lang="en-US" sz="2000" dirty="0"/>
              <a:t>So he prepares me for the top drilling giving me a chance to suck in a </a:t>
            </a:r>
            <a:r>
              <a:rPr lang="en-US" sz="2000" dirty="0" err="1"/>
              <a:t>lil</a:t>
            </a:r>
            <a:r>
              <a:rPr lang="en-US" sz="2000" dirty="0"/>
              <a:t> more gas!</a:t>
            </a:r>
          </a:p>
          <a:p>
            <a:r>
              <a:rPr lang="en-US" sz="2000" dirty="0"/>
              <a:t>OMG I am in heaven now...</a:t>
            </a:r>
          </a:p>
          <a:p>
            <a:r>
              <a:rPr lang="en-US" sz="2000" dirty="0"/>
              <a:t>I keep my eyes closed, lay there, and continue to float in nitrous heaven. Hells, I think I am </a:t>
            </a:r>
            <a:r>
              <a:rPr lang="en-US" sz="2000" dirty="0" err="1"/>
              <a:t>gonna</a:t>
            </a:r>
            <a:r>
              <a:rPr lang="en-US" sz="2000" dirty="0"/>
              <a:t> start eating now and </a:t>
            </a:r>
            <a:r>
              <a:rPr lang="en-US" sz="2000" dirty="0" err="1"/>
              <a:t>laters</a:t>
            </a:r>
            <a:r>
              <a:rPr lang="en-US" sz="2000" dirty="0"/>
              <a:t> before bed and not brushing my teeth just to get back in there!!! </a:t>
            </a:r>
          </a:p>
          <a:p>
            <a:r>
              <a:rPr lang="en-US" sz="2000" dirty="0"/>
              <a:t>Word to the wise, NEVER get </a:t>
            </a:r>
            <a:r>
              <a:rPr lang="en-US" sz="2000" dirty="0" err="1"/>
              <a:t>Novocaine</a:t>
            </a:r>
            <a:r>
              <a:rPr lang="en-US" sz="2000" dirty="0"/>
              <a:t>, but if you must then INSIST on the GAS!! You will LOVE going to the dentist! Trust me! You will LOVE it:)</a:t>
            </a:r>
          </a:p>
          <a:p>
            <a:r>
              <a:rPr lang="cs-CZ" sz="2000" b="1" dirty="0"/>
              <a:t>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437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0"/>
            <a:ext cx="9036496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Dental </a:t>
            </a:r>
            <a:r>
              <a:rPr lang="en-US" sz="2400" b="1" dirty="0" smtClean="0"/>
              <a:t>Hygiene</a:t>
            </a:r>
            <a:endParaRPr lang="cs-CZ" sz="2400" b="1" dirty="0" smtClean="0"/>
          </a:p>
          <a:p>
            <a:r>
              <a:rPr lang="en-US" sz="1600" b="1" dirty="0" smtClean="0">
                <a:solidFill>
                  <a:schemeClr val="accent1"/>
                </a:solidFill>
              </a:rPr>
              <a:t>Sam</a:t>
            </a:r>
            <a:r>
              <a:rPr lang="en-US" sz="1600" b="1" dirty="0"/>
              <a:t>:</a:t>
            </a:r>
            <a:r>
              <a:rPr lang="en-US" sz="1600" dirty="0"/>
              <a:t> Hello.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Hello Mr. Waters. I'm Gina. I'll be cleaning your teeth today.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Dr. Peterson has just filled two cavities. Why do I need a cleaning?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Well, we have to make get your teeth and gums clean and disease free.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I guess that makes sense.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Oral health leads to trouble-free teeth. I'll start off by removing plaque. Please lean back and open wide.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OK, I hope it's not too bad.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Everybody gets plaque, even if they floss regularly. That's why it's important to come in twice a year for check-ups.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(getting his teeth cleaned, can't say much...)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OK, please take a drink and rinse. 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Ah, that's better.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OK, now I'll apply some fluoride. Which flavor would you like?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I have a choice?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Sure, we have mint, spearmint, orange or bubble-gum - that's for the kids.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I'd like to have the bubble-gum!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OK. (applies fluoride) Now, let me give your teeth a final flossing.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What type of floss tape do you recommend?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Personally, I like the flat tape. It's easier to get between the teeth.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OK, I'll remember that the next time I buy floss. How often should I floss?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Everyday! Twice a day if possible! Some people like to floss after every meal, but that's not absolutely necessary.</a:t>
            </a:r>
          </a:p>
          <a:p>
            <a:r>
              <a:rPr lang="en-US" sz="1600" b="1" dirty="0">
                <a:solidFill>
                  <a:schemeClr val="accent1"/>
                </a:solidFill>
              </a:rPr>
              <a:t>Sam: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(after finishing the cleaning) I feel much better. Thank you.</a:t>
            </a:r>
            <a:br>
              <a:rPr lang="en-US" sz="1600" dirty="0"/>
            </a:br>
            <a:r>
              <a:rPr lang="en-US" sz="1600" b="1" dirty="0">
                <a:solidFill>
                  <a:schemeClr val="accent1"/>
                </a:solidFill>
              </a:rPr>
              <a:t>Gina the Dental Hygienist:</a:t>
            </a:r>
            <a:r>
              <a:rPr lang="en-US" sz="1600" dirty="0">
                <a:solidFill>
                  <a:schemeClr val="accent1"/>
                </a:solidFill>
              </a:rPr>
              <a:t> </a:t>
            </a:r>
            <a:r>
              <a:rPr lang="en-US" sz="1600" dirty="0"/>
              <a:t>My pleasure. Have a pleasant day, and remember to floss every day - at least once a day!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5282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223224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VOCABULARY:</a:t>
            </a:r>
          </a:p>
          <a:p>
            <a:r>
              <a:rPr lang="en-US" sz="2000" dirty="0" smtClean="0"/>
              <a:t>to </a:t>
            </a:r>
            <a:r>
              <a:rPr lang="en-US" sz="2000" dirty="0"/>
              <a:t>clean someone's teeth</a:t>
            </a:r>
            <a:br>
              <a:rPr lang="en-US" sz="2000" dirty="0"/>
            </a:br>
            <a:r>
              <a:rPr lang="en-US" sz="2000" dirty="0"/>
              <a:t>dental hygienist</a:t>
            </a:r>
            <a:br>
              <a:rPr lang="en-US" sz="2000" dirty="0"/>
            </a:br>
            <a:r>
              <a:rPr lang="en-US" sz="2000" dirty="0"/>
              <a:t>to fill cavities</a:t>
            </a:r>
            <a:br>
              <a:rPr lang="en-US" sz="2000" dirty="0"/>
            </a:br>
            <a:r>
              <a:rPr lang="en-US" sz="2000" dirty="0"/>
              <a:t>gums</a:t>
            </a:r>
            <a:br>
              <a:rPr lang="en-US" sz="2000" dirty="0"/>
            </a:br>
            <a:r>
              <a:rPr lang="en-US" sz="2000" dirty="0"/>
              <a:t>disease free</a:t>
            </a:r>
            <a:br>
              <a:rPr lang="en-US" sz="2000" dirty="0"/>
            </a:br>
            <a:r>
              <a:rPr lang="en-US" sz="2000" dirty="0"/>
              <a:t>oral health</a:t>
            </a:r>
            <a:br>
              <a:rPr lang="en-US" sz="2000" dirty="0"/>
            </a:br>
            <a:r>
              <a:rPr lang="en-US" sz="2000" dirty="0"/>
              <a:t>to lead to</a:t>
            </a:r>
            <a:br>
              <a:rPr lang="en-US" sz="2000" dirty="0"/>
            </a:br>
            <a:r>
              <a:rPr lang="en-US" sz="2000" dirty="0"/>
              <a:t>plaque </a:t>
            </a:r>
            <a:br>
              <a:rPr lang="en-US" sz="2000" dirty="0"/>
            </a:br>
            <a:r>
              <a:rPr lang="en-US" sz="2000" dirty="0"/>
              <a:t>to remove plaque</a:t>
            </a:r>
            <a:br>
              <a:rPr lang="en-US" sz="2000" dirty="0"/>
            </a:br>
            <a:r>
              <a:rPr lang="en-US" sz="2000" dirty="0"/>
              <a:t>to floss</a:t>
            </a:r>
            <a:br>
              <a:rPr lang="en-US" sz="2000" dirty="0"/>
            </a:br>
            <a:r>
              <a:rPr lang="en-US" sz="2000" dirty="0"/>
              <a:t>check-up</a:t>
            </a:r>
            <a:br>
              <a:rPr lang="en-US" sz="2000" dirty="0"/>
            </a:br>
            <a:r>
              <a:rPr lang="en-US" sz="2000" dirty="0"/>
              <a:t>to rinse</a:t>
            </a:r>
            <a:br>
              <a:rPr lang="en-US" sz="2000" dirty="0"/>
            </a:br>
            <a:r>
              <a:rPr lang="en-US" sz="2000" dirty="0"/>
              <a:t>fluoride</a:t>
            </a:r>
            <a:br>
              <a:rPr lang="en-US" sz="2000" dirty="0"/>
            </a:br>
            <a:r>
              <a:rPr lang="en-US" sz="2000" dirty="0"/>
              <a:t>to apply fluoride</a:t>
            </a:r>
            <a:br>
              <a:rPr lang="en-US" sz="2000" dirty="0"/>
            </a:br>
            <a:r>
              <a:rPr lang="en-US" sz="2000" dirty="0"/>
              <a:t>flavor</a:t>
            </a:r>
            <a:br>
              <a:rPr lang="en-US" sz="2000" dirty="0"/>
            </a:br>
            <a:r>
              <a:rPr lang="en-US" sz="2000" dirty="0"/>
              <a:t>flossing</a:t>
            </a:r>
            <a:br>
              <a:rPr lang="en-US" sz="2000" dirty="0"/>
            </a:br>
            <a:r>
              <a:rPr lang="en-US" sz="2000" dirty="0"/>
              <a:t>floss tape</a:t>
            </a:r>
            <a:br>
              <a:rPr lang="en-US" sz="2000" dirty="0"/>
            </a:br>
            <a:r>
              <a:rPr lang="en-US" sz="2000" dirty="0"/>
              <a:t>floss after meals</a:t>
            </a:r>
            <a:endParaRPr lang="cs-CZ" sz="2000" dirty="0"/>
          </a:p>
        </p:txBody>
      </p:sp>
      <p:pic>
        <p:nvPicPr>
          <p:cNvPr id="3" name="Picture 6" descr="http://t1.gstatic.com/images?q=tbn:ANd9GcQ8NGi59RQDf10SWHbFFbOiYf7dKwvxocYif8cgYXKAGzyIZpp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32" y="908720"/>
            <a:ext cx="2525216" cy="3794723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67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856895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Hello, Luis, I’m Dr. Chung. You’re here for a </a:t>
            </a:r>
            <a:r>
              <a:rPr lang="en-US" sz="2000" b="1" dirty="0"/>
              <a:t>check-up</a:t>
            </a:r>
            <a:r>
              <a:rPr lang="en-US" sz="2000" dirty="0"/>
              <a:t> and a </a:t>
            </a:r>
            <a:r>
              <a:rPr lang="en-US" sz="2000" b="1" dirty="0"/>
              <a:t>cleaning</a:t>
            </a:r>
            <a:r>
              <a:rPr lang="en-US" sz="2000" dirty="0"/>
              <a:t>, is that right?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/>
              <a:t>Yes, that’s right.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Okay, let’s take a look. Have you had your </a:t>
            </a:r>
            <a:r>
              <a:rPr lang="en-US" sz="2000" b="1" dirty="0"/>
              <a:t>wisdom teeth</a:t>
            </a:r>
            <a:r>
              <a:rPr lang="en-US" sz="2000" dirty="0"/>
              <a:t> taken out?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/>
              <a:t>No, I haven’t.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Hmm…You may need to do that soon. You’ve had a </a:t>
            </a:r>
            <a:r>
              <a:rPr lang="en-US" sz="2000" b="1" dirty="0"/>
              <a:t>root canal</a:t>
            </a:r>
            <a:r>
              <a:rPr lang="en-US" sz="2000" dirty="0"/>
              <a:t>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/>
              <a:t>Yes, about three years ago.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Does that hurt?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 err="1"/>
              <a:t>Ow</a:t>
            </a:r>
            <a:r>
              <a:rPr lang="en-US" sz="2000" dirty="0"/>
              <a:t>!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I guess I hit a </a:t>
            </a:r>
            <a:r>
              <a:rPr lang="en-US" sz="2000" b="1" dirty="0"/>
              <a:t>nerve</a:t>
            </a:r>
            <a:r>
              <a:rPr lang="en-US" sz="2000" dirty="0"/>
              <a:t>. The bad news is that you may need another root canal soon. Let’s see if you have any </a:t>
            </a:r>
            <a:r>
              <a:rPr lang="en-US" sz="2000" b="1" dirty="0"/>
              <a:t>cavities</a:t>
            </a:r>
            <a:r>
              <a:rPr lang="en-US" sz="2000" dirty="0"/>
              <a:t>. Oh, I think there’s one here in your left </a:t>
            </a:r>
            <a:r>
              <a:rPr lang="en-US" sz="2000" b="1" dirty="0"/>
              <a:t>molar</a:t>
            </a:r>
            <a:r>
              <a:rPr lang="en-US" sz="2000" dirty="0"/>
              <a:t>. You’ll need to come back for a </a:t>
            </a:r>
            <a:r>
              <a:rPr lang="en-US" sz="2000" b="1" dirty="0"/>
              <a:t>filling</a:t>
            </a:r>
            <a:r>
              <a:rPr lang="en-US" sz="2000" dirty="0"/>
              <a:t>. Are you experiencing any </a:t>
            </a:r>
            <a:r>
              <a:rPr lang="en-US" sz="2000" b="1" dirty="0"/>
              <a:t>sensitivity</a:t>
            </a:r>
            <a:r>
              <a:rPr lang="en-US" sz="2000" dirty="0"/>
              <a:t>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/>
              <a:t>Yes, I am!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I’m not surprised. Your </a:t>
            </a:r>
            <a:r>
              <a:rPr lang="en-US" sz="2000" b="1" dirty="0"/>
              <a:t>gums</a:t>
            </a:r>
            <a:r>
              <a:rPr lang="en-US" sz="2000" dirty="0"/>
              <a:t> have </a:t>
            </a:r>
            <a:r>
              <a:rPr lang="en-US" sz="2000" b="1" dirty="0"/>
              <a:t>receded</a:t>
            </a:r>
            <a:r>
              <a:rPr lang="en-US" sz="2000" dirty="0"/>
              <a:t> and some of the </a:t>
            </a:r>
            <a:r>
              <a:rPr lang="en-US" sz="2000" b="1" dirty="0"/>
              <a:t>root</a:t>
            </a:r>
            <a:r>
              <a:rPr lang="en-US" sz="2000" dirty="0"/>
              <a:t> is showing. Do you use </a:t>
            </a:r>
            <a:r>
              <a:rPr lang="en-US" sz="2000" b="1" dirty="0"/>
              <a:t>dental floss</a:t>
            </a:r>
            <a:r>
              <a:rPr lang="en-US" sz="2000" dirty="0"/>
              <a:t>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/>
              <a:t>Um, yes.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I’ll have the </a:t>
            </a:r>
            <a:r>
              <a:rPr lang="en-US" sz="2000" b="1" dirty="0"/>
              <a:t>dental hygienist</a:t>
            </a:r>
            <a:r>
              <a:rPr lang="en-US" sz="2000" dirty="0"/>
              <a:t> show you how </a:t>
            </a:r>
            <a:r>
              <a:rPr lang="en-US" sz="2000" b="1" dirty="0"/>
              <a:t>to brush</a:t>
            </a:r>
            <a:r>
              <a:rPr lang="en-US" sz="2000" dirty="0"/>
              <a:t> and floss better so you can prevent the </a:t>
            </a:r>
            <a:r>
              <a:rPr lang="en-US" sz="2000" b="1" dirty="0"/>
              <a:t>buildup</a:t>
            </a:r>
            <a:r>
              <a:rPr lang="en-US" sz="2000" dirty="0"/>
              <a:t> of </a:t>
            </a:r>
            <a:r>
              <a:rPr lang="en-US" sz="2000" b="1" dirty="0"/>
              <a:t>plaque</a:t>
            </a:r>
            <a:r>
              <a:rPr lang="en-US" sz="2000" dirty="0"/>
              <a:t> and </a:t>
            </a:r>
            <a:r>
              <a:rPr lang="en-US" sz="2000" b="1" dirty="0"/>
              <a:t>tartar</a:t>
            </a:r>
            <a:r>
              <a:rPr lang="en-US" sz="2000" dirty="0"/>
              <a:t>. Any questions for me before the hygienist starts on your cleaning?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Luis: </a:t>
            </a:r>
            <a:r>
              <a:rPr lang="en-US" sz="2000" dirty="0"/>
              <a:t>No, I’m just glad you didn’t say I need </a:t>
            </a:r>
            <a:r>
              <a:rPr lang="en-US" sz="2000" b="1" dirty="0"/>
              <a:t>dentures</a:t>
            </a:r>
            <a:r>
              <a:rPr lang="en-US" sz="2000" dirty="0"/>
              <a:t>! </a:t>
            </a:r>
            <a:br>
              <a:rPr lang="en-US" sz="2000" dirty="0"/>
            </a:br>
            <a:r>
              <a:rPr lang="en-US" sz="2000" dirty="0">
                <a:solidFill>
                  <a:schemeClr val="accent1"/>
                </a:solidFill>
              </a:rPr>
              <a:t>Dr. Chung: </a:t>
            </a:r>
            <a:r>
              <a:rPr lang="en-US" sz="2000" dirty="0"/>
              <a:t>No, you don’t. Not yet. </a:t>
            </a:r>
            <a:br>
              <a:rPr lang="en-US" sz="2000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2304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8784976" cy="669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VOCABULARY: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sz="2000" dirty="0" err="1">
                <a:latin typeface="Arial" pitchFamily="34" charset="0"/>
                <a:cs typeface="Arial" pitchFamily="34" charset="0"/>
                <a:hlinkClick r:id="rId2"/>
              </a:rPr>
              <a:t>cavities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no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offense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taken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nothing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against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stunk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When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it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rains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it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pours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max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capped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out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root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canal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wisdom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teeth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out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pocket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b="1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Read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introduction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Everybody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has to go 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sometime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you’re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lucky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won’t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any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  <a:hlinkClick r:id="rId2"/>
              </a:rPr>
              <a:t>cavities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dirty="0">
                <a:latin typeface="Arial" pitchFamily="34" charset="0"/>
                <a:cs typeface="Arial" pitchFamily="34" charset="0"/>
              </a:rPr>
              <a:t> just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get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cleaned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once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twice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year</a:t>
            </a:r>
            <a:r>
              <a:rPr lang="cs-CZ" dirty="0">
                <a:latin typeface="Arial" pitchFamily="34" charset="0"/>
                <a:cs typeface="Arial" pitchFamily="34" charset="0"/>
              </a:rPr>
              <a:t>.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Many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people</a:t>
            </a:r>
            <a:r>
              <a:rPr lang="cs-CZ" dirty="0">
                <a:latin typeface="Arial" pitchFamily="34" charset="0"/>
                <a:cs typeface="Arial" pitchFamily="34" charset="0"/>
              </a:rPr>
              <a:t> are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afraid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Even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regular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cleaning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uncomfortable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even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painful</a:t>
            </a:r>
            <a:r>
              <a:rPr lang="cs-CZ" dirty="0">
                <a:latin typeface="Arial" pitchFamily="34" charset="0"/>
                <a:cs typeface="Arial" pitchFamily="34" charset="0"/>
              </a:rPr>
              <a:t>.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care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expensive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too</a:t>
            </a:r>
            <a:r>
              <a:rPr lang="cs-CZ" dirty="0">
                <a:latin typeface="Arial" pitchFamily="34" charset="0"/>
                <a:cs typeface="Arial" pitchFamily="34" charset="0"/>
              </a:rPr>
              <a:t>. But in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States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insurance</a:t>
            </a:r>
            <a:r>
              <a:rPr lang="cs-CZ" dirty="0">
                <a:latin typeface="Arial" pitchFamily="34" charset="0"/>
                <a:cs typeface="Arial" pitchFamily="34" charset="0"/>
              </a:rPr>
              <a:t>,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may</a:t>
            </a:r>
            <a:r>
              <a:rPr lang="cs-CZ" dirty="0">
                <a:latin typeface="Arial" pitchFamily="34" charset="0"/>
                <a:cs typeface="Arial" pitchFamily="34" charset="0"/>
              </a:rPr>
              <a:t> not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pay</a:t>
            </a:r>
            <a:r>
              <a:rPr lang="cs-CZ" dirty="0">
                <a:latin typeface="Arial" pitchFamily="34" charset="0"/>
                <a:cs typeface="Arial" pitchFamily="34" charset="0"/>
              </a:rPr>
              <a:t> much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services</a:t>
            </a:r>
            <a:r>
              <a:rPr lang="cs-CZ" dirty="0">
                <a:latin typeface="Arial" pitchFamily="34" charset="0"/>
                <a:cs typeface="Arial" pitchFamily="34" charset="0"/>
              </a:rPr>
              <a:t>.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Listen to Amanda and Kevin talk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about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dirty="0"/>
          </a:p>
        </p:txBody>
      </p:sp>
      <p:pic>
        <p:nvPicPr>
          <p:cNvPr id="3" name="Picture 8" descr="http://t2.gstatic.com/images?q=tbn:ANd9GcTWBvazHtJEMab2PsNY1rXIpGdWp9qO0rZyx_QEQp94I82ZyF9Bu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187" y="149351"/>
            <a:ext cx="3701117" cy="318112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324528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</a:t>
            </a: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think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only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done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when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I go 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get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my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cleaned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Are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being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serious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?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think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getting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cleaned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more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painful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actual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work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done.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think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need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new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Well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maybe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See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my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dad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my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!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Sorry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He’s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just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retired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though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so no, 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no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offense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taken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Ok. Ok.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But…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I’m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sure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he’s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really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good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nothing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against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father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No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problem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noticed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go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years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problems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whatsoever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six-month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span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will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and boom,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all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go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basically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crap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Unbelievable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When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it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rains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it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pours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know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insurance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coverage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…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max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three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services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done,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you’re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capped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out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that’s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you’re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out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luck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need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root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canal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need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wisdom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teeth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taken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out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you’re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paying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out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of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3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pocket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it’s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not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wait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till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next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year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insurance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back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in.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‘Cause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hurts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when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like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a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serious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tooth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problem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can’t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wait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mean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it’s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… I…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Once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when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was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in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college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, 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was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eating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a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piece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pizza 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two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halves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two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fell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out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And 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went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university and he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said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my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childhood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loved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metal so he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filled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my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cavity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Amalgam.                                    </a:t>
            </a:r>
            <a:r>
              <a:rPr lang="cs-CZ" sz="1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</a:t>
            </a: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So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now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I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two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crowns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…                                            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</a:t>
            </a: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…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too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much.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                             </a:t>
            </a:r>
            <a:r>
              <a:rPr lang="cs-CZ" sz="1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</a:t>
            </a: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And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they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don’t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even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use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anymore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           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Amanda: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                                     </a:t>
            </a:r>
            <a:r>
              <a:rPr lang="cs-CZ" sz="1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Kevin</a:t>
            </a:r>
            <a:r>
              <a:rPr lang="cs-CZ" sz="16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Yeah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It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really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  <a:hlinkClick r:id="rId3"/>
              </a:rPr>
              <a:t>stunk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430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16632"/>
            <a:ext cx="885698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Discussion</a:t>
            </a: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latin typeface="Arial" pitchFamily="34" charset="0"/>
                <a:cs typeface="Arial" pitchFamily="34" charset="0"/>
              </a:rPr>
              <a:t>Amanda and Kevin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disagree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about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what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more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painful</a:t>
            </a:r>
            <a:r>
              <a:rPr lang="cs-CZ" dirty="0">
                <a:latin typeface="Arial" pitchFamily="34" charset="0"/>
                <a:cs typeface="Arial" pitchFamily="34" charset="0"/>
              </a:rPr>
              <a:t>: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cleaning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other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work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err="1">
                <a:latin typeface="Arial" pitchFamily="34" charset="0"/>
                <a:cs typeface="Arial" pitchFamily="34" charset="0"/>
              </a:rPr>
              <a:t>When</a:t>
            </a:r>
            <a:r>
              <a:rPr lang="cs-CZ" dirty="0">
                <a:latin typeface="Arial" pitchFamily="34" charset="0"/>
                <a:cs typeface="Arial" pitchFamily="34" charset="0"/>
              </a:rPr>
              <a:t> Amanda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says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thinks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cleaning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more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painful</a:t>
            </a:r>
            <a:r>
              <a:rPr lang="cs-CZ" dirty="0">
                <a:latin typeface="Arial" pitchFamily="34" charset="0"/>
                <a:cs typeface="Arial" pitchFamily="34" charset="0"/>
              </a:rPr>
              <a:t>, Kevin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says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needs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new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Oops</a:t>
            </a:r>
            <a:r>
              <a:rPr lang="cs-CZ" dirty="0">
                <a:latin typeface="Arial" pitchFamily="34" charset="0"/>
                <a:cs typeface="Arial" pitchFamily="34" charset="0"/>
              </a:rPr>
              <a:t>! He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doesn’t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realize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Amanda’s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dad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her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. He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apologizes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comment, but Amanda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not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offended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err="1">
                <a:latin typeface="Arial" pitchFamily="34" charset="0"/>
                <a:cs typeface="Arial" pitchFamily="34" charset="0"/>
              </a:rPr>
              <a:t>Amanda’s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father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retired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means</a:t>
            </a:r>
            <a:r>
              <a:rPr lang="cs-CZ" dirty="0">
                <a:latin typeface="Arial" pitchFamily="34" charset="0"/>
                <a:cs typeface="Arial" pitchFamily="34" charset="0"/>
              </a:rPr>
              <a:t> he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doesn’t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work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anymore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because</a:t>
            </a:r>
            <a:r>
              <a:rPr lang="cs-CZ" dirty="0">
                <a:latin typeface="Arial" pitchFamily="34" charset="0"/>
                <a:cs typeface="Arial" pitchFamily="34" charset="0"/>
              </a:rPr>
              <a:t> he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certain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age</a:t>
            </a:r>
            <a:r>
              <a:rPr lang="cs-CZ" dirty="0">
                <a:latin typeface="Arial" pitchFamily="34" charset="0"/>
                <a:cs typeface="Arial" pitchFamily="34" charset="0"/>
              </a:rPr>
              <a:t>. In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US, most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people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retire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from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working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around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age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65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Amanda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says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sometimes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experience</a:t>
            </a:r>
            <a:r>
              <a:rPr lang="cs-CZ" dirty="0">
                <a:latin typeface="Arial" pitchFamily="34" charset="0"/>
                <a:cs typeface="Arial" pitchFamily="34" charset="0"/>
              </a:rPr>
              <a:t> many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problems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once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says</a:t>
            </a:r>
            <a:r>
              <a:rPr lang="cs-CZ" dirty="0">
                <a:latin typeface="Arial" pitchFamily="34" charset="0"/>
                <a:cs typeface="Arial" pitchFamily="34" charset="0"/>
              </a:rPr>
              <a:t>, “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all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dirty="0">
                <a:latin typeface="Arial" pitchFamily="34" charset="0"/>
                <a:cs typeface="Arial" pitchFamily="34" charset="0"/>
              </a:rPr>
              <a:t> go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basically</a:t>
            </a:r>
            <a:r>
              <a:rPr lang="cs-CZ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crap</a:t>
            </a:r>
            <a:r>
              <a:rPr lang="cs-CZ" dirty="0">
                <a:latin typeface="Arial" pitchFamily="34" charset="0"/>
                <a:cs typeface="Arial" pitchFamily="34" charset="0"/>
              </a:rPr>
              <a:t>.”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Going</a:t>
            </a:r>
            <a:r>
              <a:rPr lang="cs-CZ" dirty="0">
                <a:latin typeface="Arial" pitchFamily="34" charset="0"/>
                <a:cs typeface="Arial" pitchFamily="34" charset="0"/>
              </a:rPr>
              <a:t> 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crap</a:t>
            </a:r>
            <a:r>
              <a:rPr lang="cs-CZ" dirty="0">
                <a:latin typeface="Arial" pitchFamily="34" charset="0"/>
                <a:cs typeface="Arial" pitchFamily="34" charset="0"/>
              </a:rPr>
              <a:t>”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a slang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expression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that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means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something</a:t>
            </a:r>
            <a:r>
              <a:rPr lang="cs-CZ" dirty="0">
                <a:latin typeface="Arial" pitchFamily="34" charset="0"/>
                <a:cs typeface="Arial" pitchFamily="34" charset="0"/>
              </a:rPr>
              <a:t> has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degenerated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quality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not as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good</a:t>
            </a:r>
            <a:r>
              <a:rPr lang="cs-CZ" dirty="0">
                <a:latin typeface="Arial" pitchFamily="34" charset="0"/>
                <a:cs typeface="Arial" pitchFamily="34" charset="0"/>
              </a:rPr>
              <a:t> as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was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This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is</a:t>
            </a:r>
            <a:r>
              <a:rPr lang="cs-CZ" dirty="0">
                <a:latin typeface="Arial" pitchFamily="34" charset="0"/>
                <a:cs typeface="Arial" pitchFamily="34" charset="0"/>
              </a:rPr>
              <a:t> a very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casual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expression</a:t>
            </a:r>
            <a:r>
              <a:rPr lang="cs-CZ" dirty="0">
                <a:latin typeface="Arial" pitchFamily="34" charset="0"/>
                <a:cs typeface="Arial" pitchFamily="34" charset="0"/>
              </a:rPr>
              <a:t>, not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appropriate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all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situations</a:t>
            </a:r>
            <a:r>
              <a:rPr lang="cs-CZ" dirty="0">
                <a:latin typeface="Arial" pitchFamily="34" charset="0"/>
                <a:cs typeface="Arial" pitchFamily="34" charset="0"/>
              </a:rPr>
              <a:t>.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Multiple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problems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become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expensive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because</a:t>
            </a:r>
            <a:r>
              <a:rPr lang="cs-CZ" dirty="0">
                <a:latin typeface="Arial" pitchFamily="34" charset="0"/>
                <a:cs typeface="Arial" pitchFamily="34" charset="0"/>
              </a:rPr>
              <a:t> most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insurance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policies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only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pay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for</a:t>
            </a:r>
            <a:r>
              <a:rPr lang="cs-CZ" dirty="0">
                <a:latin typeface="Arial" pitchFamily="34" charset="0"/>
                <a:cs typeface="Arial" pitchFamily="34" charset="0"/>
              </a:rPr>
              <a:t> a limited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amount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Kevin had 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have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two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crowns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put</a:t>
            </a:r>
            <a:r>
              <a:rPr lang="cs-CZ" dirty="0">
                <a:latin typeface="Arial" pitchFamily="34" charset="0"/>
                <a:cs typeface="Arial" pitchFamily="34" charset="0"/>
              </a:rPr>
              <a:t> in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because</a:t>
            </a:r>
            <a:r>
              <a:rPr lang="cs-CZ" dirty="0">
                <a:latin typeface="Arial" pitchFamily="34" charset="0"/>
                <a:cs typeface="Arial" pitchFamily="34" charset="0"/>
              </a:rPr>
              <a:t> his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former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overfilled</a:t>
            </a:r>
            <a:r>
              <a:rPr lang="cs-CZ" dirty="0">
                <a:latin typeface="Arial" pitchFamily="34" charset="0"/>
                <a:cs typeface="Arial" pitchFamily="34" charset="0"/>
              </a:rPr>
              <a:t> his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cavities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Crowns</a:t>
            </a:r>
            <a:r>
              <a:rPr lang="cs-CZ" dirty="0">
                <a:latin typeface="Arial" pitchFamily="34" charset="0"/>
                <a:cs typeface="Arial" pitchFamily="34" charset="0"/>
              </a:rPr>
              <a:t> are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artificial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extensions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used</a:t>
            </a:r>
            <a:r>
              <a:rPr lang="cs-CZ" dirty="0">
                <a:latin typeface="Arial" pitchFamily="34" charset="0"/>
                <a:cs typeface="Arial" pitchFamily="34" charset="0"/>
              </a:rPr>
              <a:t> on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broken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or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rotten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teeth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Are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afraid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dentist</a:t>
            </a:r>
            <a:r>
              <a:rPr lang="cs-CZ" dirty="0">
                <a:latin typeface="Arial" pitchFamily="34" charset="0"/>
                <a:cs typeface="Arial" pitchFamily="34" charset="0"/>
              </a:rPr>
              <a:t>?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dental</a:t>
            </a:r>
            <a:r>
              <a:rPr lang="cs-CZ" dirty="0">
                <a:latin typeface="Arial" pitchFamily="34" charset="0"/>
                <a:cs typeface="Arial" pitchFamily="34" charset="0"/>
              </a:rPr>
              <a:t> care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expensive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where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you</a:t>
            </a:r>
            <a:r>
              <a:rPr lang="cs-CZ" dirty="0">
                <a:latin typeface="Arial" pitchFamily="34" charset="0"/>
                <a:cs typeface="Arial" pitchFamily="34" charset="0"/>
              </a:rPr>
              <a:t> live?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045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42493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  <a:hlinkClick r:id="rId2"/>
              </a:rPr>
              <a:t>ZDROJE: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U zubaře. </a:t>
            </a:r>
            <a:r>
              <a:rPr lang="cs-CZ" sz="1400" i="1" dirty="0" err="1" smtClean="0">
                <a:latin typeface="Arial" pitchFamily="34" charset="0"/>
                <a:cs typeface="Arial" pitchFamily="34" charset="0"/>
              </a:rPr>
              <a:t>SpeakEnglish</a:t>
            </a:r>
            <a:r>
              <a:rPr lang="cs-CZ" sz="1400" i="1" dirty="0" smtClean="0">
                <a:latin typeface="Arial" pitchFamily="34" charset="0"/>
                <a:cs typeface="Arial" pitchFamily="34" charset="0"/>
              </a:rPr>
              <a:t>!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[online]. 2012 [cit. 2012-06-24]. Dostupné z: http://www.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speakenglish.co.uk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phrases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at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_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_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dentists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  <a:hlinkClick r:id="rId2"/>
            </a:endParaRP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English for Medical Purposes - Dental Hygiene. </a:t>
            </a:r>
            <a:r>
              <a:rPr lang="en-US" sz="1400" i="1" dirty="0" smtClean="0">
                <a:latin typeface="Arial" pitchFamily="34" charset="0"/>
                <a:cs typeface="Arial" pitchFamily="34" charset="0"/>
              </a:rPr>
              <a:t>About.com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[online]. 2012 [cit. 2012-06-24].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Dostupné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z: http://esl.about.com/od/englishformedicalpurpose/a/d_dhyg.htm 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Places in the Community-1. </a:t>
            </a:r>
            <a:r>
              <a:rPr lang="en-US" sz="1400" i="1" dirty="0" smtClean="0">
                <a:latin typeface="Arial" pitchFamily="34" charset="0"/>
                <a:cs typeface="Arial" pitchFamily="34" charset="0"/>
              </a:rPr>
              <a:t>Esldivlabs.vcc.ca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[online]. 2012 [cit. 2012-06-24].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Dostupné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z: http://esldivlabs.vcc.ca/ELSA/Instructor_Web_Exercises/Vocabulary/Places_in_the_Community_1_Multiple_Choice.htm 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Going to the Dentist in Japan. </a:t>
            </a:r>
            <a:r>
              <a:rPr lang="en-US" sz="1400" i="1" dirty="0" err="1" smtClean="0">
                <a:latin typeface="Arial" pitchFamily="34" charset="0"/>
                <a:cs typeface="Arial" pitchFamily="34" charset="0"/>
              </a:rPr>
              <a:t>AccessJ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[online]. 2012 [cit. 2012-06-24].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Dostupné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z: http://www.accessj.com/2011/11/going-to-dentist-in-japan.html 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/>
          </a:p>
        </p:txBody>
      </p:sp>
      <p:pic>
        <p:nvPicPr>
          <p:cNvPr id="8194" name="Picture 2" descr="http://t2.gstatic.com/images?q=tbn:ANd9GcSYTsfiWsLo_Sq7wLnbRDPBYYaFS3p2qCliOrvcw34zQ6NZ3_UjY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56992"/>
            <a:ext cx="3240360" cy="327359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25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430</TotalTime>
  <Words>1764</Words>
  <Application>Microsoft Office PowerPoint</Application>
  <PresentationFormat>Předvádění na obrazovce (4:3)</PresentationFormat>
  <Paragraphs>176</Paragraphs>
  <Slides>19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Jmění</vt:lpstr>
      <vt:lpstr>Prezentace aplikace PowerPoint</vt:lpstr>
      <vt:lpstr>Prezentace aplikace PowerPoint</vt:lpstr>
      <vt:lpstr>AT THE DENTIST´S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THE DENTIST´S</dc:title>
  <dc:creator>Lenka</dc:creator>
  <cp:lastModifiedBy>Lenka</cp:lastModifiedBy>
  <cp:revision>30</cp:revision>
  <dcterms:created xsi:type="dcterms:W3CDTF">2012-05-12T07:47:07Z</dcterms:created>
  <dcterms:modified xsi:type="dcterms:W3CDTF">2012-06-25T18:30:30Z</dcterms:modified>
</cp:coreProperties>
</file>