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6" r:id="rId2"/>
    <p:sldId id="277" r:id="rId3"/>
    <p:sldId id="256" r:id="rId4"/>
    <p:sldId id="257" r:id="rId5"/>
    <p:sldId id="266" r:id="rId6"/>
    <p:sldId id="273" r:id="rId7"/>
    <p:sldId id="274" r:id="rId8"/>
    <p:sldId id="267" r:id="rId9"/>
    <p:sldId id="268" r:id="rId10"/>
    <p:sldId id="269" r:id="rId11"/>
    <p:sldId id="270" r:id="rId12"/>
    <p:sldId id="271" r:id="rId13"/>
    <p:sldId id="272" r:id="rId14"/>
    <p:sldId id="275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935F"/>
    <a:srgbClr val="FBEB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85" autoAdjust="0"/>
    <p:restoredTop sz="94660"/>
  </p:normalViewPr>
  <p:slideViewPr>
    <p:cSldViewPr>
      <p:cViewPr>
        <p:scale>
          <a:sx n="100" d="100"/>
          <a:sy n="100" d="100"/>
        </p:scale>
        <p:origin x="-72" y="15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90434-BED1-44B2-A9A9-3DD9F0ED9D66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97894-B499-428B-B874-3268B6EBAA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88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f/f8/Ctin%C4%9Bves,_%C5%98%C3%ADp_a_obec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787161"/>
              </p:ext>
            </p:extLst>
          </p:nvPr>
        </p:nvGraphicFramePr>
        <p:xfrm>
          <a:off x="1187624" y="2780928"/>
          <a:ext cx="6768752" cy="2736304"/>
        </p:xfrm>
        <a:graphic>
          <a:graphicData uri="http://schemas.openxmlformats.org/drawingml/2006/table">
            <a:tbl>
              <a:tblPr/>
              <a:tblGrid>
                <a:gridCol w="2143025"/>
                <a:gridCol w="4625727"/>
              </a:tblGrid>
              <a:tr h="95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519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038978"/>
              </p:ext>
            </p:extLst>
          </p:nvPr>
        </p:nvGraphicFramePr>
        <p:xfrm>
          <a:off x="395536" y="620688"/>
          <a:ext cx="8352926" cy="6053138"/>
        </p:xfrm>
        <a:graphic>
          <a:graphicData uri="http://schemas.openxmlformats.org/drawingml/2006/table">
            <a:tbl>
              <a:tblPr firstRow="1" firstCol="1" bandRow="1"/>
              <a:tblGrid>
                <a:gridCol w="2278257"/>
                <a:gridCol w="112229"/>
                <a:gridCol w="219802"/>
                <a:gridCol w="1339166"/>
                <a:gridCol w="1163104"/>
                <a:gridCol w="2169088"/>
                <a:gridCol w="1071280"/>
              </a:tblGrid>
              <a:tr h="280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DUM: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VY_32_INOVACE_IV_3_12_Česká republika – opakování 2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Šablona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IV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Sada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Pořadové číslo DUM: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Renata Florianová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opakuje vědomosti o České republice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si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zopakuje vědomosti o České republice, svoje znalosti si  prohloubí a upevní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9 - </a:t>
                      </a: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Česká republika, kraje, průmysl,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pohoří, vodstvo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 pero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7">
                  <a:txBody>
                    <a:bodyPr/>
                    <a:lstStyle/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Test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 otázkami z oblasti zeměpisných znalostí v rozsahu pro vlastivědu 4. ročníku.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4–6: Žák přiřazuje krajům pomocí šipek jejich krajské město.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7: Žák zapisuje do slepé mapy názvy krajů a jejich města.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8–9: Žák přiřazuje krajům pomocí šipek jejich významný průmysl.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10–11: Žák přiřazuje k pohoří pomocí šipek nejvyšší vrchol.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12–13: Žák přiřazuje k městu řeku, která jím protéká.</a:t>
                      </a:r>
                    </a:p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984250" indent="-803275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Poznámka:    Jednotlivé snímky lze vytisknout a použít jako pracovní listy dle potřeby. </a:t>
                      </a:r>
                      <a:b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</a:b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Řešení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pracovních listů můžeme společně zkontrolovat při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prezentaci. </a:t>
                      </a:r>
                      <a:b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</a:b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Při hodině žáci pracují s mapou, kde mohou vyhledávat potřebné informace.</a:t>
                      </a:r>
                    </a:p>
                    <a:p>
                      <a:pPr marL="984250" indent="-803275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indent="-803275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materiál byl ověřen na interaktivní tabuli.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221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09669" y="4653136"/>
            <a:ext cx="7498835" cy="1800201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/>
              <a:t>Česká republika</a:t>
            </a:r>
            <a:br>
              <a:rPr lang="cs-CZ" dirty="0" smtClean="0"/>
            </a:br>
            <a:r>
              <a:rPr lang="cs-CZ" dirty="0" smtClean="0"/>
              <a:t>Opakování 2</a:t>
            </a:r>
            <a:endParaRPr lang="cs-CZ" dirty="0"/>
          </a:p>
        </p:txBody>
      </p:sp>
      <p:pic>
        <p:nvPicPr>
          <p:cNvPr id="1026" name="Picture 2" descr="Soubor:Ctiněves, Říp a obec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632"/>
            <a:ext cx="604867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5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 smtClean="0"/>
              <a:t>1.Přiřaď krajům v Čechách jejich krajská města</a:t>
            </a:r>
            <a:endParaRPr lang="cs-CZ" sz="2800" u="sng" dirty="0" smtClean="0"/>
          </a:p>
        </p:txBody>
      </p:sp>
      <p:sp>
        <p:nvSpPr>
          <p:cNvPr id="2" name="Obdélník 1"/>
          <p:cNvSpPr/>
          <p:nvPr/>
        </p:nvSpPr>
        <p:spPr>
          <a:xfrm>
            <a:off x="712168" y="1340768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Karlovarský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2168" y="2579506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Středočeský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12168" y="3198875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Liberecký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12168" y="3818244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Pardubický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12168" y="4437613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Hlavní město Praha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12168" y="5056982"/>
            <a:ext cx="3211760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Královéhradecký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2168" y="5676351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Ústecký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12168" y="6295723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Plzeňský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12168" y="1960137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Jihočeský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46027" y="1354365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Pardubice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46027" y="1973734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Liberec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346027" y="2593103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Karlovy Vary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346027" y="3212472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Č</a:t>
            </a:r>
            <a:r>
              <a:rPr lang="cs-CZ" sz="2400" dirty="0" smtClean="0">
                <a:solidFill>
                  <a:schemeClr val="tx1"/>
                </a:solidFill>
              </a:rPr>
              <a:t>eské Budějovice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46027" y="3831841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Praha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346027" y="4451210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Ústí nad Labem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346027" y="5070579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Plzeň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346027" y="5689948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Praha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346027" y="6309320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Hradec Králové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5" name="Přímá spojnice se šipkou 4"/>
          <p:cNvCxnSpPr>
            <a:stCxn id="13" idx="3"/>
            <a:endCxn id="17" idx="1"/>
          </p:cNvCxnSpPr>
          <p:nvPr/>
        </p:nvCxnSpPr>
        <p:spPr>
          <a:xfrm>
            <a:off x="3779912" y="2176161"/>
            <a:ext cx="1566115" cy="1252335"/>
          </a:xfrm>
          <a:prstGeom prst="straightConnector1">
            <a:avLst/>
          </a:prstGeom>
          <a:ln w="25400">
            <a:solidFill>
              <a:srgbClr val="7030A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2" idx="3"/>
            <a:endCxn id="16" idx="1"/>
          </p:cNvCxnSpPr>
          <p:nvPr/>
        </p:nvCxnSpPr>
        <p:spPr>
          <a:xfrm>
            <a:off x="3779912" y="1556792"/>
            <a:ext cx="1566115" cy="1252335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7" idx="3"/>
            <a:endCxn id="15" idx="1"/>
          </p:cNvCxnSpPr>
          <p:nvPr/>
        </p:nvCxnSpPr>
        <p:spPr>
          <a:xfrm flipV="1">
            <a:off x="3779912" y="2189758"/>
            <a:ext cx="1566115" cy="1225141"/>
          </a:xfrm>
          <a:prstGeom prst="straightConnector1">
            <a:avLst/>
          </a:prstGeom>
          <a:ln w="25400">
            <a:solidFill>
              <a:srgbClr val="92D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8" idx="3"/>
            <a:endCxn id="14" idx="1"/>
          </p:cNvCxnSpPr>
          <p:nvPr/>
        </p:nvCxnSpPr>
        <p:spPr>
          <a:xfrm flipV="1">
            <a:off x="3779912" y="1570389"/>
            <a:ext cx="1566115" cy="2463879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9" idx="3"/>
            <a:endCxn id="21" idx="1"/>
          </p:cNvCxnSpPr>
          <p:nvPr/>
        </p:nvCxnSpPr>
        <p:spPr>
          <a:xfrm>
            <a:off x="3779912" y="4653637"/>
            <a:ext cx="1566115" cy="1252335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10" idx="3"/>
            <a:endCxn id="22" idx="1"/>
          </p:cNvCxnSpPr>
          <p:nvPr/>
        </p:nvCxnSpPr>
        <p:spPr>
          <a:xfrm>
            <a:off x="3923928" y="5273006"/>
            <a:ext cx="1422099" cy="1252338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>
            <a:stCxn id="11" idx="3"/>
            <a:endCxn id="19" idx="1"/>
          </p:cNvCxnSpPr>
          <p:nvPr/>
        </p:nvCxnSpPr>
        <p:spPr>
          <a:xfrm flipV="1">
            <a:off x="3779912" y="4667234"/>
            <a:ext cx="1566115" cy="1225141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stCxn id="12" idx="3"/>
            <a:endCxn id="20" idx="1"/>
          </p:cNvCxnSpPr>
          <p:nvPr/>
        </p:nvCxnSpPr>
        <p:spPr>
          <a:xfrm flipV="1">
            <a:off x="3779912" y="5286603"/>
            <a:ext cx="1566115" cy="1225144"/>
          </a:xfrm>
          <a:prstGeom prst="straightConnector1">
            <a:avLst/>
          </a:prstGeom>
          <a:ln w="25400">
            <a:solidFill>
              <a:srgbClr val="92D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>
            <a:endCxn id="18" idx="1"/>
          </p:cNvCxnSpPr>
          <p:nvPr/>
        </p:nvCxnSpPr>
        <p:spPr>
          <a:xfrm>
            <a:off x="3779912" y="2809127"/>
            <a:ext cx="1566115" cy="1238738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florianovar\AppData\Local\Microsoft\Windows\Temporary Internet Files\Content.IE5\L704ABJ7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6297"/>
            <a:ext cx="1353687" cy="142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61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57723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/>
              <a:t>2</a:t>
            </a:r>
            <a:r>
              <a:rPr lang="cs-CZ" sz="2800" b="1" u="sng" dirty="0" smtClean="0"/>
              <a:t>.Přiřaď krajům na Moravě a ve Slezsku jejich krajská města</a:t>
            </a:r>
            <a:endParaRPr lang="cs-CZ" sz="2800" u="sng" dirty="0" smtClean="0"/>
          </a:p>
        </p:txBody>
      </p:sp>
      <p:sp>
        <p:nvSpPr>
          <p:cNvPr id="2" name="Obdélník 1"/>
          <p:cNvSpPr/>
          <p:nvPr/>
        </p:nvSpPr>
        <p:spPr>
          <a:xfrm>
            <a:off x="742442" y="2148924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Kraj Vysočina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42442" y="3387662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Moravskoslezský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42" y="4007031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Jihomoravský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2442" y="4626400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Zlínský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42442" y="2768293"/>
            <a:ext cx="3067744" cy="4320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Olomoucký kraj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76301" y="2162521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Brno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76301" y="2781890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Zlín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376301" y="3401259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Olomouc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376301" y="4020628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Ostrava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76301" y="4639997"/>
            <a:ext cx="3067744" cy="432048"/>
          </a:xfrm>
          <a:prstGeom prst="rect">
            <a:avLst/>
          </a:prstGeom>
          <a:solidFill>
            <a:srgbClr val="FBEB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Jihlava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23" name="Přímá spojnice se šipkou 22"/>
          <p:cNvCxnSpPr>
            <a:stCxn id="2" idx="3"/>
            <a:endCxn id="18" idx="1"/>
          </p:cNvCxnSpPr>
          <p:nvPr/>
        </p:nvCxnSpPr>
        <p:spPr>
          <a:xfrm>
            <a:off x="3810186" y="2364948"/>
            <a:ext cx="1566115" cy="2491073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3" idx="3"/>
            <a:endCxn id="16" idx="1"/>
          </p:cNvCxnSpPr>
          <p:nvPr/>
        </p:nvCxnSpPr>
        <p:spPr>
          <a:xfrm>
            <a:off x="3810186" y="2984317"/>
            <a:ext cx="1566115" cy="632966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6" idx="3"/>
            <a:endCxn id="17" idx="1"/>
          </p:cNvCxnSpPr>
          <p:nvPr/>
        </p:nvCxnSpPr>
        <p:spPr>
          <a:xfrm>
            <a:off x="3810186" y="3603686"/>
            <a:ext cx="1566115" cy="632966"/>
          </a:xfrm>
          <a:prstGeom prst="straightConnector1">
            <a:avLst/>
          </a:prstGeom>
          <a:ln w="25400">
            <a:solidFill>
              <a:srgbClr val="92D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7" idx="3"/>
            <a:endCxn id="14" idx="1"/>
          </p:cNvCxnSpPr>
          <p:nvPr/>
        </p:nvCxnSpPr>
        <p:spPr>
          <a:xfrm flipV="1">
            <a:off x="3810186" y="2378545"/>
            <a:ext cx="1566115" cy="1844510"/>
          </a:xfrm>
          <a:prstGeom prst="straightConnector1">
            <a:avLst/>
          </a:prstGeom>
          <a:ln w="25400">
            <a:solidFill>
              <a:schemeClr val="accent4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>
            <a:stCxn id="8" idx="3"/>
            <a:endCxn id="15" idx="1"/>
          </p:cNvCxnSpPr>
          <p:nvPr/>
        </p:nvCxnSpPr>
        <p:spPr>
          <a:xfrm flipV="1">
            <a:off x="3810186" y="2997914"/>
            <a:ext cx="1566115" cy="1844510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florianovar\AppData\Local\Microsoft\Windows\Temporary Internet Files\Content.IE5\L704ABJ7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157" y="209264"/>
            <a:ext cx="1348066" cy="14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95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zemepis.com/images/mapycr/krajecr_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26740"/>
            <a:ext cx="8763930" cy="584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03516" y="184283"/>
            <a:ext cx="5772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3200" b="1" u="sng" dirty="0" smtClean="0"/>
              <a:t>3.Zopakuj si</a:t>
            </a:r>
            <a:endParaRPr lang="cs-CZ" sz="3200" u="sng" dirty="0" smtClean="0"/>
          </a:p>
        </p:txBody>
      </p:sp>
      <p:pic>
        <p:nvPicPr>
          <p:cNvPr id="6147" name="Picture 3" descr="C:\Users\florianovar\AppData\Local\Microsoft\Windows\Temporary Internet Files\Content.IE5\FKOVMLT0\MC9004380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5103"/>
            <a:ext cx="1514785" cy="102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2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zemepis.com/images/slmapy/krajem_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26320"/>
            <a:ext cx="7992888" cy="529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5945" y="184023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3200" b="1" u="sng" dirty="0" smtClean="0"/>
              <a:t>4.Zapiš do slepé mapy názvy krajů a jejich krajská města</a:t>
            </a:r>
            <a:endParaRPr lang="cs-CZ" sz="3200" u="sng" dirty="0" smtClean="0"/>
          </a:p>
        </p:txBody>
      </p:sp>
      <p:pic>
        <p:nvPicPr>
          <p:cNvPr id="10243" name="Picture 3" descr="C:\Users\florianovar\AppData\Local\Microsoft\Windows\Temporary Internet Files\Content.IE5\BJ5VXHCL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152"/>
            <a:ext cx="1658441" cy="158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02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3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3200" b="1" u="sng" dirty="0"/>
              <a:t>5</a:t>
            </a:r>
            <a:r>
              <a:rPr lang="cs-CZ" sz="3200" b="1" u="sng" dirty="0" smtClean="0"/>
              <a:t>.Přiřaď ke krajům jejich průmysl</a:t>
            </a:r>
            <a:endParaRPr lang="cs-CZ" sz="3200" u="sng" dirty="0" smtClean="0"/>
          </a:p>
        </p:txBody>
      </p:sp>
      <p:sp>
        <p:nvSpPr>
          <p:cNvPr id="3" name="Ovál 2"/>
          <p:cNvSpPr/>
          <p:nvPr/>
        </p:nvSpPr>
        <p:spPr>
          <a:xfrm>
            <a:off x="504960" y="4367367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Jihomoravský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211960" y="962385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výroba perníku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211960" y="1776631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chmelařství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355976" y="3520292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chemický průmysl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4304029" y="4219369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vinařství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333417" y="5700263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pěstování okurek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304029" y="4951696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obuvnictví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4323106" y="2543973"/>
            <a:ext cx="4392488" cy="82149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výroba piva, strojírenství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323528" y="1960225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Ústecký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356889" y="3153628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Zlínský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323528" y="824981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Pardubický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504960" y="5516931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Plzeňský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florianovar\AppData\Local\Microsoft\Windows\Temporary Internet Files\Content.IE5\BJ5VXHCL\MC9004324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506" y="320335"/>
            <a:ext cx="1259267" cy="75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8" name="Přímá spojnice se šipkou 37"/>
          <p:cNvCxnSpPr>
            <a:stCxn id="3" idx="6"/>
            <a:endCxn id="29" idx="2"/>
          </p:cNvCxnSpPr>
          <p:nvPr/>
        </p:nvCxnSpPr>
        <p:spPr>
          <a:xfrm flipV="1">
            <a:off x="3889336" y="4533286"/>
            <a:ext cx="414693" cy="331330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34" idx="6"/>
            <a:endCxn id="28" idx="2"/>
          </p:cNvCxnSpPr>
          <p:nvPr/>
        </p:nvCxnSpPr>
        <p:spPr>
          <a:xfrm>
            <a:off x="3707904" y="2457474"/>
            <a:ext cx="648072" cy="1376735"/>
          </a:xfrm>
          <a:prstGeom prst="straightConnector1">
            <a:avLst/>
          </a:prstGeom>
          <a:ln w="25400">
            <a:solidFill>
              <a:schemeClr val="accent4">
                <a:lumMod val="7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35" idx="6"/>
            <a:endCxn id="32" idx="2"/>
          </p:cNvCxnSpPr>
          <p:nvPr/>
        </p:nvCxnSpPr>
        <p:spPr>
          <a:xfrm>
            <a:off x="3741265" y="3650877"/>
            <a:ext cx="562764" cy="1614736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>
            <a:stCxn id="34" idx="6"/>
            <a:endCxn id="27" idx="2"/>
          </p:cNvCxnSpPr>
          <p:nvPr/>
        </p:nvCxnSpPr>
        <p:spPr>
          <a:xfrm flipV="1">
            <a:off x="3707904" y="2090548"/>
            <a:ext cx="504056" cy="366926"/>
          </a:xfrm>
          <a:prstGeom prst="straightConnector1">
            <a:avLst/>
          </a:prstGeom>
          <a:ln w="25400">
            <a:solidFill>
              <a:schemeClr val="accent4">
                <a:lumMod val="7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endCxn id="26" idx="2"/>
          </p:cNvCxnSpPr>
          <p:nvPr/>
        </p:nvCxnSpPr>
        <p:spPr>
          <a:xfrm>
            <a:off x="3707904" y="1276302"/>
            <a:ext cx="504056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>
            <a:stCxn id="37" idx="6"/>
            <a:endCxn id="33" idx="2"/>
          </p:cNvCxnSpPr>
          <p:nvPr/>
        </p:nvCxnSpPr>
        <p:spPr>
          <a:xfrm flipV="1">
            <a:off x="3889336" y="2954723"/>
            <a:ext cx="433770" cy="3059457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>
            <a:stCxn id="3" idx="6"/>
            <a:endCxn id="30" idx="2"/>
          </p:cNvCxnSpPr>
          <p:nvPr/>
        </p:nvCxnSpPr>
        <p:spPr>
          <a:xfrm>
            <a:off x="3889336" y="4864616"/>
            <a:ext cx="444081" cy="1149564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19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3200" b="1" u="sng" dirty="0" smtClean="0"/>
              <a:t>6.Přiřaď ke krajům jejich průmysl</a:t>
            </a:r>
            <a:endParaRPr lang="cs-CZ" sz="3200" u="sng" dirty="0" smtClean="0"/>
          </a:p>
        </p:txBody>
      </p:sp>
      <p:sp>
        <p:nvSpPr>
          <p:cNvPr id="3" name="Ovál 2"/>
          <p:cNvSpPr/>
          <p:nvPr/>
        </p:nvSpPr>
        <p:spPr>
          <a:xfrm>
            <a:off x="179512" y="810871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Karlovarský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499992" y="3448928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černé </a:t>
            </a:r>
            <a:r>
              <a:rPr lang="cs-CZ" sz="2800" dirty="0">
                <a:solidFill>
                  <a:schemeClr val="tx1"/>
                </a:solidFill>
              </a:rPr>
              <a:t>uhlí</a:t>
            </a:r>
          </a:p>
        </p:txBody>
      </p:sp>
      <p:sp>
        <p:nvSpPr>
          <p:cNvPr id="27" name="Ovál 26"/>
          <p:cNvSpPr/>
          <p:nvPr/>
        </p:nvSpPr>
        <p:spPr>
          <a:xfrm>
            <a:off x="4211960" y="1776631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lázeňství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067944" y="994203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chemický průmysl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4632103" y="4246948"/>
            <a:ext cx="4392488" cy="627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výroba porcelánu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355976" y="5033615"/>
            <a:ext cx="4392488" cy="69964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hnědé uhlí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211960" y="2492896"/>
            <a:ext cx="4392488" cy="8142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automobilový průmysl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4309052" y="6014180"/>
            <a:ext cx="4392488" cy="65517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sklářství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323528" y="1960225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Ústecký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356889" y="3153628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Liberecký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446284" y="4377533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Středočeský kraj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504960" y="5516931"/>
            <a:ext cx="3384376" cy="9944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Moravskoslez-ský</a:t>
            </a:r>
            <a:r>
              <a:rPr lang="cs-CZ" sz="2800" dirty="0" smtClean="0">
                <a:solidFill>
                  <a:schemeClr val="tx1"/>
                </a:solidFill>
              </a:rPr>
              <a:t> kraj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5" name="Picture 3" descr="C:\Users\florianovar\AppData\Local\Microsoft\Windows\Temporary Internet Files\Content.IE5\L704ABJ7\MC9004404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360" y="144891"/>
            <a:ext cx="1213728" cy="109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se šipkou 15"/>
          <p:cNvCxnSpPr>
            <a:stCxn id="3" idx="6"/>
            <a:endCxn id="29" idx="2"/>
          </p:cNvCxnSpPr>
          <p:nvPr/>
        </p:nvCxnSpPr>
        <p:spPr>
          <a:xfrm>
            <a:off x="3563888" y="1308120"/>
            <a:ext cx="1068215" cy="3252745"/>
          </a:xfrm>
          <a:prstGeom prst="straightConnector1">
            <a:avLst/>
          </a:prstGeom>
          <a:ln w="25400">
            <a:solidFill>
              <a:schemeClr val="accent3">
                <a:lumMod val="7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endCxn id="27" idx="2"/>
          </p:cNvCxnSpPr>
          <p:nvPr/>
        </p:nvCxnSpPr>
        <p:spPr>
          <a:xfrm>
            <a:off x="3563888" y="1373043"/>
            <a:ext cx="648072" cy="717505"/>
          </a:xfrm>
          <a:prstGeom prst="straightConnector1">
            <a:avLst/>
          </a:prstGeom>
          <a:ln w="25400">
            <a:solidFill>
              <a:schemeClr val="accent3">
                <a:lumMod val="7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34" idx="6"/>
            <a:endCxn id="30" idx="2"/>
          </p:cNvCxnSpPr>
          <p:nvPr/>
        </p:nvCxnSpPr>
        <p:spPr>
          <a:xfrm>
            <a:off x="3707904" y="2457474"/>
            <a:ext cx="648072" cy="2925962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34" idx="6"/>
            <a:endCxn id="28" idx="2"/>
          </p:cNvCxnSpPr>
          <p:nvPr/>
        </p:nvCxnSpPr>
        <p:spPr>
          <a:xfrm flipV="1">
            <a:off x="3707904" y="1308120"/>
            <a:ext cx="360040" cy="1149354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35" idx="6"/>
            <a:endCxn id="33" idx="2"/>
          </p:cNvCxnSpPr>
          <p:nvPr/>
        </p:nvCxnSpPr>
        <p:spPr>
          <a:xfrm>
            <a:off x="3741265" y="3650877"/>
            <a:ext cx="567787" cy="2690893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36" idx="6"/>
            <a:endCxn id="32" idx="2"/>
          </p:cNvCxnSpPr>
          <p:nvPr/>
        </p:nvCxnSpPr>
        <p:spPr>
          <a:xfrm flipV="1">
            <a:off x="3830660" y="2900019"/>
            <a:ext cx="381300" cy="1974763"/>
          </a:xfrm>
          <a:prstGeom prst="straightConnector1">
            <a:avLst/>
          </a:prstGeom>
          <a:ln w="25400">
            <a:solidFill>
              <a:schemeClr val="accent1">
                <a:lumMod val="7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37" idx="6"/>
            <a:endCxn id="26" idx="2"/>
          </p:cNvCxnSpPr>
          <p:nvPr/>
        </p:nvCxnSpPr>
        <p:spPr>
          <a:xfrm flipV="1">
            <a:off x="3889336" y="3762845"/>
            <a:ext cx="610656" cy="2251335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09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85456" y="118519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/>
              <a:t>7</a:t>
            </a:r>
            <a:r>
              <a:rPr lang="cs-CZ" sz="2800" b="1" u="sng" dirty="0" smtClean="0"/>
              <a:t>.Přiřaď k pohoří jejich nejvyšší vrchol</a:t>
            </a:r>
            <a:endParaRPr lang="cs-CZ" sz="2800" u="sng" dirty="0" smtClean="0"/>
          </a:p>
        </p:txBody>
      </p:sp>
      <p:sp>
        <p:nvSpPr>
          <p:cNvPr id="2" name="Zaoblený obdélník 1"/>
          <p:cNvSpPr/>
          <p:nvPr/>
        </p:nvSpPr>
        <p:spPr>
          <a:xfrm>
            <a:off x="545496" y="1052736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Krušné hory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45496" y="1988840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Šumava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45496" y="2924944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Krkonoše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45496" y="3861048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Jeseníky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45496" y="4797152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Orlické hory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45496" y="5733256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Lužické hory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004048" y="1032050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Praděd (1 491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004048" y="1968154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Sněžka (1 602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004048" y="2904258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Klínovec (1 244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004048" y="3840362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Luž (792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004048" y="4776466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Plechý (1 378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004048" y="5712570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Velká Deštná </a:t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(1 115 m)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florianovar\AppData\Local\Microsoft\Windows\Temporary Internet Files\Content.IE5\QSN66JC7\MC900440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069" y="0"/>
            <a:ext cx="1276252" cy="96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8" name="Přímá spojnice se šipkou 37"/>
          <p:cNvCxnSpPr>
            <a:stCxn id="2" idx="3"/>
            <a:endCxn id="23" idx="1"/>
          </p:cNvCxnSpPr>
          <p:nvPr/>
        </p:nvCxnSpPr>
        <p:spPr>
          <a:xfrm>
            <a:off x="4289912" y="1448780"/>
            <a:ext cx="714136" cy="1851522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4289912" y="2439237"/>
            <a:ext cx="714136" cy="2753959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endCxn id="22" idx="1"/>
          </p:cNvCxnSpPr>
          <p:nvPr/>
        </p:nvCxnSpPr>
        <p:spPr>
          <a:xfrm flipV="1">
            <a:off x="4289912" y="2364198"/>
            <a:ext cx="714136" cy="1005626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18" idx="3"/>
            <a:endCxn id="21" idx="1"/>
          </p:cNvCxnSpPr>
          <p:nvPr/>
        </p:nvCxnSpPr>
        <p:spPr>
          <a:xfrm flipV="1">
            <a:off x="4289912" y="1428094"/>
            <a:ext cx="714136" cy="2828998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289912" y="5373217"/>
            <a:ext cx="714136" cy="756083"/>
          </a:xfrm>
          <a:prstGeom prst="straightConnector1">
            <a:avLst/>
          </a:prstGeom>
          <a:ln w="25400">
            <a:solidFill>
              <a:srgbClr val="00B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>
            <a:stCxn id="20" idx="3"/>
            <a:endCxn id="24" idx="1"/>
          </p:cNvCxnSpPr>
          <p:nvPr/>
        </p:nvCxnSpPr>
        <p:spPr>
          <a:xfrm flipV="1">
            <a:off x="4289912" y="4236406"/>
            <a:ext cx="714136" cy="1892894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767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florianovar\AppData\Local\Microsoft\Windows\Temporary Internet Files\Content.IE5\QSN66JC7\MC900440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9065"/>
            <a:ext cx="1399552" cy="111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226095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 smtClean="0"/>
              <a:t>8.Přiřaď k pohoří jejich nejvyšší vrchol</a:t>
            </a:r>
            <a:endParaRPr lang="cs-CZ" sz="2800" u="sng" dirty="0" smtClean="0"/>
          </a:p>
        </p:txBody>
      </p:sp>
      <p:sp>
        <p:nvSpPr>
          <p:cNvPr id="2" name="Zaoblený obdélník 1"/>
          <p:cNvSpPr/>
          <p:nvPr/>
        </p:nvSpPr>
        <p:spPr>
          <a:xfrm>
            <a:off x="545496" y="1052736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Jizerské hory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45496" y="1988840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Javorníky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45496" y="2924944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Bílé Karpaty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45496" y="3861048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Novohradské hory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45496" y="4797152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Český les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45496" y="5733256"/>
            <a:ext cx="374441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Moravskoslezské Beskydy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004048" y="1032050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Čerchov (1 042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074677" y="2043193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Velká Javořina </a:t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(970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004048" y="2904258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Lysá hora (1 323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004048" y="3840362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Javorník (1 065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004048" y="4776466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Smrk (1 124 m)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004048" y="5712570"/>
            <a:ext cx="3744416" cy="7920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Kamenec (1 072 m)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26" name="Přímá spojnice se šipkou 25"/>
          <p:cNvCxnSpPr>
            <a:stCxn id="2" idx="3"/>
            <a:endCxn id="25" idx="1"/>
          </p:cNvCxnSpPr>
          <p:nvPr/>
        </p:nvCxnSpPr>
        <p:spPr>
          <a:xfrm>
            <a:off x="4289912" y="1448780"/>
            <a:ext cx="714136" cy="3723730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24" idx="1"/>
          </p:cNvCxnSpPr>
          <p:nvPr/>
        </p:nvCxnSpPr>
        <p:spPr>
          <a:xfrm>
            <a:off x="4289912" y="2439237"/>
            <a:ext cx="714136" cy="1797169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17" idx="3"/>
            <a:endCxn id="22" idx="1"/>
          </p:cNvCxnSpPr>
          <p:nvPr/>
        </p:nvCxnSpPr>
        <p:spPr>
          <a:xfrm flipV="1">
            <a:off x="4289912" y="2439237"/>
            <a:ext cx="784765" cy="881751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18" idx="3"/>
            <a:endCxn id="31" idx="1"/>
          </p:cNvCxnSpPr>
          <p:nvPr/>
        </p:nvCxnSpPr>
        <p:spPr>
          <a:xfrm>
            <a:off x="4289912" y="4257092"/>
            <a:ext cx="714136" cy="1851522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19" idx="3"/>
            <a:endCxn id="21" idx="1"/>
          </p:cNvCxnSpPr>
          <p:nvPr/>
        </p:nvCxnSpPr>
        <p:spPr>
          <a:xfrm flipV="1">
            <a:off x="4289912" y="1428094"/>
            <a:ext cx="714136" cy="3765102"/>
          </a:xfrm>
          <a:prstGeom prst="straightConnector1">
            <a:avLst/>
          </a:prstGeom>
          <a:ln w="25400">
            <a:solidFill>
              <a:srgbClr val="00B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20" idx="3"/>
            <a:endCxn id="23" idx="1"/>
          </p:cNvCxnSpPr>
          <p:nvPr/>
        </p:nvCxnSpPr>
        <p:spPr>
          <a:xfrm flipV="1">
            <a:off x="4289912" y="3300302"/>
            <a:ext cx="714136" cy="2828998"/>
          </a:xfrm>
          <a:prstGeom prst="straightConnector1">
            <a:avLst/>
          </a:prstGeom>
          <a:ln w="25400">
            <a:solidFill>
              <a:srgbClr val="7030A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20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/>
              <a:t>9</a:t>
            </a:r>
            <a:r>
              <a:rPr lang="cs-CZ" sz="2800" b="1" u="sng" dirty="0" smtClean="0"/>
              <a:t>.Přiřaď k městu řeku, která jím protéká</a:t>
            </a:r>
            <a:endParaRPr lang="cs-CZ" sz="2800" u="sng" dirty="0" smtClean="0"/>
          </a:p>
        </p:txBody>
      </p:sp>
      <p:pic>
        <p:nvPicPr>
          <p:cNvPr id="5122" name="Picture 2" descr="C:\Users\florianovar\AppData\Local\Microsoft\Windows\Temporary Internet Files\Content.IE5\FKOVMLT0\MC9004324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9" y="226095"/>
            <a:ext cx="1259632" cy="149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ývojový diagram: děrná páska 2"/>
          <p:cNvSpPr/>
          <p:nvPr/>
        </p:nvSpPr>
        <p:spPr>
          <a:xfrm>
            <a:off x="5255274" y="1124744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Labe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83113" y="1124744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Plzeň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1083113" y="2222866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Olomouc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1083113" y="3320988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Praha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1083113" y="4419110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Brno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1083113" y="5517232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Pardubice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8" name="Vývojový diagram: děrná páska 37"/>
          <p:cNvSpPr/>
          <p:nvPr/>
        </p:nvSpPr>
        <p:spPr>
          <a:xfrm>
            <a:off x="5292213" y="4419110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Berounka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9" name="Vývojový diagram: děrná páska 38"/>
          <p:cNvSpPr/>
          <p:nvPr/>
        </p:nvSpPr>
        <p:spPr>
          <a:xfrm>
            <a:off x="5255274" y="3320988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Morava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0" name="Vývojový diagram: děrná páska 39"/>
          <p:cNvSpPr/>
          <p:nvPr/>
        </p:nvSpPr>
        <p:spPr>
          <a:xfrm>
            <a:off x="5292213" y="2222866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Vltava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1" name="Vývojový diagram: děrná páska 40"/>
          <p:cNvSpPr/>
          <p:nvPr/>
        </p:nvSpPr>
        <p:spPr>
          <a:xfrm>
            <a:off x="5255274" y="5517232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Svitava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43" name="Přímá spojnice se šipkou 42"/>
          <p:cNvCxnSpPr>
            <a:stCxn id="36" idx="3"/>
            <a:endCxn id="41" idx="1"/>
          </p:cNvCxnSpPr>
          <p:nvPr/>
        </p:nvCxnSpPr>
        <p:spPr>
          <a:xfrm>
            <a:off x="3891425" y="4851158"/>
            <a:ext cx="1363849" cy="1098122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>
            <a:stCxn id="34" idx="3"/>
            <a:endCxn id="39" idx="1"/>
          </p:cNvCxnSpPr>
          <p:nvPr/>
        </p:nvCxnSpPr>
        <p:spPr>
          <a:xfrm>
            <a:off x="3891425" y="2654914"/>
            <a:ext cx="1363849" cy="1098122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stCxn id="37" idx="3"/>
            <a:endCxn id="3" idx="1"/>
          </p:cNvCxnSpPr>
          <p:nvPr/>
        </p:nvCxnSpPr>
        <p:spPr>
          <a:xfrm flipV="1">
            <a:off x="3891425" y="1556792"/>
            <a:ext cx="1363849" cy="4392488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5" idx="3"/>
            <a:endCxn id="38" idx="1"/>
          </p:cNvCxnSpPr>
          <p:nvPr/>
        </p:nvCxnSpPr>
        <p:spPr>
          <a:xfrm>
            <a:off x="3891425" y="1556792"/>
            <a:ext cx="1400788" cy="3294366"/>
          </a:xfrm>
          <a:prstGeom prst="straightConnector1">
            <a:avLst/>
          </a:prstGeom>
          <a:ln w="25400">
            <a:solidFill>
              <a:srgbClr val="00B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stCxn id="35" idx="3"/>
            <a:endCxn id="40" idx="1"/>
          </p:cNvCxnSpPr>
          <p:nvPr/>
        </p:nvCxnSpPr>
        <p:spPr>
          <a:xfrm flipV="1">
            <a:off x="3891425" y="2654914"/>
            <a:ext cx="1400788" cy="1098122"/>
          </a:xfrm>
          <a:prstGeom prst="straightConnector1">
            <a:avLst/>
          </a:prstGeom>
          <a:ln w="25400">
            <a:solidFill>
              <a:srgbClr val="7030A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518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26095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lvl="0" indent="-352425"/>
            <a:r>
              <a:rPr lang="cs-CZ" sz="2800" b="1" u="sng" dirty="0" smtClean="0"/>
              <a:t>10.Přiřaď k městu řeku, která jím protéká</a:t>
            </a:r>
            <a:endParaRPr lang="cs-CZ" sz="2800" u="sng" dirty="0" smtClean="0"/>
          </a:p>
        </p:txBody>
      </p:sp>
      <p:pic>
        <p:nvPicPr>
          <p:cNvPr id="5123" name="Picture 3" descr="C:\Users\florianovar\AppData\Local\Microsoft\Windows\Temporary Internet Files\Content.IE5\BJ5VXHCL\MC9004375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70420" y="164752"/>
            <a:ext cx="1773580" cy="176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děrná páska 4"/>
          <p:cNvSpPr/>
          <p:nvPr/>
        </p:nvSpPr>
        <p:spPr>
          <a:xfrm>
            <a:off x="4858858" y="1035830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Odra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86697" y="1035830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Karlovy Vary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86697" y="2133952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Brno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86697" y="3232074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Hradec Králové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86697" y="4330196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Ostrava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6697" y="5428318"/>
            <a:ext cx="280831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České Budějovice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4880027" y="2133952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Svratka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Vývojový diagram: děrná páska 11"/>
          <p:cNvSpPr/>
          <p:nvPr/>
        </p:nvSpPr>
        <p:spPr>
          <a:xfrm>
            <a:off x="4858858" y="3232074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Vltava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Vývojový diagram: děrná páska 12"/>
          <p:cNvSpPr/>
          <p:nvPr/>
        </p:nvSpPr>
        <p:spPr>
          <a:xfrm>
            <a:off x="4895797" y="4330196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Ohře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Vývojový diagram: děrná páska 13"/>
          <p:cNvSpPr/>
          <p:nvPr/>
        </p:nvSpPr>
        <p:spPr>
          <a:xfrm>
            <a:off x="4858858" y="5428318"/>
            <a:ext cx="2376264" cy="864096"/>
          </a:xfrm>
          <a:prstGeom prst="flowChartPunchedTap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Labe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15" name="Přímá spojnice se šipkou 14"/>
          <p:cNvCxnSpPr>
            <a:stCxn id="9" idx="3"/>
            <a:endCxn id="5" idx="1"/>
          </p:cNvCxnSpPr>
          <p:nvPr/>
        </p:nvCxnSpPr>
        <p:spPr>
          <a:xfrm flipV="1">
            <a:off x="3495009" y="1467878"/>
            <a:ext cx="1363849" cy="3294366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7" idx="3"/>
            <a:endCxn id="11" idx="1"/>
          </p:cNvCxnSpPr>
          <p:nvPr/>
        </p:nvCxnSpPr>
        <p:spPr>
          <a:xfrm>
            <a:off x="3495009" y="2566000"/>
            <a:ext cx="1385018" cy="0"/>
          </a:xfrm>
          <a:prstGeom prst="straightConnector1">
            <a:avLst/>
          </a:prstGeom>
          <a:ln w="25400">
            <a:solidFill>
              <a:srgbClr val="FFC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10" idx="3"/>
            <a:endCxn id="12" idx="1"/>
          </p:cNvCxnSpPr>
          <p:nvPr/>
        </p:nvCxnSpPr>
        <p:spPr>
          <a:xfrm flipV="1">
            <a:off x="3495009" y="3664122"/>
            <a:ext cx="1363849" cy="2196244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6" idx="3"/>
            <a:endCxn id="13" idx="1"/>
          </p:cNvCxnSpPr>
          <p:nvPr/>
        </p:nvCxnSpPr>
        <p:spPr>
          <a:xfrm>
            <a:off x="3495009" y="1467878"/>
            <a:ext cx="1400788" cy="3294366"/>
          </a:xfrm>
          <a:prstGeom prst="straightConnector1">
            <a:avLst/>
          </a:prstGeom>
          <a:ln w="25400">
            <a:solidFill>
              <a:srgbClr val="00B05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8" idx="3"/>
            <a:endCxn id="14" idx="1"/>
          </p:cNvCxnSpPr>
          <p:nvPr/>
        </p:nvCxnSpPr>
        <p:spPr>
          <a:xfrm>
            <a:off x="3495009" y="3664122"/>
            <a:ext cx="1363849" cy="2196244"/>
          </a:xfrm>
          <a:prstGeom prst="straightConnector1">
            <a:avLst/>
          </a:prstGeom>
          <a:ln w="25400">
            <a:solidFill>
              <a:srgbClr val="7030A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876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zemepis.com/images/mapycr/ozmc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56594"/>
            <a:ext cx="8165468" cy="5701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4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8568952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900" dirty="0" smtClean="0"/>
              <a:t>Zdroje</a:t>
            </a:r>
            <a:r>
              <a:rPr lang="cs-CZ" dirty="0" smtClean="0"/>
              <a:t>:</a:t>
            </a:r>
          </a:p>
          <a:p>
            <a:r>
              <a:rPr lang="cs-CZ" sz="2400" dirty="0" smtClean="0">
                <a:latin typeface="Constantia" pitchFamily="18" charset="0"/>
              </a:rPr>
              <a:t>Čerpáno z otevřené galerie Microsoft Office</a:t>
            </a:r>
          </a:p>
          <a:p>
            <a:r>
              <a:rPr lang="cs-CZ" dirty="0"/>
              <a:t>http://</a:t>
            </a:r>
            <a:r>
              <a:rPr lang="cs-CZ" dirty="0" smtClean="0"/>
              <a:t>www.zemepis.com/images/mapycr/krajecr_small.jpg</a:t>
            </a:r>
          </a:p>
          <a:p>
            <a:r>
              <a:rPr lang="cs-CZ" dirty="0"/>
              <a:t>http://upload.wikimedia.org/wikipedia/commons/thumb/f/f8/Ctin%C4%9Bves%2C_%C5%98%C3%ADp_a_obec.jpg/800px-Ctin%C4%9Bves%2C_%</a:t>
            </a:r>
            <a:r>
              <a:rPr lang="cs-CZ" dirty="0" smtClean="0"/>
              <a:t>C5%98%C3%ADp_a_obec.jpg</a:t>
            </a:r>
          </a:p>
          <a:p>
            <a:r>
              <a:rPr lang="cs-CZ" dirty="0"/>
              <a:t>http://www.zemepis.com/images/mapycr/ozmcr.jpg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91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440</TotalTime>
  <Words>512</Words>
  <Application>Microsoft Office PowerPoint</Application>
  <PresentationFormat>Předvádění na obrazovce (4:3)</PresentationFormat>
  <Paragraphs>154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Prezentace aplikace PowerPoint</vt:lpstr>
      <vt:lpstr>Česká republika Opakování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o ČR 2</dc:title>
  <dc:creator>Renata Florianová</dc:creator>
  <cp:lastModifiedBy>Renata Florianová</cp:lastModifiedBy>
  <cp:revision>49</cp:revision>
  <dcterms:created xsi:type="dcterms:W3CDTF">2012-06-24T14:41:58Z</dcterms:created>
  <dcterms:modified xsi:type="dcterms:W3CDTF">2012-06-26T21:37:11Z</dcterms:modified>
</cp:coreProperties>
</file>