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8" r:id="rId5"/>
    <p:sldId id="262" r:id="rId6"/>
    <p:sldId id="257" r:id="rId7"/>
    <p:sldId id="259" r:id="rId8"/>
    <p:sldId id="260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9933"/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77D58-7B70-4D48-8073-B87E07B6E7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3FC9D-FC44-4AB0-A71F-81977BB921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846DCE-1D6B-4EF8-9C3F-54FC0D2BB8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CC3EB-9908-401F-BFBC-B5BE7E3C66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DBCF6-794C-4641-8A82-5ECBD6D5B4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B62E8-E3DD-491C-B7B5-4BC1C50E38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CE327-626F-456E-91DC-25051B34CF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29A0F-B69F-4776-ACA2-5B46420C61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864D8-F924-463A-A03F-C3F55A690F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398F4-4608-42C4-B503-F044E9652E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CAE32-A528-4FCA-8B80-5FD1BAA656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745BAD-BD80-421E-AFC8-211C9677D374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3AE41B-B87B-4395-A4F0-AB19F3154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AF9068-8109-42E2-9069-A535AD5817F9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621DF85-5675-438B-9B6C-4C62168C11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BC445B-E866-4A0D-8B97-CA4FA73592DE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9F1B851-0CEC-4134-AD72-969E51616B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21DDF6E-4B9A-4DB2-8199-B9B7090B3253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F2F7D9E-EEFE-4333-AAC5-1925928CFD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0C13D4-99A6-4FC3-8ED6-19BFF552310B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88E72E-DAB8-4D36-9341-003D79C821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A5CD03-BD60-49A3-AF5F-8947A9DAC47B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379C372-930B-483B-A7C4-CEF64248D8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9908194-82F3-4004-9068-7426DFC26A23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A064BAC-BF28-4BAB-8D27-4BB3EB455D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4B2FCE-8CF6-478D-907A-0CE95347256E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B45CA3F-05DD-42A2-A926-FDCD9E196E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531E95-22B5-4CE6-A42B-341A9B2C49DB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C3E44D-2E3B-47BD-9546-FAA48C4585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E7C2C14-ECD3-48A9-AC93-F9A42190C6E0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C5CBE7-AF45-4AD0-A256-FF3BB3BA6A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219469-0F3F-4B02-AA3C-838C5A98E63A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D2ACFA8-B8BA-4523-A89F-67F677B199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66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68663C8-2083-4C7B-B63C-E7AFDC37FA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3DE69355-7009-4E37-B765-9343A7013760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37612992-ACEE-40DC-AE01-5E8D7B86B7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l0l312l1279l0.1.3.1l5l0&amp;bav=on.2,or.r_gc.r_pw.,cf.osb&amp;fp=5f51ecfe632b84f0&amp;biw=1024&amp;bih=673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Podnadpis 2"/>
          <p:cNvSpPr>
            <a:spLocks noGrp="1"/>
          </p:cNvSpPr>
          <p:nvPr>
            <p:ph type="subTitle" idx="4294967295"/>
          </p:nvPr>
        </p:nvSpPr>
        <p:spPr>
          <a:xfrm>
            <a:off x="539750" y="3808413"/>
            <a:ext cx="7854950" cy="1806575"/>
          </a:xfrm>
        </p:spPr>
        <p:txBody>
          <a:bodyPr lIns="0" rIns="18288"/>
          <a:lstStyle/>
          <a:p>
            <a:pPr marL="0" indent="0" algn="ctr" eaLnBrk="1" hangingPunct="1">
              <a:buFontTx/>
              <a:buNone/>
            </a:pPr>
            <a:r>
              <a:rPr lang="cs-CZ" sz="2800" smtClean="0"/>
              <a:t>VY_32_INOVACE_29_Briza belokora</a:t>
            </a:r>
          </a:p>
          <a:p>
            <a:pPr marL="0" indent="0" algn="ctr" eaLnBrk="1" hangingPunct="1">
              <a:buFontTx/>
              <a:buNone/>
            </a:pPr>
            <a:r>
              <a:rPr lang="cs-CZ" sz="2800" smtClean="0"/>
              <a:t>Přírodověda  - 4. ročník</a:t>
            </a:r>
          </a:p>
          <a:p>
            <a:pPr marL="0" indent="0" algn="ctr" eaLnBrk="1" hangingPunct="1">
              <a:buFontTx/>
              <a:buNone/>
            </a:pPr>
            <a:r>
              <a:rPr lang="cs-CZ" sz="1800" smtClean="0"/>
              <a:t>Miloslava Bucharová, Základní škola a Mateřská škola Jivina</a:t>
            </a:r>
          </a:p>
          <a:p>
            <a:pPr marL="0" indent="0" algn="ctr" eaLnBrk="1" hangingPunct="1">
              <a:buFontTx/>
              <a:buNone/>
            </a:pPr>
            <a:r>
              <a:rPr lang="cs-CZ" sz="1800" smtClean="0"/>
              <a:t>Vytvořeno v rámci v projektu „EU peníze školám“ </a:t>
            </a:r>
          </a:p>
          <a:p>
            <a:pPr marL="0" indent="0" algn="ctr" eaLnBrk="1" hangingPunct="1">
              <a:buFontTx/>
              <a:buNone/>
            </a:pPr>
            <a:r>
              <a:rPr lang="cs-CZ" sz="1800" b="1" smtClean="0"/>
              <a:t>OP VK oblast podpory 1.4 s názvem Zlepšení podmínek pro vzdělávání na základních školách</a:t>
            </a:r>
            <a:endParaRPr lang="cs-CZ" sz="1800" smtClean="0"/>
          </a:p>
        </p:txBody>
      </p:sp>
      <p:pic>
        <p:nvPicPr>
          <p:cNvPr id="14339" name="Obrázek 3" descr="logo_E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412875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547813" y="2349500"/>
            <a:ext cx="6911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pPr eaLnBrk="1" hangingPunct="1"/>
            <a:r>
              <a:rPr lang="cs-CZ" sz="6000" smtClean="0">
                <a:latin typeface="Verdana" pitchFamily="34" charset="0"/>
              </a:rPr>
              <a:t>bříza bělokorá</a:t>
            </a:r>
          </a:p>
        </p:txBody>
      </p:sp>
      <p:pic>
        <p:nvPicPr>
          <p:cNvPr id="15363" name="Picture 5" descr="639-plant_main-uqtw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1989138"/>
            <a:ext cx="300196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Jak neomylně poznáme břízu?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>
                <a:latin typeface="Verdana" pitchFamily="34" charset="0"/>
              </a:rPr>
              <a:t>  Podle bílé kůry na kmeni a spodních větvích.</a:t>
            </a:r>
          </a:p>
        </p:txBody>
      </p:sp>
      <p:pic>
        <p:nvPicPr>
          <p:cNvPr id="16387" name="Picture 5" descr="ku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2276475"/>
            <a:ext cx="5689600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8229600" cy="54340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listy břízy bělokoré jsou léčivé</a:t>
            </a:r>
          </a:p>
        </p:txBody>
      </p:sp>
      <p:pic>
        <p:nvPicPr>
          <p:cNvPr id="17411" name="Picture 5" descr="briza_bradavicnata_133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1628775"/>
            <a:ext cx="42481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nenáročný opadavý listnatý strom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roste i na skalách i v chladnějších oblastech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má vejčitý tvar koruny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nejtenčí větve jsou převislé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na jaře kvete květy v jehnědách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květy dozrávají v okřídlená semínka, které roznáší vítr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>
              <a:latin typeface="Verdana" pitchFamily="34" charset="0"/>
            </a:endParaRPr>
          </a:p>
        </p:txBody>
      </p:sp>
      <p:pic>
        <p:nvPicPr>
          <p:cNvPr id="19459" name="Picture 5" descr="b%C5%99%C3%ADz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2276475"/>
            <a:ext cx="4414837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2555875" y="5805488"/>
            <a:ext cx="4032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>
                <a:latin typeface="Verdana" pitchFamily="34" charset="0"/>
              </a:rPr>
              <a:t>jehnědy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tenká „papírová“ kůra hoří i za mokra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z březového dřeva se vyrábí dřevěné uhlí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z tenkých větviček se vyrá-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>
                <a:latin typeface="Verdana" pitchFamily="34" charset="0"/>
              </a:rPr>
              <a:t>  bějí košťata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mtClean="0"/>
          </a:p>
        </p:txBody>
      </p:sp>
      <p:pic>
        <p:nvPicPr>
          <p:cNvPr id="20483" name="Picture 7" descr="koste-dlouhe-s-nasad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4076700"/>
            <a:ext cx="44100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9" descr="koste-dlouhe-s-nasado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1844675"/>
            <a:ext cx="1428750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cs-CZ" sz="1400" dirty="0" smtClean="0"/>
              <a:t>Zdroje:</a:t>
            </a:r>
            <a:br>
              <a:rPr lang="cs-CZ" sz="1400" dirty="0" smtClean="0"/>
            </a:br>
            <a:r>
              <a:rPr lang="cs-CZ" sz="1400" dirty="0" smtClean="0"/>
              <a:t>1.Jurčák J. </a:t>
            </a:r>
            <a:r>
              <a:rPr lang="cs-CZ" sz="1400" i="1" dirty="0" smtClean="0"/>
              <a:t>Přírodověda 4.ročník </a:t>
            </a:r>
            <a:r>
              <a:rPr lang="cs-CZ" sz="1400" dirty="0" err="1" smtClean="0"/>
              <a:t>Ololmouc</a:t>
            </a:r>
            <a:r>
              <a:rPr lang="cs-CZ" sz="1400" dirty="0" smtClean="0"/>
              <a:t>: </a:t>
            </a:r>
            <a:r>
              <a:rPr lang="cs-CZ" sz="1400" dirty="0" err="1" smtClean="0"/>
              <a:t>Prodos</a:t>
            </a:r>
            <a:r>
              <a:rPr lang="cs-CZ" sz="1400" dirty="0" smtClean="0"/>
              <a:t> </a:t>
            </a:r>
            <a:r>
              <a:rPr lang="cs-CZ" sz="1400" dirty="0" err="1" smtClean="0"/>
              <a:t>spol</a:t>
            </a:r>
            <a:r>
              <a:rPr lang="cs-CZ" sz="1400" dirty="0" smtClean="0"/>
              <a:t> s.r.o. 1996. ISBN 80-85806-32-0</a:t>
            </a:r>
            <a:r>
              <a:rPr lang="cs-CZ" sz="1400" i="1" dirty="0" smtClean="0"/>
              <a:t/>
            </a:r>
            <a:br>
              <a:rPr lang="cs-CZ" sz="1400" i="1" dirty="0" smtClean="0"/>
            </a:br>
            <a:r>
              <a:rPr lang="cs-CZ" sz="1400" i="1" dirty="0" smtClean="0"/>
              <a:t/>
            </a:r>
            <a:br>
              <a:rPr lang="cs-CZ" sz="1400" i="1" dirty="0" smtClean="0"/>
            </a:br>
            <a:r>
              <a:rPr lang="cs-CZ" sz="1400" i="1" dirty="0" smtClean="0"/>
              <a:t>2. http://www.</a:t>
            </a:r>
            <a:r>
              <a:rPr lang="cs-CZ" sz="1400" i="1" dirty="0" err="1" smtClean="0"/>
              <a:t>google.cz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search</a:t>
            </a:r>
            <a:r>
              <a:rPr lang="cs-CZ" sz="1400" i="1" dirty="0" smtClean="0"/>
              <a:t>?</a:t>
            </a:r>
            <a:r>
              <a:rPr lang="cs-CZ" sz="1400" i="1" dirty="0" err="1" smtClean="0"/>
              <a:t>tbm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isch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hl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cs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source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hp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biw</a:t>
            </a:r>
            <a:r>
              <a:rPr lang="cs-CZ" sz="1400" i="1" dirty="0" smtClean="0"/>
              <a:t>=1024&amp;</a:t>
            </a:r>
            <a:r>
              <a:rPr lang="cs-CZ" sz="1400" i="1" dirty="0" err="1" smtClean="0"/>
              <a:t>bih</a:t>
            </a:r>
            <a:r>
              <a:rPr lang="cs-CZ" sz="1400" i="1" dirty="0" smtClean="0"/>
              <a:t>=673&amp;q=strakapoud&amp;</a:t>
            </a:r>
            <a:r>
              <a:rPr lang="cs-CZ" sz="1400" i="1" dirty="0" err="1" smtClean="0"/>
              <a:t>btnG</a:t>
            </a:r>
            <a:r>
              <a:rPr lang="cs-CZ" sz="1400" i="1" dirty="0" smtClean="0"/>
              <a:t>=Hledat+obr%C3%A1zky&amp;</a:t>
            </a:r>
            <a:r>
              <a:rPr lang="cs-CZ" sz="1400" i="1" dirty="0" err="1" smtClean="0"/>
              <a:t>gbv</a:t>
            </a:r>
            <a:r>
              <a:rPr lang="cs-CZ" sz="1400" i="1" dirty="0" smtClean="0"/>
              <a:t>=2&amp;</a:t>
            </a:r>
            <a:r>
              <a:rPr lang="cs-CZ" sz="1400" i="1" dirty="0" err="1" smtClean="0"/>
              <a:t>oq</a:t>
            </a:r>
            <a:r>
              <a:rPr lang="cs-CZ" sz="1400" i="1" dirty="0" smtClean="0"/>
              <a:t>=strakapoud&amp;</a:t>
            </a:r>
            <a:r>
              <a:rPr lang="cs-CZ" sz="1400" i="1" dirty="0" err="1" smtClean="0"/>
              <a:t>aq</a:t>
            </a:r>
            <a:r>
              <a:rPr lang="cs-CZ" sz="1400" i="1" dirty="0" smtClean="0"/>
              <a:t>=f&amp;</a:t>
            </a:r>
            <a:r>
              <a:rPr lang="cs-CZ" sz="1400" i="1" dirty="0" err="1" smtClean="0"/>
              <a:t>aqi</a:t>
            </a:r>
            <a:r>
              <a:rPr lang="cs-CZ" sz="1400" i="1" dirty="0" smtClean="0"/>
              <a:t>=g4g-S3&amp;</a:t>
            </a:r>
            <a:r>
              <a:rPr lang="cs-CZ" sz="1400" i="1" dirty="0" err="1" smtClean="0"/>
              <a:t>aql</a:t>
            </a:r>
            <a:r>
              <a:rPr lang="cs-CZ" sz="1400" i="1" dirty="0" smtClean="0"/>
              <a:t>=&amp;</a:t>
            </a:r>
            <a:r>
              <a:rPr lang="cs-CZ" sz="1400" i="1" dirty="0" err="1" smtClean="0"/>
              <a:t>gs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sm</a:t>
            </a:r>
            <a:r>
              <a:rPr lang="cs-CZ" sz="1400" i="1" dirty="0" smtClean="0"/>
              <a:t>=s&amp;</a:t>
            </a:r>
            <a:r>
              <a:rPr lang="cs-CZ" sz="1400" i="1" dirty="0" err="1" smtClean="0"/>
              <a:t>gs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upl</a:t>
            </a:r>
            <a:r>
              <a:rPr lang="cs-CZ" sz="1400" i="1" dirty="0" smtClean="0"/>
              <a:t>=1485l5423l0l9844l10l10l0l2l2l0l235l1485l0.4.4l8l0#</a:t>
            </a:r>
            <a:r>
              <a:rPr lang="cs-CZ" sz="1400" i="1" dirty="0" err="1" smtClean="0"/>
              <a:t>hl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cs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gbv</a:t>
            </a:r>
            <a:r>
              <a:rPr lang="cs-CZ" sz="1400" i="1" dirty="0" smtClean="0"/>
              <a:t>=2&amp;</a:t>
            </a:r>
            <a:r>
              <a:rPr lang="cs-CZ" sz="1400" i="1" dirty="0" err="1" smtClean="0"/>
              <a:t>tbm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isch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sa</a:t>
            </a:r>
            <a:r>
              <a:rPr lang="cs-CZ" sz="1400" i="1" dirty="0" smtClean="0"/>
              <a:t>=1&amp;q=b%C5%99%C3%</a:t>
            </a:r>
            <a:r>
              <a:rPr lang="cs-CZ" sz="1400" i="1" dirty="0" err="1" smtClean="0"/>
              <a:t>ADza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oq</a:t>
            </a:r>
            <a:r>
              <a:rPr lang="cs-CZ" sz="1400" i="1" dirty="0" smtClean="0"/>
              <a:t>=b%C5%99%C3%</a:t>
            </a:r>
            <a:r>
              <a:rPr lang="cs-CZ" sz="1400" i="1" dirty="0" err="1" smtClean="0"/>
              <a:t>ADza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aq</a:t>
            </a:r>
            <a:r>
              <a:rPr lang="cs-CZ" sz="1400" i="1" dirty="0" smtClean="0"/>
              <a:t>=0&amp;</a:t>
            </a:r>
            <a:r>
              <a:rPr lang="cs-CZ" sz="1400" i="1" dirty="0" err="1" smtClean="0"/>
              <a:t>aqi</a:t>
            </a:r>
            <a:r>
              <a:rPr lang="cs-CZ" sz="1400" i="1" dirty="0" smtClean="0"/>
              <a:t>=g10&amp;</a:t>
            </a:r>
            <a:r>
              <a:rPr lang="cs-CZ" sz="1400" i="1" dirty="0" err="1" smtClean="0"/>
              <a:t>aql</a:t>
            </a:r>
            <a:r>
              <a:rPr lang="cs-CZ" sz="1400" i="1" dirty="0" smtClean="0"/>
              <a:t>=&amp;</a:t>
            </a:r>
            <a:r>
              <a:rPr lang="cs-CZ" sz="1400" i="1" dirty="0" err="1" smtClean="0"/>
              <a:t>gs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sm</a:t>
            </a:r>
            <a:r>
              <a:rPr lang="cs-CZ" sz="1400" i="1" dirty="0" smtClean="0"/>
              <a:t>=c&amp;</a:t>
            </a:r>
            <a:r>
              <a:rPr lang="cs-CZ" sz="1400" i="1" dirty="0" err="1" smtClean="0"/>
              <a:t>gs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upl</a:t>
            </a:r>
            <a:r>
              <a:rPr lang="cs-CZ" sz="1400" i="1" dirty="0" smtClean="0"/>
              <a:t>=798816l800441l2l802097l5l5l0l0l0</a:t>
            </a:r>
            <a:r>
              <a:rPr lang="cs-CZ" sz="1400" i="1" dirty="0" smtClean="0">
                <a:hlinkClick r:id="rId2" action="ppaction://hlinkfile"/>
              </a:rPr>
              <a:t>l0l312l1279l0.1.3.1l5l0&amp;bav=on.2,</a:t>
            </a:r>
            <a:r>
              <a:rPr lang="cs-CZ" sz="1400" i="1" dirty="0" err="1" smtClean="0">
                <a:hlinkClick r:id="rId2" action="ppaction://hlinkfile"/>
              </a:rPr>
              <a:t>or.r</a:t>
            </a:r>
            <a:r>
              <a:rPr lang="cs-CZ" sz="1400" i="1" dirty="0" smtClean="0">
                <a:hlinkClick r:id="rId2" action="ppaction://hlinkfile"/>
              </a:rPr>
              <a:t>_</a:t>
            </a:r>
            <a:r>
              <a:rPr lang="cs-CZ" sz="1400" i="1" dirty="0" err="1" smtClean="0">
                <a:hlinkClick r:id="rId2" action="ppaction://hlinkfile"/>
              </a:rPr>
              <a:t>gc.r</a:t>
            </a:r>
            <a:r>
              <a:rPr lang="cs-CZ" sz="1400" i="1" dirty="0" smtClean="0">
                <a:hlinkClick r:id="rId2" action="ppaction://hlinkfile"/>
              </a:rPr>
              <a:t>_</a:t>
            </a:r>
            <a:r>
              <a:rPr lang="cs-CZ" sz="1400" i="1" dirty="0" err="1" smtClean="0">
                <a:hlinkClick r:id="rId2" action="ppaction://hlinkfile"/>
              </a:rPr>
              <a:t>pw</a:t>
            </a:r>
            <a:r>
              <a:rPr lang="cs-CZ" sz="1400" i="1" dirty="0" smtClean="0">
                <a:hlinkClick r:id="rId2" action="ppaction://hlinkfile"/>
              </a:rPr>
              <a:t>.,</a:t>
            </a:r>
            <a:r>
              <a:rPr lang="cs-CZ" sz="1400" i="1" dirty="0" err="1" smtClean="0">
                <a:hlinkClick r:id="rId2" action="ppaction://hlinkfile"/>
              </a:rPr>
              <a:t>cf.osb</a:t>
            </a:r>
            <a:r>
              <a:rPr lang="cs-CZ" sz="1400" i="1" dirty="0" smtClean="0">
                <a:hlinkClick r:id="rId2" action="ppaction://hlinkfile"/>
              </a:rPr>
              <a:t>&amp;</a:t>
            </a:r>
            <a:r>
              <a:rPr lang="cs-CZ" sz="1400" i="1" dirty="0" err="1" smtClean="0">
                <a:hlinkClick r:id="rId2" action="ppaction://hlinkfile"/>
              </a:rPr>
              <a:t>fp</a:t>
            </a:r>
            <a:r>
              <a:rPr lang="cs-CZ" sz="1400" i="1" dirty="0" smtClean="0">
                <a:hlinkClick r:id="rId2" action="ppaction://hlinkfile"/>
              </a:rPr>
              <a:t>=5f51ecfe632b84f0&amp;</a:t>
            </a:r>
            <a:r>
              <a:rPr lang="cs-CZ" sz="1400" i="1" dirty="0" err="1" smtClean="0">
                <a:hlinkClick r:id="rId2" action="ppaction://hlinkfile"/>
              </a:rPr>
              <a:t>biw</a:t>
            </a:r>
            <a:r>
              <a:rPr lang="cs-CZ" sz="1400" i="1" dirty="0" smtClean="0">
                <a:hlinkClick r:id="rId2" action="ppaction://hlinkfile"/>
              </a:rPr>
              <a:t>=1024&amp;</a:t>
            </a:r>
            <a:r>
              <a:rPr lang="cs-CZ" sz="1400" i="1" dirty="0" err="1" smtClean="0">
                <a:hlinkClick r:id="rId2" action="ppaction://hlinkfile"/>
              </a:rPr>
              <a:t>bih</a:t>
            </a:r>
            <a:r>
              <a:rPr lang="cs-CZ" sz="1400" i="1" dirty="0" smtClean="0">
                <a:hlinkClick r:id="rId2" action="ppaction://hlinkfile"/>
              </a:rPr>
              <a:t>=673</a:t>
            </a:r>
            <a:r>
              <a:rPr lang="cs-CZ" sz="1400" i="1" dirty="0" smtClean="0"/>
              <a:t/>
            </a:r>
            <a:br>
              <a:rPr lang="cs-CZ" sz="1400" i="1" dirty="0" smtClean="0"/>
            </a:br>
            <a:r>
              <a:rPr lang="cs-CZ" sz="1400" i="1" dirty="0" smtClean="0"/>
              <a:t/>
            </a:r>
            <a:br>
              <a:rPr lang="cs-CZ" sz="1400" i="1" dirty="0" smtClean="0"/>
            </a:br>
            <a:r>
              <a:rPr lang="cs-CZ" sz="1400" i="1" dirty="0" smtClean="0"/>
              <a:t>3.</a:t>
            </a:r>
            <a:br>
              <a:rPr lang="cs-CZ" sz="1400" i="1" dirty="0" smtClean="0"/>
            </a:br>
            <a:r>
              <a:rPr lang="cs-CZ" sz="1400" i="1" dirty="0" smtClean="0"/>
              <a:t> http://www.</a:t>
            </a:r>
            <a:r>
              <a:rPr lang="cs-CZ" sz="1400" i="1" dirty="0" err="1" smtClean="0"/>
              <a:t>google.cz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imgres</a:t>
            </a:r>
            <a:r>
              <a:rPr lang="cs-CZ" sz="1400" i="1" dirty="0" smtClean="0"/>
              <a:t>?q=b%C5%99%C3%</a:t>
            </a:r>
            <a:r>
              <a:rPr lang="cs-CZ" sz="1400" i="1" dirty="0" err="1" smtClean="0"/>
              <a:t>ADza</a:t>
            </a:r>
            <a:r>
              <a:rPr lang="cs-CZ" sz="1400" i="1" dirty="0" smtClean="0"/>
              <a:t>+list&amp;</a:t>
            </a:r>
            <a:r>
              <a:rPr lang="cs-CZ" sz="1400" i="1" dirty="0" err="1" smtClean="0"/>
              <a:t>hl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cs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sa</a:t>
            </a:r>
            <a:r>
              <a:rPr lang="cs-CZ" sz="1400" i="1" dirty="0" smtClean="0"/>
              <a:t>=X&amp;</a:t>
            </a:r>
            <a:r>
              <a:rPr lang="cs-CZ" sz="1400" i="1" dirty="0" err="1" smtClean="0"/>
              <a:t>qscrl</a:t>
            </a:r>
            <a:r>
              <a:rPr lang="cs-CZ" sz="1400" i="1" dirty="0" smtClean="0"/>
              <a:t>=1&amp;</a:t>
            </a:r>
            <a:r>
              <a:rPr lang="cs-CZ" sz="1400" i="1" dirty="0" err="1" smtClean="0"/>
              <a:t>nord</a:t>
            </a:r>
            <a:r>
              <a:rPr lang="cs-CZ" sz="1400" i="1" dirty="0" smtClean="0"/>
              <a:t>=1&amp;</a:t>
            </a:r>
            <a:r>
              <a:rPr lang="cs-CZ" sz="1400" i="1" dirty="0" err="1" smtClean="0"/>
              <a:t>rlz</a:t>
            </a:r>
            <a:r>
              <a:rPr lang="cs-CZ" sz="1400" i="1" dirty="0" smtClean="0"/>
              <a:t>=1T4SKPT_csCZ432CZ432&amp;</a:t>
            </a:r>
            <a:r>
              <a:rPr lang="cs-CZ" sz="1400" i="1" dirty="0" err="1" smtClean="0"/>
              <a:t>biw</a:t>
            </a:r>
            <a:r>
              <a:rPr lang="cs-CZ" sz="1400" i="1" dirty="0" smtClean="0"/>
              <a:t>=1366&amp;</a:t>
            </a:r>
            <a:r>
              <a:rPr lang="cs-CZ" sz="1400" i="1" dirty="0" err="1" smtClean="0"/>
              <a:t>bih</a:t>
            </a:r>
            <a:r>
              <a:rPr lang="cs-CZ" sz="1400" i="1" dirty="0" smtClean="0"/>
              <a:t>=566&amp;</a:t>
            </a:r>
            <a:r>
              <a:rPr lang="cs-CZ" sz="1400" i="1" dirty="0" err="1" smtClean="0"/>
              <a:t>tbm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isch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prmd</a:t>
            </a:r>
            <a:r>
              <a:rPr lang="cs-CZ" sz="1400" i="1" dirty="0" smtClean="0"/>
              <a:t>=</a:t>
            </a:r>
            <a:r>
              <a:rPr lang="cs-CZ" sz="1400" i="1" dirty="0" err="1" smtClean="0"/>
              <a:t>imvns</a:t>
            </a:r>
            <a:r>
              <a:rPr lang="cs-CZ" sz="1400" i="1" dirty="0" smtClean="0"/>
              <a:t>&amp;</a:t>
            </a:r>
            <a:r>
              <a:rPr lang="cs-CZ" sz="1400" i="1" dirty="0" err="1" smtClean="0"/>
              <a:t>tbnid</a:t>
            </a:r>
            <a:r>
              <a:rPr lang="cs-CZ" sz="1400" i="1" dirty="0" smtClean="0"/>
              <a:t>=5Bba-y1Ut3-</a:t>
            </a:r>
            <a:r>
              <a:rPr lang="cs-CZ" sz="1400" i="1" dirty="0" err="1" smtClean="0"/>
              <a:t>lxM</a:t>
            </a:r>
            <a:r>
              <a:rPr lang="cs-CZ" sz="1400" i="1" dirty="0" smtClean="0"/>
              <a:t>:&amp;</a:t>
            </a:r>
            <a:r>
              <a:rPr lang="cs-CZ" sz="1400" i="1" dirty="0" err="1" smtClean="0"/>
              <a:t>imgrefurl</a:t>
            </a:r>
            <a:r>
              <a:rPr lang="cs-CZ" sz="1400" i="1" dirty="0" smtClean="0"/>
              <a:t>=http://martincinherbar.ic.cz/b.html&amp;docid=LfKOjRshgR84QM&amp;imgurl=http://martincinherbar.ic.cz/img/briza_bradavicnata_13303.jpg&amp;w=249&amp;h=249&amp;ei=B4bsT_fvMsfetAb_48nVBQ&amp;zoom=1&amp;iact=hc&amp;vpx=425&amp;vpy=189&amp;dur=135&amp;hovh=199&amp;hovw=199&amp;tx=92&amp;ty=119&amp;sig=114533215659036885712&amp;page=1&amp;tbnh=150&amp;tbnw=145&amp;start=0&amp;ndsp=14&amp;ved=1t:429,r:2,s:0,i:92</a:t>
            </a:r>
            <a:endParaRPr lang="cs-CZ" sz="1400" i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ctrTitle"/>
          </p:nvPr>
        </p:nvSpPr>
        <p:spPr>
          <a:xfrm>
            <a:off x="539750" y="549275"/>
            <a:ext cx="7772400" cy="1008063"/>
          </a:xfrm>
        </p:spPr>
        <p:txBody>
          <a:bodyPr/>
          <a:lstStyle/>
          <a:p>
            <a:r>
              <a:rPr lang="cs-CZ" sz="2000" smtClean="0"/>
              <a:t>Základní</a:t>
            </a:r>
            <a:r>
              <a:rPr lang="cs-CZ" smtClean="0"/>
              <a:t> </a:t>
            </a:r>
            <a:r>
              <a:rPr lang="cs-CZ" sz="2000" smtClean="0"/>
              <a:t>údaje o DUM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6013" y="1557338"/>
            <a:ext cx="6551612" cy="4464050"/>
          </a:xfrm>
        </p:spPr>
        <p:txBody>
          <a:bodyPr rtlCol="0">
            <a:normAutofit fontScale="85000" lnSpcReduction="10000"/>
          </a:bodyPr>
          <a:lstStyle/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Miloslava Bucharová,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Přírodověda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Lesní stromy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Bříza bělokorá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přírodověda ve čtvrtém ročníku 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indent="-256032" algn="l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indent="-255588" algn="l" eaLnBrk="0" hangingPunct="0">
              <a:spcBef>
                <a:spcPts val="400"/>
              </a:spcBef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216</Words>
  <Application>Microsoft Office PowerPoint</Application>
  <PresentationFormat>Předvádění na obrazovce (4:3)</PresentationFormat>
  <Paragraphs>31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Arial</vt:lpstr>
      <vt:lpstr>Calibri</vt:lpstr>
      <vt:lpstr>Verdana</vt:lpstr>
      <vt:lpstr>Wingdings</vt:lpstr>
      <vt:lpstr>Times New Roman</vt:lpstr>
      <vt:lpstr>Wingdings 3</vt:lpstr>
      <vt:lpstr>Výchozí návrh</vt:lpstr>
      <vt:lpstr>Motiv systému Office</vt:lpstr>
      <vt:lpstr>Snímek 1</vt:lpstr>
      <vt:lpstr>bříza bělokorá</vt:lpstr>
      <vt:lpstr>Snímek 3</vt:lpstr>
      <vt:lpstr>Snímek 4</vt:lpstr>
      <vt:lpstr>Snímek 5</vt:lpstr>
      <vt:lpstr>Snímek 6</vt:lpstr>
      <vt:lpstr>Snímek 7</vt:lpstr>
      <vt:lpstr>Zdroje: 1.Jurčák J. Přírodověda 4.ročník Ololmouc: Prodos spol s.r.o. 1996. ISBN 80-85806-32-0  2. http://www.google.cz/search?tbm=isch&amp;hl=cs&amp;source=hp&amp;biw=1024&amp;bih=673&amp;q=strakapoud&amp;btnG=Hledat+obr%C3%A1zky&amp;gbv=2&amp;oq=strakapoud&amp;aq=f&amp;aqi=g4g-S3&amp;aql=&amp;gs_sm=s&amp;gs_upl=1485l5423l0l9844l10l10l0l2l2l0l235l1485l0.4.4l8l0#hl=cs&amp;gbv=2&amp;tbm=isch&amp;sa=1&amp;q=b%C5%99%C3%ADza&amp;oq=b%C5%99%C3%ADza&amp;aq=0&amp;aqi=g10&amp;aql=&amp;gs_sm=c&amp;gs_upl=798816l800441l2l802097l5l5l0l0l0l0l312l1279l0.1.3.1l5l0&amp;bav=on.2,or.r_gc.r_pw.,cf.osb&amp;fp=5f51ecfe632b84f0&amp;biw=1024&amp;bih=673  3.  http://www.google.cz/imgres?q=b%C5%99%C3%ADza+list&amp;hl=cs&amp;sa=X&amp;qscrl=1&amp;nord=1&amp;rlz=1T4SKPT_csCZ432CZ432&amp;biw=1366&amp;bih=566&amp;tbm=isch&amp;prmd=imvns&amp;tbnid=5Bba-y1Ut3-lxM:&amp;imgrefurl=http://martincinherbar.ic.cz/b.html&amp;docid=LfKOjRshgR84QM&amp;imgurl=http://martincinherbar.ic.cz/img/briza_bradavicnata_13303.jpg&amp;w=249&amp;h=249&amp;ei=B4bsT_fvMsfetAb_48nVBQ&amp;zoom=1&amp;iact=hc&amp;vpx=425&amp;vpy=189&amp;dur=135&amp;hovh=199&amp;hovw=199&amp;tx=92&amp;ty=119&amp;sig=114533215659036885712&amp;page=1&amp;tbnh=150&amp;tbnw=145&amp;start=0&amp;ndsp=14&amp;ved=1t:429,r:2,s:0,i:92</vt:lpstr>
      <vt:lpstr>Základní údaje o DUM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bříza bělokorá</dc:title>
  <dc:creator>user</dc:creator>
  <cp:lastModifiedBy>expert</cp:lastModifiedBy>
  <cp:revision>18</cp:revision>
  <dcterms:created xsi:type="dcterms:W3CDTF">2010-12-31T10:10:01Z</dcterms:created>
  <dcterms:modified xsi:type="dcterms:W3CDTF">2012-06-28T16:28:52Z</dcterms:modified>
</cp:coreProperties>
</file>