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66" r:id="rId2"/>
    <p:sldId id="264" r:id="rId3"/>
    <p:sldId id="257" r:id="rId4"/>
    <p:sldId id="261" r:id="rId5"/>
    <p:sldId id="256" r:id="rId6"/>
    <p:sldId id="258" r:id="rId7"/>
    <p:sldId id="259" r:id="rId8"/>
    <p:sldId id="260" r:id="rId9"/>
    <p:sldId id="263" r:id="rId10"/>
    <p:sldId id="267" r:id="rId11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4" d="100"/>
          <a:sy n="64" d="100"/>
        </p:scale>
        <p:origin x="-972" y="-10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Obdélník 14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9" name="Obdélník 18"/>
          <p:cNvSpPr>
            <a:spLocks noChangeArrowheads="1"/>
          </p:cNvSpPr>
          <p:nvPr/>
        </p:nvSpPr>
        <p:spPr bwMode="white">
          <a:xfrm>
            <a:off x="8991600" y="3048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Obdélník 17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6" name="Obdélník 15"/>
          <p:cNvSpPr>
            <a:spLocks noChangeArrowheads="1"/>
          </p:cNvSpPr>
          <p:nvPr/>
        </p:nvSpPr>
        <p:spPr bwMode="white">
          <a:xfrm>
            <a:off x="0" y="0"/>
            <a:ext cx="9144000" cy="25146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2" name="Obdélník 11"/>
          <p:cNvSpPr>
            <a:spLocks noChangeArrowheads="1"/>
          </p:cNvSpPr>
          <p:nvPr/>
        </p:nvSpPr>
        <p:spPr bwMode="auto">
          <a:xfrm>
            <a:off x="146304" y="6391656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9" name="Podnadpis 8"/>
          <p:cNvSpPr>
            <a:spLocks noGrp="1"/>
          </p:cNvSpPr>
          <p:nvPr>
            <p:ph type="subTitle" idx="1"/>
          </p:nvPr>
        </p:nvSpPr>
        <p:spPr>
          <a:xfrm>
            <a:off x="1371600" y="2819400"/>
            <a:ext cx="6400800" cy="1752600"/>
          </a:xfrm>
        </p:spPr>
        <p:txBody>
          <a:bodyPr/>
          <a:lstStyle>
            <a:lvl1pPr marL="0" indent="0" algn="ctr">
              <a:buNone/>
              <a:defRPr sz="1600" b="1" cap="all" spc="250" baseline="0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Klepnutím lze upravit styl předlohy podnadpisů.</a:t>
            </a:r>
            <a:endParaRPr kumimoji="0" lang="en-US"/>
          </a:p>
        </p:txBody>
      </p:sp>
      <p:sp>
        <p:nvSpPr>
          <p:cNvPr id="28" name="Zástupný symbol pro datum 2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C3D37C-2664-4CFD-B22D-28B851E9C980}" type="datetimeFigureOut">
              <a:rPr lang="cs-CZ" smtClean="0"/>
              <a:pPr/>
              <a:t>28.6.2012</a:t>
            </a:fld>
            <a:endParaRPr lang="cs-CZ"/>
          </a:p>
        </p:txBody>
      </p:sp>
      <p:sp>
        <p:nvSpPr>
          <p:cNvPr id="17" name="Zástupný symbol pro zápatí 1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Přímá spojovací čára 6"/>
          <p:cNvSpPr>
            <a:spLocks noChangeShapeType="1"/>
          </p:cNvSpPr>
          <p:nvPr/>
        </p:nvSpPr>
        <p:spPr bwMode="auto">
          <a:xfrm>
            <a:off x="155448" y="2420112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0" name="Obdélník 9"/>
          <p:cNvSpPr>
            <a:spLocks noChangeArrowheads="1"/>
          </p:cNvSpPr>
          <p:nvPr/>
        </p:nvSpPr>
        <p:spPr bwMode="auto">
          <a:xfrm>
            <a:off x="152400" y="152400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3" name="Elipsa 12"/>
          <p:cNvSpPr/>
          <p:nvPr/>
        </p:nvSpPr>
        <p:spPr>
          <a:xfrm>
            <a:off x="4267200" y="2115312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4" name="Elipsa 13"/>
          <p:cNvSpPr/>
          <p:nvPr/>
        </p:nvSpPr>
        <p:spPr>
          <a:xfrm>
            <a:off x="4361688" y="2209800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9" name="Zástupný symbol pro číslo snímku 28"/>
          <p:cNvSpPr>
            <a:spLocks noGrp="1"/>
          </p:cNvSpPr>
          <p:nvPr>
            <p:ph type="sldNum" sz="quarter" idx="12"/>
          </p:nvPr>
        </p:nvSpPr>
        <p:spPr>
          <a:xfrm>
            <a:off x="4343400" y="2199450"/>
            <a:ext cx="457200" cy="441325"/>
          </a:xfrm>
        </p:spPr>
        <p:txBody>
          <a:bodyPr/>
          <a:lstStyle>
            <a:lvl1pPr>
              <a:defRPr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fld id="{644EF30A-E852-48F4-95B7-377F6D99399E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Nadpis 7"/>
          <p:cNvSpPr>
            <a:spLocks noGrp="1"/>
          </p:cNvSpPr>
          <p:nvPr>
            <p:ph type="ctrTitle"/>
          </p:nvPr>
        </p:nvSpPr>
        <p:spPr>
          <a:xfrm>
            <a:off x="685800" y="381000"/>
            <a:ext cx="7772400" cy="1752600"/>
          </a:xfrm>
        </p:spPr>
        <p:txBody>
          <a:bodyPr anchor="b"/>
          <a:lstStyle>
            <a:lvl1pPr>
              <a:defRPr sz="4200">
                <a:solidFill>
                  <a:schemeClr val="accent1"/>
                </a:solidFill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p:transition spd="med" advTm="1500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C3D37C-2664-4CFD-B22D-28B851E9C980}" type="datetimeFigureOut">
              <a:rPr lang="cs-CZ" smtClean="0"/>
              <a:pPr/>
              <a:t>28.6.2012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>
          <a:xfrm>
            <a:off x="4361688" y="1026372"/>
            <a:ext cx="457200" cy="441325"/>
          </a:xfrm>
        </p:spPr>
        <p:txBody>
          <a:bodyPr/>
          <a:lstStyle/>
          <a:p>
            <a:fld id="{644EF30A-E852-48F4-95B7-377F6D99399E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Zástupný symbol pro obsah 7"/>
          <p:cNvSpPr>
            <a:spLocks noGrp="1"/>
          </p:cNvSpPr>
          <p:nvPr>
            <p:ph sz="quarter" idx="1"/>
          </p:nvPr>
        </p:nvSpPr>
        <p:spPr>
          <a:xfrm>
            <a:off x="301752" y="1527048"/>
            <a:ext cx="8503920" cy="45720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p:transition spd="med" advTm="1500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Obdélník 16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5" name="Obdélník 14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6" name="Obdélník 15"/>
          <p:cNvSpPr>
            <a:spLocks noChangeArrowheads="1"/>
          </p:cNvSpPr>
          <p:nvPr/>
        </p:nvSpPr>
        <p:spPr bwMode="white">
          <a:xfrm>
            <a:off x="0" y="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Obdélník 17"/>
          <p:cNvSpPr>
            <a:spLocks noChangeArrowheads="1"/>
          </p:cNvSpPr>
          <p:nvPr/>
        </p:nvSpPr>
        <p:spPr bwMode="white">
          <a:xfrm>
            <a:off x="8991600" y="1905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9" name="Obdélník 18"/>
          <p:cNvSpPr>
            <a:spLocks noChangeArrowheads="1"/>
          </p:cNvSpPr>
          <p:nvPr/>
        </p:nvSpPr>
        <p:spPr bwMode="white">
          <a:xfrm>
            <a:off x="152400" y="2286000"/>
            <a:ext cx="8833104" cy="3048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2" name="Obdélník 11"/>
          <p:cNvSpPr>
            <a:spLocks noChangeArrowheads="1"/>
          </p:cNvSpPr>
          <p:nvPr/>
        </p:nvSpPr>
        <p:spPr bwMode="auto">
          <a:xfrm>
            <a:off x="155448" y="142352"/>
            <a:ext cx="8833104" cy="2139696"/>
          </a:xfrm>
          <a:prstGeom prst="rect">
            <a:avLst/>
          </a:prstGeom>
          <a:solidFill>
            <a:schemeClr val="accent1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1368426" y="2743200"/>
            <a:ext cx="6480174" cy="1673225"/>
          </a:xfrm>
        </p:spPr>
        <p:txBody>
          <a:bodyPr anchor="t"/>
          <a:lstStyle>
            <a:lvl1pPr marL="0" indent="0" algn="ctr">
              <a:buNone/>
              <a:defRPr sz="1600" b="1" cap="all" spc="250" baseline="0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13" name="Obdélník 12"/>
          <p:cNvSpPr>
            <a:spLocks noChangeArrowheads="1"/>
          </p:cNvSpPr>
          <p:nvPr/>
        </p:nvSpPr>
        <p:spPr bwMode="auto">
          <a:xfrm>
            <a:off x="146304" y="6391656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4" name="Obdélník 13"/>
          <p:cNvSpPr>
            <a:spLocks noChangeArrowheads="1"/>
          </p:cNvSpPr>
          <p:nvPr/>
        </p:nvSpPr>
        <p:spPr bwMode="auto">
          <a:xfrm>
            <a:off x="152400" y="152400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C3D37C-2664-4CFD-B22D-28B851E9C980}" type="datetimeFigureOut">
              <a:rPr lang="cs-CZ" smtClean="0"/>
              <a:pPr/>
              <a:t>28.6.2012</a:t>
            </a:fld>
            <a:endParaRPr lang="cs-CZ"/>
          </a:p>
        </p:txBody>
      </p:sp>
      <p:sp>
        <p:nvSpPr>
          <p:cNvPr id="8" name="Přímá spojovací čára 7"/>
          <p:cNvSpPr>
            <a:spLocks noChangeShapeType="1"/>
          </p:cNvSpPr>
          <p:nvPr/>
        </p:nvSpPr>
        <p:spPr bwMode="auto">
          <a:xfrm>
            <a:off x="152400" y="2438400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0" name="Elipsa 9"/>
          <p:cNvSpPr/>
          <p:nvPr/>
        </p:nvSpPr>
        <p:spPr>
          <a:xfrm>
            <a:off x="4267200" y="2115312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Elipsa 10"/>
          <p:cNvSpPr/>
          <p:nvPr/>
        </p:nvSpPr>
        <p:spPr>
          <a:xfrm>
            <a:off x="4361688" y="2209800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>
          <a:xfrm>
            <a:off x="4343400" y="2199450"/>
            <a:ext cx="457200" cy="441325"/>
          </a:xfrm>
        </p:spPr>
        <p:txBody>
          <a:bodyPr/>
          <a:lstStyle>
            <a:lvl1pPr>
              <a:defRPr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fld id="{644EF30A-E852-48F4-95B7-377F6D99399E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533400"/>
            <a:ext cx="7772400" cy="1524000"/>
          </a:xfrm>
        </p:spPr>
        <p:txBody>
          <a:bodyPr anchor="b"/>
          <a:lstStyle>
            <a:lvl1pPr algn="ctr">
              <a:buNone/>
              <a:defRPr sz="4200" b="0" cap="none" baseline="0">
                <a:solidFill>
                  <a:srgbClr val="FFFFFF"/>
                </a:solidFill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p:transition spd="med" advTm="1500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01752" y="228600"/>
            <a:ext cx="8534400" cy="758952"/>
          </a:xfrm>
        </p:spPr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>
          <a:xfrm>
            <a:off x="5791200" y="6409944"/>
            <a:ext cx="3044952" cy="365760"/>
          </a:xfrm>
        </p:spPr>
        <p:txBody>
          <a:bodyPr/>
          <a:lstStyle/>
          <a:p>
            <a:fld id="{E3C3D37C-2664-4CFD-B22D-28B851E9C980}" type="datetimeFigureOut">
              <a:rPr lang="cs-CZ" smtClean="0"/>
              <a:pPr/>
              <a:t>28.6.2012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4EF30A-E852-48F4-95B7-377F6D99399E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Přímá spojovací čára 7"/>
          <p:cNvSpPr>
            <a:spLocks noChangeShapeType="1"/>
          </p:cNvSpPr>
          <p:nvPr/>
        </p:nvSpPr>
        <p:spPr bwMode="auto">
          <a:xfrm flipV="1">
            <a:off x="4563080" y="1575652"/>
            <a:ext cx="8921" cy="4819557"/>
          </a:xfrm>
          <a:prstGeom prst="line">
            <a:avLst/>
          </a:prstGeom>
          <a:noFill/>
          <a:ln w="9525" cap="flat" cmpd="sng" algn="ctr">
            <a:solidFill>
              <a:schemeClr val="tx2"/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0" name="Zástupný symbol pro obsah 9"/>
          <p:cNvSpPr>
            <a:spLocks noGrp="1"/>
          </p:cNvSpPr>
          <p:nvPr>
            <p:ph sz="half" idx="1"/>
          </p:nvPr>
        </p:nvSpPr>
        <p:spPr>
          <a:xfrm>
            <a:off x="301752" y="1371600"/>
            <a:ext cx="4038600" cy="4681728"/>
          </a:xfrm>
        </p:spPr>
        <p:txBody>
          <a:bodyPr/>
          <a:lstStyle>
            <a:lvl1pPr>
              <a:defRPr sz="2500"/>
            </a:lvl1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2" name="Zástupný symbol pro obsah 11"/>
          <p:cNvSpPr>
            <a:spLocks noGrp="1"/>
          </p:cNvSpPr>
          <p:nvPr>
            <p:ph sz="half" idx="2"/>
          </p:nvPr>
        </p:nvSpPr>
        <p:spPr>
          <a:xfrm>
            <a:off x="4800600" y="1371600"/>
            <a:ext cx="4038600" cy="4681728"/>
          </a:xfrm>
        </p:spPr>
        <p:txBody>
          <a:bodyPr/>
          <a:lstStyle>
            <a:lvl1pPr>
              <a:defRPr sz="2500"/>
            </a:lvl1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p:transition spd="med" advTm="1500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Porovnání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Přímá spojovací čára 9"/>
          <p:cNvSpPr>
            <a:spLocks noChangeShapeType="1"/>
          </p:cNvSpPr>
          <p:nvPr/>
        </p:nvSpPr>
        <p:spPr bwMode="auto">
          <a:xfrm flipV="1">
            <a:off x="4572000" y="2200275"/>
            <a:ext cx="0" cy="4187952"/>
          </a:xfrm>
          <a:prstGeom prst="line">
            <a:avLst/>
          </a:prstGeom>
          <a:noFill/>
          <a:ln w="9525" cap="flat" cmpd="sng" algn="ctr">
            <a:solidFill>
              <a:schemeClr val="tx2"/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20" name="Obdélník 19"/>
          <p:cNvSpPr>
            <a:spLocks noChangeArrowheads="1"/>
          </p:cNvSpPr>
          <p:nvPr/>
        </p:nvSpPr>
        <p:spPr bwMode="white">
          <a:xfrm>
            <a:off x="0" y="0"/>
            <a:ext cx="9144000" cy="14478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9" name="Obdélník 18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21" name="Obdélník 20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22" name="Obdélník 21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1" name="Obdélník 10"/>
          <p:cNvSpPr/>
          <p:nvPr/>
        </p:nvSpPr>
        <p:spPr>
          <a:xfrm>
            <a:off x="152400" y="1371600"/>
            <a:ext cx="8833104" cy="914400"/>
          </a:xfrm>
          <a:prstGeom prst="rect">
            <a:avLst/>
          </a:prstGeom>
          <a:solidFill>
            <a:schemeClr val="accent1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Obdélník 12"/>
          <p:cNvSpPr>
            <a:spLocks noChangeArrowheads="1"/>
          </p:cNvSpPr>
          <p:nvPr/>
        </p:nvSpPr>
        <p:spPr bwMode="auto">
          <a:xfrm>
            <a:off x="145923" y="6391656"/>
            <a:ext cx="8833104" cy="310896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301752" y="1524000"/>
            <a:ext cx="4040188" cy="732974"/>
          </a:xfrm>
          <a:noFill/>
          <a:ln w="15875" cap="rnd" cmpd="sng" algn="ctr">
            <a:noFill/>
            <a:prstDash val="solid"/>
          </a:ln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>
            <a:noAutofit/>
          </a:bodyPr>
          <a:lstStyle>
            <a:lvl1pPr marL="0" indent="0">
              <a:buNone/>
              <a:defRPr lang="en-US" sz="2200" b="1" dirty="0" smtClean="0">
                <a:solidFill>
                  <a:srgbClr val="FFFFFF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3"/>
          </p:nvPr>
        </p:nvSpPr>
        <p:spPr>
          <a:xfrm>
            <a:off x="4791330" y="1524000"/>
            <a:ext cx="4041775" cy="731520"/>
          </a:xfrm>
          <a:noFill/>
          <a:ln w="15875" cap="rnd" cmpd="sng" algn="ctr">
            <a:noFill/>
            <a:prstDash val="solid"/>
          </a:ln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anchor="ctr">
            <a:noAutofit/>
          </a:bodyPr>
          <a:lstStyle>
            <a:lvl1pPr marL="0" indent="0">
              <a:buNone/>
              <a:defRPr sz="2200" b="1"/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C3D37C-2664-4CFD-B22D-28B851E9C980}" type="datetimeFigureOut">
              <a:rPr lang="cs-CZ" smtClean="0"/>
              <a:pPr/>
              <a:t>28.6.2012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>
          <a:xfrm>
            <a:off x="304800" y="6409944"/>
            <a:ext cx="3581400" cy="365760"/>
          </a:xfrm>
        </p:spPr>
        <p:txBody>
          <a:bodyPr/>
          <a:lstStyle/>
          <a:p>
            <a:endParaRPr lang="cs-CZ"/>
          </a:p>
        </p:txBody>
      </p:sp>
      <p:sp>
        <p:nvSpPr>
          <p:cNvPr id="15" name="Přímá spojovací čára 14"/>
          <p:cNvSpPr>
            <a:spLocks noChangeShapeType="1"/>
          </p:cNvSpPr>
          <p:nvPr/>
        </p:nvSpPr>
        <p:spPr bwMode="auto">
          <a:xfrm>
            <a:off x="152400" y="1280160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Obdélník 17"/>
          <p:cNvSpPr>
            <a:spLocks noChangeArrowheads="1"/>
          </p:cNvSpPr>
          <p:nvPr/>
        </p:nvSpPr>
        <p:spPr bwMode="auto">
          <a:xfrm>
            <a:off x="152400" y="155448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24" name="Zástupný symbol pro obsah 23"/>
          <p:cNvSpPr>
            <a:spLocks noGrp="1"/>
          </p:cNvSpPr>
          <p:nvPr>
            <p:ph sz="quarter" idx="2"/>
          </p:nvPr>
        </p:nvSpPr>
        <p:spPr>
          <a:xfrm>
            <a:off x="301752" y="2471383"/>
            <a:ext cx="4041648" cy="3818404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6" name="Zástupný symbol pro obsah 25"/>
          <p:cNvSpPr>
            <a:spLocks noGrp="1"/>
          </p:cNvSpPr>
          <p:nvPr>
            <p:ph sz="quarter" idx="4"/>
          </p:nvPr>
        </p:nvSpPr>
        <p:spPr>
          <a:xfrm>
            <a:off x="4800600" y="2471383"/>
            <a:ext cx="4038600" cy="3822192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5" name="Elipsa 24"/>
          <p:cNvSpPr/>
          <p:nvPr/>
        </p:nvSpPr>
        <p:spPr>
          <a:xfrm>
            <a:off x="4267200" y="956036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7" name="Elipsa 26"/>
          <p:cNvSpPr/>
          <p:nvPr/>
        </p:nvSpPr>
        <p:spPr>
          <a:xfrm>
            <a:off x="4361688" y="1050524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>
          <a:xfrm>
            <a:off x="4343400" y="1042416"/>
            <a:ext cx="457200" cy="441325"/>
          </a:xfrm>
        </p:spPr>
        <p:txBody>
          <a:bodyPr/>
          <a:lstStyle>
            <a:lvl1pPr algn="ctr">
              <a:defRPr/>
            </a:lvl1pPr>
          </a:lstStyle>
          <a:p>
            <a:fld id="{644EF30A-E852-48F4-95B7-377F6D99399E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23" name="Nadpis 22"/>
          <p:cNvSpPr>
            <a:spLocks noGrp="1"/>
          </p:cNvSpPr>
          <p:nvPr>
            <p:ph type="title"/>
          </p:nvPr>
        </p:nvSpPr>
        <p:spPr/>
        <p:txBody>
          <a:bodyPr rtlCol="0" anchor="b" anchorCtr="0"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p:transition spd="med" advTm="1500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C3D37C-2664-4CFD-B22D-28B851E9C980}" type="datetimeFigureOut">
              <a:rPr lang="cs-CZ" smtClean="0"/>
              <a:pPr/>
              <a:t>28.6.2012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>
          <a:xfrm>
            <a:off x="4343400" y="1036020"/>
            <a:ext cx="457200" cy="441325"/>
          </a:xfrm>
        </p:spPr>
        <p:txBody>
          <a:bodyPr/>
          <a:lstStyle/>
          <a:p>
            <a:fld id="{644EF30A-E852-48F4-95B7-377F6D99399E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med" advTm="1500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Obdélník 6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8" name="Obdélník 7"/>
          <p:cNvSpPr>
            <a:spLocks noChangeArrowheads="1"/>
          </p:cNvSpPr>
          <p:nvPr/>
        </p:nvSpPr>
        <p:spPr bwMode="white">
          <a:xfrm>
            <a:off x="0" y="0"/>
            <a:ext cx="9144000" cy="155448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0" name="Obdélník 9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9" name="Obdélník 8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5" name="Obdélník 4"/>
          <p:cNvSpPr>
            <a:spLocks noChangeArrowheads="1"/>
          </p:cNvSpPr>
          <p:nvPr/>
        </p:nvSpPr>
        <p:spPr bwMode="auto">
          <a:xfrm>
            <a:off x="146304" y="6391656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6" name="Obdélník 5"/>
          <p:cNvSpPr>
            <a:spLocks noChangeArrowheads="1"/>
          </p:cNvSpPr>
          <p:nvPr/>
        </p:nvSpPr>
        <p:spPr bwMode="auto">
          <a:xfrm>
            <a:off x="152400" y="158496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C3D37C-2664-4CFD-B22D-28B851E9C980}" type="datetimeFigureOut">
              <a:rPr lang="cs-CZ" smtClean="0"/>
              <a:pPr/>
              <a:t>28.6.2012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>
          <a:xfrm>
            <a:off x="4267200" y="6324600"/>
            <a:ext cx="609600" cy="441324"/>
          </a:xfrm>
        </p:spPr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644EF30A-E852-48F4-95B7-377F6D99399E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med" advTm="1500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Obdélník 18"/>
          <p:cNvSpPr>
            <a:spLocks noChangeArrowheads="1"/>
          </p:cNvSpPr>
          <p:nvPr/>
        </p:nvSpPr>
        <p:spPr bwMode="auto">
          <a:xfrm>
            <a:off x="152400" y="152400"/>
            <a:ext cx="8833104" cy="304800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5" name="Obdélník 14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Obdélník 17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6" name="Obdélník 15"/>
          <p:cNvSpPr>
            <a:spLocks noChangeArrowheads="1"/>
          </p:cNvSpPr>
          <p:nvPr/>
        </p:nvSpPr>
        <p:spPr bwMode="white">
          <a:xfrm>
            <a:off x="0" y="0"/>
            <a:ext cx="9144000" cy="118872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7" name="Obdélník 16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3" name="Obdélník 12"/>
          <p:cNvSpPr/>
          <p:nvPr/>
        </p:nvSpPr>
        <p:spPr>
          <a:xfrm>
            <a:off x="152400" y="609600"/>
            <a:ext cx="2743200" cy="5867400"/>
          </a:xfrm>
          <a:prstGeom prst="rect">
            <a:avLst/>
          </a:prstGeom>
          <a:solidFill>
            <a:schemeClr val="accent1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81000" y="914400"/>
            <a:ext cx="2362200" cy="990600"/>
          </a:xfrm>
        </p:spPr>
        <p:txBody>
          <a:bodyPr anchor="b">
            <a:noAutofit/>
          </a:bodyPr>
          <a:lstStyle>
            <a:lvl1pPr algn="l">
              <a:buNone/>
              <a:defRPr sz="2200" b="1">
                <a:solidFill>
                  <a:srgbClr val="FFFFFF"/>
                </a:solidFill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381000" y="1981200"/>
            <a:ext cx="2362200" cy="4144963"/>
          </a:xfrm>
        </p:spPr>
        <p:txBody>
          <a:bodyPr/>
          <a:lstStyle>
            <a:lvl1pPr marL="0" indent="0">
              <a:spcAft>
                <a:spcPts val="1000"/>
              </a:spcAft>
              <a:buNone/>
              <a:defRPr sz="1600">
                <a:solidFill>
                  <a:srgbClr val="FFFFFF"/>
                </a:solidFill>
              </a:defRPr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8" name="Obdélník 7"/>
          <p:cNvSpPr>
            <a:spLocks noChangeArrowheads="1"/>
          </p:cNvSpPr>
          <p:nvPr/>
        </p:nvSpPr>
        <p:spPr bwMode="auto">
          <a:xfrm>
            <a:off x="152400" y="152400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9" name="Přímá spojovací čára 8"/>
          <p:cNvSpPr>
            <a:spLocks noChangeShapeType="1"/>
          </p:cNvSpPr>
          <p:nvPr/>
        </p:nvSpPr>
        <p:spPr bwMode="auto">
          <a:xfrm>
            <a:off x="152400" y="533400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20" name="Zástupný symbol pro obsah 19"/>
          <p:cNvSpPr>
            <a:spLocks noGrp="1"/>
          </p:cNvSpPr>
          <p:nvPr>
            <p:ph sz="quarter" idx="1"/>
          </p:nvPr>
        </p:nvSpPr>
        <p:spPr>
          <a:xfrm>
            <a:off x="3124200" y="685800"/>
            <a:ext cx="5638800" cy="54102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0" name="Elipsa 9"/>
          <p:cNvSpPr/>
          <p:nvPr/>
        </p:nvSpPr>
        <p:spPr>
          <a:xfrm>
            <a:off x="1295400" y="228600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Elipsa 10"/>
          <p:cNvSpPr/>
          <p:nvPr/>
        </p:nvSpPr>
        <p:spPr>
          <a:xfrm>
            <a:off x="1389888" y="323088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>
          <a:xfrm>
            <a:off x="1371600" y="312738"/>
            <a:ext cx="457200" cy="441325"/>
          </a:xfrm>
        </p:spPr>
        <p:txBody>
          <a:bodyPr/>
          <a:lstStyle>
            <a:lvl1pPr>
              <a:defRPr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fld id="{644EF30A-E852-48F4-95B7-377F6D99399E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21" name="Obdélník 20"/>
          <p:cNvSpPr>
            <a:spLocks noChangeArrowheads="1"/>
          </p:cNvSpPr>
          <p:nvPr/>
        </p:nvSpPr>
        <p:spPr bwMode="auto">
          <a:xfrm>
            <a:off x="149352" y="6388385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C3D37C-2664-4CFD-B22D-28B851E9C980}" type="datetimeFigureOut">
              <a:rPr lang="cs-CZ" smtClean="0"/>
              <a:pPr/>
              <a:t>28.6.2012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>
          <a:xfrm>
            <a:off x="301752" y="6410848"/>
            <a:ext cx="3383280" cy="365760"/>
          </a:xfrm>
        </p:spPr>
        <p:txBody>
          <a:bodyPr/>
          <a:lstStyle/>
          <a:p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p:transition spd="med" advTm="1500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Přímá spojovací čára 20"/>
          <p:cNvSpPr>
            <a:spLocks noChangeShapeType="1"/>
          </p:cNvSpPr>
          <p:nvPr/>
        </p:nvSpPr>
        <p:spPr bwMode="auto">
          <a:xfrm>
            <a:off x="152400" y="533400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9" name="Obdélník 18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6" name="Obdélník 15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7" name="Obdélník 16"/>
          <p:cNvSpPr>
            <a:spLocks noChangeArrowheads="1"/>
          </p:cNvSpPr>
          <p:nvPr/>
        </p:nvSpPr>
        <p:spPr bwMode="white">
          <a:xfrm>
            <a:off x="0" y="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Obdélník 17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20" name="Obdélník 19"/>
          <p:cNvSpPr>
            <a:spLocks noChangeArrowheads="1"/>
          </p:cNvSpPr>
          <p:nvPr/>
        </p:nvSpPr>
        <p:spPr bwMode="auto">
          <a:xfrm>
            <a:off x="152400" y="152400"/>
            <a:ext cx="8833104" cy="301752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8" name="Obdélník 7"/>
          <p:cNvSpPr/>
          <p:nvPr/>
        </p:nvSpPr>
        <p:spPr>
          <a:xfrm>
            <a:off x="152400" y="609600"/>
            <a:ext cx="2743200" cy="5867400"/>
          </a:xfrm>
          <a:prstGeom prst="rect">
            <a:avLst/>
          </a:prstGeom>
          <a:solidFill>
            <a:schemeClr val="accent1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5" name="Obdélník 14"/>
          <p:cNvSpPr>
            <a:spLocks noChangeArrowheads="1"/>
          </p:cNvSpPr>
          <p:nvPr/>
        </p:nvSpPr>
        <p:spPr bwMode="auto">
          <a:xfrm>
            <a:off x="152400" y="155448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2" name="Elipsa 11"/>
          <p:cNvSpPr/>
          <p:nvPr/>
        </p:nvSpPr>
        <p:spPr>
          <a:xfrm>
            <a:off x="1295400" y="228600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Elipsa 12"/>
          <p:cNvSpPr/>
          <p:nvPr/>
        </p:nvSpPr>
        <p:spPr>
          <a:xfrm>
            <a:off x="1389888" y="323088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>
          <a:xfrm>
            <a:off x="1371600" y="312738"/>
            <a:ext cx="457200" cy="441325"/>
          </a:xfrm>
        </p:spPr>
        <p:txBody>
          <a:bodyPr/>
          <a:lstStyle/>
          <a:p>
            <a:fld id="{644EF30A-E852-48F4-95B7-377F6D99399E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000375" y="5029200"/>
            <a:ext cx="5867400" cy="1219200"/>
          </a:xfrm>
        </p:spPr>
        <p:txBody>
          <a:bodyPr anchor="t">
            <a:noAutofit/>
          </a:bodyPr>
          <a:lstStyle>
            <a:lvl1pPr algn="l">
              <a:buNone/>
              <a:defRPr sz="2400" b="1">
                <a:solidFill>
                  <a:schemeClr val="tx2"/>
                </a:solidFill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3000375" y="609600"/>
            <a:ext cx="5867400" cy="4267200"/>
          </a:xfrm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cs-CZ" smtClean="0"/>
              <a:t>Klepnutím na ikonu přidáte obrázek.</a:t>
            </a:r>
            <a:endParaRPr kumimoji="0" lang="en-US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381000" y="990600"/>
            <a:ext cx="2438400" cy="5257800"/>
          </a:xfrm>
        </p:spPr>
        <p:txBody>
          <a:bodyPr/>
          <a:lstStyle>
            <a:lvl1pPr marL="0" indent="0">
              <a:spcAft>
                <a:spcPts val="1000"/>
              </a:spcAft>
              <a:buFontTx/>
              <a:buNone/>
              <a:defRPr sz="1600">
                <a:solidFill>
                  <a:srgbClr val="FFFFFF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22" name="Obdélník 21"/>
          <p:cNvSpPr>
            <a:spLocks noChangeArrowheads="1"/>
          </p:cNvSpPr>
          <p:nvPr/>
        </p:nvSpPr>
        <p:spPr bwMode="auto">
          <a:xfrm>
            <a:off x="149352" y="6388385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>
          <a:xfrm>
            <a:off x="5788152" y="6404984"/>
            <a:ext cx="3044952" cy="365760"/>
          </a:xfrm>
        </p:spPr>
        <p:txBody>
          <a:bodyPr/>
          <a:lstStyle/>
          <a:p>
            <a:fld id="{E3C3D37C-2664-4CFD-B22D-28B851E9C980}" type="datetimeFigureOut">
              <a:rPr lang="cs-CZ" smtClean="0"/>
              <a:pPr/>
              <a:t>28.6.2012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>
          <a:xfrm>
            <a:off x="301752" y="6410848"/>
            <a:ext cx="3584448" cy="365760"/>
          </a:xfrm>
        </p:spPr>
        <p:txBody>
          <a:bodyPr/>
          <a:lstStyle/>
          <a:p>
            <a:endParaRPr lang="cs-CZ"/>
          </a:p>
        </p:txBody>
      </p:sp>
    </p:spTree>
  </p:cSld>
  <p:clrMapOvr>
    <a:masterClrMapping/>
  </p:clrMapOvr>
  <p:transition spd="med" advTm="1500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C3D37C-2664-4CFD-B22D-28B851E9C980}" type="datetimeFigureOut">
              <a:rPr lang="cs-CZ" smtClean="0"/>
              <a:pPr/>
              <a:t>28.6.2012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4EF30A-E852-48F4-95B7-377F6D99399E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p:transition spd="med" advTm="1500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Svislý nadpis a text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Obdélník 6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8" name="Obdélník 7"/>
          <p:cNvSpPr>
            <a:spLocks noChangeArrowheads="1"/>
          </p:cNvSpPr>
          <p:nvPr/>
        </p:nvSpPr>
        <p:spPr bwMode="white">
          <a:xfrm>
            <a:off x="7010400" y="0"/>
            <a:ext cx="21336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9" name="Obdélník 8"/>
          <p:cNvSpPr>
            <a:spLocks noChangeArrowheads="1"/>
          </p:cNvSpPr>
          <p:nvPr/>
        </p:nvSpPr>
        <p:spPr bwMode="white">
          <a:xfrm>
            <a:off x="0" y="0"/>
            <a:ext cx="9144000" cy="155448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0" name="Obdélník 9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1" name="Obdélník 10"/>
          <p:cNvSpPr>
            <a:spLocks noChangeArrowheads="1"/>
          </p:cNvSpPr>
          <p:nvPr/>
        </p:nvSpPr>
        <p:spPr bwMode="auto">
          <a:xfrm>
            <a:off x="146304" y="6391656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2" name="Obdélník 11"/>
          <p:cNvSpPr>
            <a:spLocks noChangeArrowheads="1"/>
          </p:cNvSpPr>
          <p:nvPr/>
        </p:nvSpPr>
        <p:spPr bwMode="auto">
          <a:xfrm>
            <a:off x="152400" y="155448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3" name="Přímá spojovací čára 12"/>
          <p:cNvSpPr>
            <a:spLocks noChangeShapeType="1"/>
          </p:cNvSpPr>
          <p:nvPr/>
        </p:nvSpPr>
        <p:spPr bwMode="auto">
          <a:xfrm rot="5400000">
            <a:off x="4021836" y="3278124"/>
            <a:ext cx="6245352" cy="0"/>
          </a:xfrm>
          <a:prstGeom prst="line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4" name="Elipsa 13"/>
          <p:cNvSpPr/>
          <p:nvPr/>
        </p:nvSpPr>
        <p:spPr>
          <a:xfrm>
            <a:off x="6839712" y="2925763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5" name="Elipsa 14"/>
          <p:cNvSpPr/>
          <p:nvPr/>
        </p:nvSpPr>
        <p:spPr>
          <a:xfrm>
            <a:off x="6934200" y="3020251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>
          <a:xfrm>
            <a:off x="6915912" y="3009901"/>
            <a:ext cx="457200" cy="441325"/>
          </a:xfrm>
        </p:spPr>
        <p:txBody>
          <a:bodyPr/>
          <a:lstStyle/>
          <a:p>
            <a:fld id="{644EF30A-E852-48F4-95B7-377F6D99399E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304800" y="304800"/>
            <a:ext cx="6553200" cy="5821366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C3D37C-2664-4CFD-B22D-28B851E9C980}" type="datetimeFigureOut">
              <a:rPr lang="cs-CZ" smtClean="0"/>
              <a:pPr/>
              <a:t>28.6.2012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7391400" y="304801"/>
            <a:ext cx="1447800" cy="5851525"/>
          </a:xfrm>
        </p:spPr>
        <p:txBody>
          <a:bodyPr vert="eaVert"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p:transition spd="med" advTm="15000"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Obdélník 16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6" name="Obdélník 15"/>
          <p:cNvSpPr>
            <a:spLocks noChangeArrowheads="1"/>
          </p:cNvSpPr>
          <p:nvPr/>
        </p:nvSpPr>
        <p:spPr bwMode="white">
          <a:xfrm>
            <a:off x="0" y="0"/>
            <a:ext cx="9144000" cy="1393371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Obdélník 17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9" name="Obdélník 18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9" name="Obdélník 8"/>
          <p:cNvSpPr>
            <a:spLocks noChangeArrowheads="1"/>
          </p:cNvSpPr>
          <p:nvPr/>
        </p:nvSpPr>
        <p:spPr bwMode="auto">
          <a:xfrm>
            <a:off x="149352" y="6388385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4" name="Zástupný symbol pro datum 13"/>
          <p:cNvSpPr>
            <a:spLocks noGrp="1"/>
          </p:cNvSpPr>
          <p:nvPr>
            <p:ph type="dt" sz="half" idx="2"/>
          </p:nvPr>
        </p:nvSpPr>
        <p:spPr>
          <a:xfrm>
            <a:off x="5791200" y="6404984"/>
            <a:ext cx="3044952" cy="365760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400">
                <a:solidFill>
                  <a:srgbClr val="FFFFFF"/>
                </a:solidFill>
              </a:defRPr>
            </a:lvl1pPr>
          </a:lstStyle>
          <a:p>
            <a:fld id="{E3C3D37C-2664-4CFD-B22D-28B851E9C980}" type="datetimeFigureOut">
              <a:rPr lang="cs-CZ" smtClean="0"/>
              <a:pPr/>
              <a:t>28.6.2012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3"/>
          </p:nvPr>
        </p:nvSpPr>
        <p:spPr>
          <a:xfrm>
            <a:off x="304800" y="6410848"/>
            <a:ext cx="3581400" cy="365760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1200">
                <a:solidFill>
                  <a:srgbClr val="FFFFFF"/>
                </a:solidFill>
              </a:defRPr>
            </a:lvl1pPr>
          </a:lstStyle>
          <a:p>
            <a:endParaRPr lang="cs-CZ"/>
          </a:p>
        </p:txBody>
      </p:sp>
      <p:sp>
        <p:nvSpPr>
          <p:cNvPr id="8" name="Obdélník 7"/>
          <p:cNvSpPr>
            <a:spLocks noChangeArrowheads="1"/>
          </p:cNvSpPr>
          <p:nvPr/>
        </p:nvSpPr>
        <p:spPr bwMode="auto">
          <a:xfrm>
            <a:off x="152400" y="155448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0" name="Přímá spojovací čára 9"/>
          <p:cNvSpPr>
            <a:spLocks noChangeShapeType="1"/>
          </p:cNvSpPr>
          <p:nvPr/>
        </p:nvSpPr>
        <p:spPr bwMode="auto">
          <a:xfrm>
            <a:off x="152400" y="1276743"/>
            <a:ext cx="8833104" cy="0"/>
          </a:xfrm>
          <a:prstGeom prst="line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2" name="Elipsa 11"/>
          <p:cNvSpPr/>
          <p:nvPr/>
        </p:nvSpPr>
        <p:spPr>
          <a:xfrm>
            <a:off x="4267200" y="956036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5" name="Elipsa 14"/>
          <p:cNvSpPr/>
          <p:nvPr/>
        </p:nvSpPr>
        <p:spPr>
          <a:xfrm>
            <a:off x="4361688" y="1050524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3" name="Zástupný symbol pro číslo snímku 22"/>
          <p:cNvSpPr>
            <a:spLocks noGrp="1"/>
          </p:cNvSpPr>
          <p:nvPr>
            <p:ph type="sldNum" sz="quarter" idx="4"/>
          </p:nvPr>
        </p:nvSpPr>
        <p:spPr>
          <a:xfrm>
            <a:off x="4343400" y="1040174"/>
            <a:ext cx="457200" cy="441325"/>
          </a:xfrm>
          <a:prstGeom prst="rect">
            <a:avLst/>
          </a:prstGeom>
        </p:spPr>
        <p:txBody>
          <a:bodyPr vert="horz" lIns="45720" rIns="45720" anchor="ctr">
            <a:normAutofit/>
          </a:bodyPr>
          <a:lstStyle>
            <a:lvl1pPr algn="ctr" eaLnBrk="1" latinLnBrk="0" hangingPunct="1">
              <a:defRPr kumimoji="0" sz="1600"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fld id="{644EF30A-E852-48F4-95B7-377F6D99399E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22" name="Zástupný symbol pro nadpis 21"/>
          <p:cNvSpPr>
            <a:spLocks noGrp="1"/>
          </p:cNvSpPr>
          <p:nvPr>
            <p:ph type="title"/>
          </p:nvPr>
        </p:nvSpPr>
        <p:spPr>
          <a:xfrm>
            <a:off x="301752" y="228600"/>
            <a:ext cx="8534400" cy="758952"/>
          </a:xfrm>
          <a:prstGeom prst="rect">
            <a:avLst/>
          </a:prstGeom>
        </p:spPr>
        <p:txBody>
          <a:bodyPr vert="horz" anchor="b">
            <a:normAutofit/>
          </a:bodyPr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13" name="Zástupný symbol pro text 12"/>
          <p:cNvSpPr>
            <a:spLocks noGrp="1"/>
          </p:cNvSpPr>
          <p:nvPr>
            <p:ph type="body" idx="1"/>
          </p:nvPr>
        </p:nvSpPr>
        <p:spPr>
          <a:xfrm>
            <a:off x="301752" y="1524000"/>
            <a:ext cx="8534400" cy="4599432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ransition spd="med" advTm="15000"/>
  <p:txStyles>
    <p:titleStyle>
      <a:lvl1pPr algn="ctr" rtl="0" eaLnBrk="1" latinLnBrk="0" hangingPunct="1">
        <a:spcBef>
          <a:spcPct val="0"/>
        </a:spcBef>
        <a:buNone/>
        <a:defRPr kumimoji="0" sz="3300" kern="1200">
          <a:solidFill>
            <a:schemeClr val="accent3">
              <a:shade val="75000"/>
            </a:schemeClr>
          </a:solidFill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ct val="20000"/>
        </a:spcBef>
        <a:buClr>
          <a:schemeClr val="accent1"/>
        </a:buClr>
        <a:buSzPct val="85000"/>
        <a:buFont typeface="Wingdings 2"/>
        <a:buChar char=""/>
        <a:defRPr kumimoji="0" sz="2700" kern="1200">
          <a:solidFill>
            <a:schemeClr val="tx1"/>
          </a:solidFill>
          <a:latin typeface="+mn-lt"/>
          <a:ea typeface="+mn-ea"/>
          <a:cs typeface="+mn-cs"/>
        </a:defRPr>
      </a:lvl1pPr>
      <a:lvl2pPr marL="548640" indent="-274320" algn="l" rtl="0" eaLnBrk="1" latinLnBrk="0" hangingPunct="1">
        <a:spcBef>
          <a:spcPct val="20000"/>
        </a:spcBef>
        <a:buClr>
          <a:schemeClr val="accent2"/>
        </a:buClr>
        <a:buSzPct val="70000"/>
        <a:buFont typeface="Wingdings"/>
        <a:buChar char=""/>
        <a:defRPr kumimoji="0" sz="2200" kern="1200">
          <a:solidFill>
            <a:schemeClr val="tx2"/>
          </a:solidFill>
          <a:latin typeface="+mn-lt"/>
          <a:ea typeface="+mn-ea"/>
          <a:cs typeface="+mn-cs"/>
        </a:defRPr>
      </a:lvl2pPr>
      <a:lvl3pPr marL="822960" indent="-228600" algn="l" rtl="0" eaLnBrk="1" latinLnBrk="0" hangingPunct="1">
        <a:spcBef>
          <a:spcPct val="20000"/>
        </a:spcBef>
        <a:buClr>
          <a:schemeClr val="accent3"/>
        </a:buClr>
        <a:buSzPct val="75000"/>
        <a:buFont typeface="Wingdings 2"/>
        <a:buChar char="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097280" indent="-228600" algn="l" rtl="0" eaLnBrk="1" latinLnBrk="0" hangingPunct="1">
        <a:spcBef>
          <a:spcPct val="20000"/>
        </a:spcBef>
        <a:buClr>
          <a:schemeClr val="accent4"/>
        </a:buClr>
        <a:buSzPct val="70000"/>
        <a:buFont typeface="Wingdings"/>
        <a:buChar char=""/>
        <a:defRPr kumimoji="0" sz="2000" kern="1200">
          <a:solidFill>
            <a:schemeClr val="tx2"/>
          </a:solidFill>
          <a:latin typeface="+mn-lt"/>
          <a:ea typeface="+mn-ea"/>
          <a:cs typeface="+mn-cs"/>
        </a:defRPr>
      </a:lvl4pPr>
      <a:lvl5pPr marL="1371600" indent="-228600" algn="l" rtl="0" eaLnBrk="1" latinLnBrk="0" hangingPunct="1">
        <a:spcBef>
          <a:spcPct val="20000"/>
        </a:spcBef>
        <a:buClr>
          <a:schemeClr val="accent5"/>
        </a:buClr>
        <a:buFontTx/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64592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SzPct val="90000"/>
        <a:buChar char="•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03120" indent="-182880" algn="l" rtl="0" eaLnBrk="1" latinLnBrk="0" hangingPunct="1">
        <a:spcBef>
          <a:spcPct val="20000"/>
        </a:spcBef>
        <a:buClr>
          <a:schemeClr val="accent4">
            <a:shade val="75000"/>
          </a:schemeClr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377440" indent="-182880" algn="l" rtl="0" eaLnBrk="1" latinLnBrk="0" hangingPunct="1">
        <a:spcBef>
          <a:spcPct val="20000"/>
        </a:spcBef>
        <a:buClr>
          <a:schemeClr val="accent2">
            <a:shade val="75000"/>
          </a:schemeClr>
        </a:buClr>
        <a:buSzPct val="90000"/>
        <a:buChar char="•"/>
        <a:defRPr kumimoji="0" sz="1400" kern="1200" cap="all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hyperlink" Target="http://cs.wikipedia.org/wiki/Organick%C3%A1_l%C3%A1tka" TargetMode="Externa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 fontAlgn="base"/>
            <a:r>
              <a:rPr lang="cs-CZ" dirty="0" smtClean="0"/>
              <a:t>NÁZEV ŠKOLY:</a:t>
            </a:r>
          </a:p>
          <a:p>
            <a:pPr fontAlgn="base"/>
            <a:r>
              <a:rPr lang="cs-CZ" dirty="0" smtClean="0"/>
              <a:t>ZÁKLADNÍ ŠKOLA TIŠICE, okres MĚLNÍK</a:t>
            </a:r>
          </a:p>
          <a:p>
            <a:pPr fontAlgn="base"/>
            <a:r>
              <a:rPr lang="cs-CZ" dirty="0" smtClean="0"/>
              <a:t>AUTOR:</a:t>
            </a:r>
          </a:p>
          <a:p>
            <a:pPr fontAlgn="base"/>
            <a:r>
              <a:rPr lang="cs-CZ" dirty="0" smtClean="0"/>
              <a:t>Mgr. Simona </a:t>
            </a:r>
            <a:r>
              <a:rPr lang="cs-CZ" dirty="0" err="1" smtClean="0"/>
              <a:t>Rendeková</a:t>
            </a:r>
            <a:endParaRPr lang="cs-CZ" dirty="0" smtClean="0"/>
          </a:p>
          <a:p>
            <a:pPr fontAlgn="base"/>
            <a:r>
              <a:rPr lang="cs-CZ" dirty="0" smtClean="0"/>
              <a:t>NÁZEV:</a:t>
            </a:r>
          </a:p>
          <a:p>
            <a:pPr fontAlgn="base"/>
            <a:r>
              <a:rPr lang="cs-CZ" dirty="0" smtClean="0"/>
              <a:t>VY_12_INOVACE_10_ČLOVĚK A JEHO SVĚT_PŮDA</a:t>
            </a:r>
          </a:p>
          <a:p>
            <a:pPr fontAlgn="base"/>
            <a:endParaRPr lang="cs-CZ" dirty="0" smtClean="0"/>
          </a:p>
          <a:p>
            <a:pPr fontAlgn="base"/>
            <a:r>
              <a:rPr lang="cs-CZ" dirty="0" smtClean="0"/>
              <a:t>ČÍSLO PROJEKTU:</a:t>
            </a:r>
          </a:p>
          <a:p>
            <a:pPr fontAlgn="base"/>
            <a:r>
              <a:rPr lang="cs-CZ" dirty="0" smtClean="0"/>
              <a:t>CZ.1.07/1.4.00/21.3130</a:t>
            </a:r>
          </a:p>
          <a:p>
            <a:endParaRPr lang="cs-CZ" dirty="0"/>
          </a:p>
        </p:txBody>
      </p:sp>
      <p:pic>
        <p:nvPicPr>
          <p:cNvPr id="4" name="Obrázek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403648" y="332656"/>
            <a:ext cx="5407152" cy="1045464"/>
          </a:xfrm>
          <a:prstGeom prst="rect">
            <a:avLst/>
          </a:prstGeom>
        </p:spPr>
      </p:pic>
    </p:spTree>
  </p:cSld>
  <p:clrMapOvr>
    <a:masterClrMapping/>
  </p:clrMapOvr>
  <p:transition spd="med" advTm="15000"/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err="1" smtClean="0"/>
              <a:t>půdpůdad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62500" lnSpcReduction="20000"/>
          </a:bodyPr>
          <a:lstStyle/>
          <a:p>
            <a:pPr fontAlgn="base"/>
            <a:r>
              <a:rPr lang="cs-CZ" dirty="0" smtClean="0"/>
              <a:t>ANOTACE:</a:t>
            </a:r>
          </a:p>
          <a:p>
            <a:pPr fontAlgn="base"/>
            <a:r>
              <a:rPr lang="cs-CZ" dirty="0" smtClean="0"/>
              <a:t>Prezentace je určena pro žáky 3. tříd, slouží k seznámení se základními pojmy a procvičení práce s textem</a:t>
            </a:r>
          </a:p>
          <a:p>
            <a:pPr fontAlgn="base"/>
            <a:r>
              <a:rPr lang="cs-CZ" dirty="0" smtClean="0"/>
              <a:t>JAZYK:</a:t>
            </a:r>
          </a:p>
          <a:p>
            <a:pPr fontAlgn="base"/>
            <a:r>
              <a:rPr lang="cs-CZ" dirty="0" smtClean="0"/>
              <a:t>Čeština</a:t>
            </a:r>
          </a:p>
          <a:p>
            <a:pPr fontAlgn="base"/>
            <a:r>
              <a:rPr lang="cs-CZ" dirty="0" smtClean="0"/>
              <a:t>OČEKÁVANÝ VÝSTUP:</a:t>
            </a:r>
          </a:p>
          <a:p>
            <a:pPr fontAlgn="base"/>
            <a:r>
              <a:rPr lang="cs-CZ" dirty="0" smtClean="0"/>
              <a:t>Žák  se orientuje v textu, umí vyhledat potřebné informace</a:t>
            </a:r>
          </a:p>
          <a:p>
            <a:pPr fontAlgn="base"/>
            <a:r>
              <a:rPr lang="cs-CZ" dirty="0" smtClean="0"/>
              <a:t>KLÍČOVÁ SLOVA:</a:t>
            </a:r>
          </a:p>
          <a:p>
            <a:pPr fontAlgn="base"/>
            <a:r>
              <a:rPr lang="cs-CZ" dirty="0" smtClean="0"/>
              <a:t>Půda, složky půdy, humus, </a:t>
            </a:r>
          </a:p>
          <a:p>
            <a:pPr fontAlgn="base"/>
            <a:r>
              <a:rPr lang="cs-CZ" dirty="0" smtClean="0"/>
              <a:t>DRUH INTERAKTIVITY:</a:t>
            </a:r>
          </a:p>
          <a:p>
            <a:pPr fontAlgn="base"/>
            <a:r>
              <a:rPr lang="cs-CZ" dirty="0" smtClean="0"/>
              <a:t>Práce s textem</a:t>
            </a:r>
          </a:p>
          <a:p>
            <a:pPr fontAlgn="base"/>
            <a:r>
              <a:rPr lang="cs-CZ" dirty="0" smtClean="0"/>
              <a:t>CÍLOVÁ SKUPINA:</a:t>
            </a:r>
          </a:p>
          <a:p>
            <a:pPr fontAlgn="base"/>
            <a:r>
              <a:rPr lang="cs-CZ" dirty="0" smtClean="0"/>
              <a:t>Žák</a:t>
            </a:r>
          </a:p>
          <a:p>
            <a:pPr fontAlgn="base"/>
            <a:r>
              <a:rPr lang="cs-CZ" dirty="0" smtClean="0"/>
              <a:t>STUPEŇ A TYP VZDĚLÁNÍ:</a:t>
            </a:r>
          </a:p>
          <a:p>
            <a:pPr fontAlgn="base"/>
            <a:r>
              <a:rPr lang="cs-CZ" dirty="0" smtClean="0"/>
              <a:t>Základní vzdělávání – první stupeň</a:t>
            </a:r>
          </a:p>
          <a:p>
            <a:pPr fontAlgn="base"/>
            <a:r>
              <a:rPr lang="cs-CZ" dirty="0" smtClean="0"/>
              <a:t>TYPICKÁ VĚKOVÁ SKUPINA</a:t>
            </a:r>
          </a:p>
          <a:p>
            <a:pPr fontAlgn="base"/>
            <a:r>
              <a:rPr lang="cs-CZ" dirty="0" smtClean="0"/>
              <a:t>Od 3.ročníku</a:t>
            </a:r>
          </a:p>
          <a:p>
            <a:endParaRPr lang="cs-CZ" dirty="0"/>
          </a:p>
        </p:txBody>
      </p:sp>
      <p:pic>
        <p:nvPicPr>
          <p:cNvPr id="4" name="Obrázek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259632" y="332656"/>
            <a:ext cx="5407152" cy="1045464"/>
          </a:xfrm>
          <a:prstGeom prst="rect">
            <a:avLst/>
          </a:prstGeom>
        </p:spPr>
      </p:pic>
    </p:spTree>
  </p:cSld>
  <p:clrMapOvr>
    <a:masterClrMapping/>
  </p:clrMapOvr>
  <p:transition spd="med" advTm="15000"/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u="sng" dirty="0" smtClean="0"/>
              <a:t>Půda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>
            <a:normAutofit/>
          </a:bodyPr>
          <a:lstStyle/>
          <a:p>
            <a:r>
              <a:rPr lang="cs-CZ" dirty="0" smtClean="0"/>
              <a:t> Tvoří nejsvrchnější vrstvu zemské kůry. </a:t>
            </a:r>
          </a:p>
          <a:p>
            <a:r>
              <a:rPr lang="cs-CZ" dirty="0" smtClean="0"/>
              <a:t>Je prostoupená vodou, vzduchem a organismy.</a:t>
            </a:r>
          </a:p>
          <a:p>
            <a:r>
              <a:rPr lang="cs-CZ" dirty="0" smtClean="0"/>
              <a:t> Je produktem přeměn minerálních a organických látek.   </a:t>
            </a:r>
          </a:p>
          <a:p>
            <a:r>
              <a:rPr lang="cs-CZ" dirty="0" smtClean="0"/>
              <a:t>Poskytuje životní prostředí rostlinám a živočichům.</a:t>
            </a:r>
          </a:p>
          <a:p>
            <a:r>
              <a:rPr lang="cs-CZ" dirty="0" smtClean="0"/>
              <a:t>Půda je předmětem studia </a:t>
            </a:r>
            <a:r>
              <a:rPr lang="cs-CZ" u="sng" dirty="0" smtClean="0"/>
              <a:t>pedologie</a:t>
            </a:r>
            <a:r>
              <a:rPr lang="cs-CZ" dirty="0" smtClean="0"/>
              <a:t>.</a:t>
            </a:r>
          </a:p>
          <a:p>
            <a:r>
              <a:rPr lang="cs-CZ" dirty="0" smtClean="0"/>
              <a:t>Zastoupení složek a jejich vzájemné reakce v půdním prostoru předurčuje fyzikální a chemické vlastnosti půd.</a:t>
            </a:r>
          </a:p>
          <a:p>
            <a:endParaRPr lang="cs-CZ" dirty="0"/>
          </a:p>
        </p:txBody>
      </p:sp>
    </p:spTree>
  </p:cSld>
  <p:clrMapOvr>
    <a:masterClrMapping/>
  </p:clrMapOvr>
  <p:transition spd="med" advClick="0"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2000"/>
                            </p:stCondLst>
                            <p:childTnLst>
                              <p:par>
                                <p:cTn id="8" presetID="5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0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3000"/>
                            </p:stCondLst>
                            <p:childTnLst>
                              <p:par>
                                <p:cTn id="12" presetID="5" presetClass="entr" presetSubtype="1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6000"/>
                            </p:stCondLst>
                            <p:childTnLst>
                              <p:par>
                                <p:cTn id="16" presetID="5" presetClass="entr" presetSubtype="1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8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9000"/>
                            </p:stCondLst>
                            <p:childTnLst>
                              <p:par>
                                <p:cTn id="20" presetID="5" presetClass="entr" presetSubtype="1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2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12000"/>
                            </p:stCondLst>
                            <p:childTnLst>
                              <p:par>
                                <p:cTn id="24" presetID="5" presetClass="entr" presetSubtype="1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6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15000"/>
                            </p:stCondLst>
                            <p:childTnLst>
                              <p:par>
                                <p:cTn id="28" presetID="5" presetClass="entr" presetSubtype="1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0" dur="1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Co je to půda?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>
            <a:normAutofit fontScale="70000" lnSpcReduction="20000"/>
          </a:bodyPr>
          <a:lstStyle/>
          <a:p>
            <a:r>
              <a:rPr lang="cs-CZ" dirty="0" smtClean="0"/>
              <a:t>Z ničeho nic nevzejde. Půda se neobjeví jen tak. Může trvat stovky let, než dojde k vytvoření tenké vrstvičky půdy. Vše začíná při styku horniny s atmosférou. </a:t>
            </a:r>
          </a:p>
          <a:p>
            <a:r>
              <a:rPr lang="cs-CZ" dirty="0" smtClean="0"/>
              <a:t>Nebohá hornina je tak vystavena činnosti deště, větru, mrazu, slunečnímu záření a mnoha dalším vlivům. Dochází ke zvětrávání hornin a obnažených skal. </a:t>
            </a:r>
          </a:p>
          <a:p>
            <a:r>
              <a:rPr lang="cs-CZ" dirty="0" smtClean="0"/>
              <a:t>Zvětráváním dochází k rozpadu horniny na menší kousky, které mají stejné chemické vlastnosti jako původní hornina. </a:t>
            </a:r>
          </a:p>
          <a:p>
            <a:r>
              <a:rPr lang="cs-CZ" dirty="0" smtClean="0"/>
              <a:t>Děje se tak pomocí změn teploty. Hornina je ohřívána slunečním zářením. Změna teploty zároveň způsobuje změny objemu v hornině. Tyto změny však nejsou v celé hornině stejné a tak dochází ke vzniku tlaků a pnutí, které způsobují vznik prasklin. </a:t>
            </a:r>
          </a:p>
          <a:p>
            <a:r>
              <a:rPr lang="cs-CZ" dirty="0" smtClean="0"/>
              <a:t>Hornina je nakonec roztrhána na menší kousky. Ty jsou unášeny větrem anebo vodou, otírají se o sebe a dále se rozrušují. V našich podmínkách navíc působí i zvětšování objemu vody v puklinách při zamrznutí. To opět vyvolá vnitřní pnutí a tlaky a nakonec vede k rozpadu horniny.</a:t>
            </a:r>
            <a:endParaRPr lang="cs-CZ" dirty="0"/>
          </a:p>
        </p:txBody>
      </p:sp>
    </p:spTree>
  </p:cSld>
  <p:clrMapOvr>
    <a:masterClrMapping/>
  </p:clrMapOvr>
  <p:transition spd="med"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" presetClass="entr" presetSubtype="4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2000"/>
                            </p:stCondLst>
                            <p:childTnLst>
                              <p:par>
                                <p:cTn id="15" presetID="2" presetClass="entr" presetSubtype="4" fill="hold" nodeType="after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6500"/>
                            </p:stCondLst>
                            <p:childTnLst>
                              <p:par>
                                <p:cTn id="20" presetID="2" presetClass="entr" presetSubtype="4" fill="hold" nodeType="after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1000"/>
                            </p:stCondLst>
                            <p:childTnLst>
                              <p:par>
                                <p:cTn id="25" presetID="2" presetClass="entr" presetSubtype="4" fill="hold" nodeType="after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15500"/>
                            </p:stCondLst>
                            <p:childTnLst>
                              <p:par>
                                <p:cTn id="30" presetID="2" presetClass="entr" presetSubtype="4" fill="hold" nodeType="after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827584" y="3068960"/>
            <a:ext cx="7992888" cy="3096344"/>
          </a:xfrm>
        </p:spPr>
        <p:txBody>
          <a:bodyPr>
            <a:normAutofit/>
          </a:bodyPr>
          <a:lstStyle/>
          <a:p>
            <a:pPr algn="l">
              <a:lnSpc>
                <a:spcPct val="90000"/>
              </a:lnSpc>
              <a:spcBef>
                <a:spcPts val="500"/>
              </a:spcBef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</a:pPr>
            <a:r>
              <a:rPr lang="en-GB" dirty="0" smtClean="0"/>
              <a:t>1.) </a:t>
            </a:r>
            <a:r>
              <a:rPr lang="en-GB" b="1" dirty="0" err="1" smtClean="0">
                <a:solidFill>
                  <a:srgbClr val="7030A0"/>
                </a:solidFill>
              </a:rPr>
              <a:t>pevná</a:t>
            </a:r>
            <a:r>
              <a:rPr lang="en-GB" b="1" dirty="0" smtClean="0">
                <a:solidFill>
                  <a:srgbClr val="7030A0"/>
                </a:solidFill>
              </a:rPr>
              <a:t> </a:t>
            </a:r>
            <a:r>
              <a:rPr lang="en-GB" b="1" dirty="0" err="1" smtClean="0">
                <a:solidFill>
                  <a:srgbClr val="7030A0"/>
                </a:solidFill>
              </a:rPr>
              <a:t>složka</a:t>
            </a:r>
            <a:r>
              <a:rPr lang="en-GB" dirty="0" smtClean="0">
                <a:solidFill>
                  <a:srgbClr val="7030A0"/>
                </a:solidFill>
              </a:rPr>
              <a:t> </a:t>
            </a:r>
            <a:r>
              <a:rPr lang="en-GB" dirty="0" smtClean="0"/>
              <a:t>–</a:t>
            </a:r>
            <a:endParaRPr lang="cs-CZ" dirty="0" smtClean="0"/>
          </a:p>
          <a:p>
            <a:pPr algn="l">
              <a:lnSpc>
                <a:spcPct val="90000"/>
              </a:lnSpc>
              <a:spcBef>
                <a:spcPts val="500"/>
              </a:spcBef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</a:pPr>
            <a:endParaRPr lang="cs-CZ" dirty="0" smtClean="0"/>
          </a:p>
          <a:p>
            <a:pPr algn="l">
              <a:lnSpc>
                <a:spcPct val="90000"/>
              </a:lnSpc>
              <a:spcBef>
                <a:spcPts val="500"/>
              </a:spcBef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</a:pPr>
            <a:r>
              <a:rPr lang="en-GB" dirty="0" smtClean="0"/>
              <a:t> 	</a:t>
            </a:r>
            <a:endParaRPr lang="cs-CZ" dirty="0" smtClean="0"/>
          </a:p>
          <a:p>
            <a:pPr algn="l">
              <a:lnSpc>
                <a:spcPct val="90000"/>
              </a:lnSpc>
              <a:spcBef>
                <a:spcPts val="500"/>
              </a:spcBef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</a:pPr>
            <a:endParaRPr lang="en-GB" dirty="0" smtClean="0"/>
          </a:p>
          <a:p>
            <a:pPr algn="l">
              <a:lnSpc>
                <a:spcPct val="90000"/>
              </a:lnSpc>
              <a:spcBef>
                <a:spcPts val="500"/>
              </a:spcBef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</a:pPr>
            <a:r>
              <a:rPr lang="en-GB" dirty="0" smtClean="0"/>
              <a:t>2.) </a:t>
            </a:r>
            <a:r>
              <a:rPr lang="en-GB" b="1" dirty="0" err="1" smtClean="0">
                <a:solidFill>
                  <a:srgbClr val="7030A0"/>
                </a:solidFill>
              </a:rPr>
              <a:t>kapalná</a:t>
            </a:r>
            <a:r>
              <a:rPr lang="en-GB" b="1" dirty="0" smtClean="0">
                <a:solidFill>
                  <a:srgbClr val="7030A0"/>
                </a:solidFill>
              </a:rPr>
              <a:t> </a:t>
            </a:r>
            <a:r>
              <a:rPr lang="en-GB" b="1" dirty="0" err="1" smtClean="0">
                <a:solidFill>
                  <a:srgbClr val="7030A0"/>
                </a:solidFill>
              </a:rPr>
              <a:t>složka</a:t>
            </a:r>
            <a:endParaRPr lang="cs-CZ" b="1" dirty="0" smtClean="0">
              <a:solidFill>
                <a:srgbClr val="7030A0"/>
              </a:solidFill>
            </a:endParaRPr>
          </a:p>
          <a:p>
            <a:pPr algn="l">
              <a:lnSpc>
                <a:spcPct val="90000"/>
              </a:lnSpc>
              <a:spcBef>
                <a:spcPts val="500"/>
              </a:spcBef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</a:pPr>
            <a:endParaRPr lang="cs-CZ" dirty="0" smtClean="0">
              <a:solidFill>
                <a:srgbClr val="7030A0"/>
              </a:solidFill>
            </a:endParaRPr>
          </a:p>
          <a:p>
            <a:pPr algn="l">
              <a:lnSpc>
                <a:spcPct val="90000"/>
              </a:lnSpc>
              <a:spcBef>
                <a:spcPts val="500"/>
              </a:spcBef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</a:pPr>
            <a:endParaRPr lang="cs-CZ" dirty="0" smtClean="0"/>
          </a:p>
          <a:p>
            <a:pPr algn="l">
              <a:lnSpc>
                <a:spcPct val="90000"/>
              </a:lnSpc>
              <a:spcBef>
                <a:spcPts val="500"/>
              </a:spcBef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</a:pPr>
            <a:endParaRPr lang="en-GB" dirty="0" smtClean="0"/>
          </a:p>
          <a:p>
            <a:pPr algn="l">
              <a:lnSpc>
                <a:spcPct val="90000"/>
              </a:lnSpc>
              <a:spcBef>
                <a:spcPts val="500"/>
              </a:spcBef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</a:pPr>
            <a:r>
              <a:rPr lang="en-GB" dirty="0" smtClean="0"/>
              <a:t>3.) </a:t>
            </a:r>
            <a:r>
              <a:rPr lang="cs-CZ" b="1" dirty="0" smtClean="0">
                <a:solidFill>
                  <a:srgbClr val="7030A0"/>
                </a:solidFill>
              </a:rPr>
              <a:t>plynná složka</a:t>
            </a:r>
            <a:endParaRPr lang="en-GB" dirty="0" smtClean="0"/>
          </a:p>
        </p:txBody>
      </p:sp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476673"/>
            <a:ext cx="4606280" cy="2016223"/>
          </a:xfrm>
        </p:spPr>
        <p:txBody>
          <a:bodyPr>
            <a:normAutofit fontScale="90000"/>
          </a:bodyPr>
          <a:lstStyle/>
          <a:p>
            <a:r>
              <a:rPr lang="en-GB" sz="6700" b="1" u="sng" dirty="0" err="1" smtClean="0"/>
              <a:t>Slož</a:t>
            </a:r>
            <a:r>
              <a:rPr lang="cs-CZ" sz="6700" b="1" u="sng" dirty="0" err="1" smtClean="0"/>
              <a:t>ky</a:t>
            </a:r>
            <a:r>
              <a:rPr lang="en-GB" sz="6700" b="1" u="sng" dirty="0" smtClean="0"/>
              <a:t> </a:t>
            </a:r>
            <a:r>
              <a:rPr lang="en-GB" sz="6700" b="1" u="sng" dirty="0" err="1" smtClean="0"/>
              <a:t>půdy</a:t>
            </a:r>
            <a:r>
              <a:rPr lang="en-GB" sz="6700" b="1" u="sng" dirty="0" smtClean="0"/>
              <a:t>:</a:t>
            </a:r>
            <a:r>
              <a:rPr lang="cs-CZ" dirty="0" smtClean="0"/>
              <a:t/>
            </a:r>
            <a:br>
              <a:rPr lang="cs-CZ" dirty="0" smtClean="0"/>
            </a:br>
            <a:endParaRPr lang="cs-CZ" dirty="0"/>
          </a:p>
        </p:txBody>
      </p:sp>
      <p:pic>
        <p:nvPicPr>
          <p:cNvPr id="6" name="Picture 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444208" y="692696"/>
            <a:ext cx="2484388" cy="2304256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</p:pic>
      <p:cxnSp>
        <p:nvCxnSpPr>
          <p:cNvPr id="14" name="Přímá spojovací šipka 13"/>
          <p:cNvCxnSpPr/>
          <p:nvPr/>
        </p:nvCxnSpPr>
        <p:spPr>
          <a:xfrm flipV="1">
            <a:off x="3923928" y="2348880"/>
            <a:ext cx="4248472" cy="108012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Přímá spojovací šipka 15"/>
          <p:cNvCxnSpPr/>
          <p:nvPr/>
        </p:nvCxnSpPr>
        <p:spPr>
          <a:xfrm flipV="1">
            <a:off x="3995936" y="2204864"/>
            <a:ext cx="2808312" cy="2232248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Přímá spojovací šipka 17"/>
          <p:cNvCxnSpPr/>
          <p:nvPr/>
        </p:nvCxnSpPr>
        <p:spPr>
          <a:xfrm flipV="1">
            <a:off x="3923928" y="1124744"/>
            <a:ext cx="3096344" cy="4248472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ransition spd="med"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1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13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10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10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Jednotlivé složky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>
            <a:normAutofit fontScale="85000" lnSpcReduction="20000"/>
          </a:bodyPr>
          <a:lstStyle/>
          <a:p>
            <a:r>
              <a:rPr lang="cs-CZ" b="1" u="sng" dirty="0" smtClean="0"/>
              <a:t>Pevná složka půdy</a:t>
            </a:r>
            <a:r>
              <a:rPr lang="cs-CZ" dirty="0" smtClean="0"/>
              <a:t> vzniká rozpadem a rozkladem hornin. Do pevné složky půdy se zpravidla zahrnuje organická neživá (humus) a živá složka.</a:t>
            </a:r>
          </a:p>
          <a:p>
            <a:r>
              <a:rPr lang="cs-CZ" b="1" u="sng" dirty="0" smtClean="0"/>
              <a:t>Kapalná složka půdy</a:t>
            </a:r>
            <a:r>
              <a:rPr lang="cs-CZ" dirty="0" smtClean="0"/>
              <a:t> vyplňuje póry pevné složky, volně se pohybuje půdním prostorem pod vlivem gravitace a může dosáhnout až k podzemní vodě. </a:t>
            </a:r>
          </a:p>
          <a:p>
            <a:r>
              <a:rPr lang="cs-CZ" dirty="0" smtClean="0"/>
              <a:t>Půdní voda je obohacována o látky z pevné i plynné složky půdy a vzniká půdní roztok.</a:t>
            </a:r>
          </a:p>
          <a:p>
            <a:r>
              <a:rPr lang="cs-CZ" b="1" u="sng" dirty="0" smtClean="0"/>
              <a:t>Plynná složka půdy</a:t>
            </a:r>
            <a:r>
              <a:rPr lang="cs-CZ" dirty="0" smtClean="0"/>
              <a:t> vyplňuje póry pevné složky, kapalnou půdní složkou je přesunována a uzavírána v půdním prostoru. Půdní vzduch díky dýchání půdních organizmů a podzemních částí rostlin obsahuje několikanásobně více oxidu uhličitého, obsahuje i větší podíl vodní páry než vzduch nad úrovní terénu a jeho vlhkost je větší.</a:t>
            </a:r>
          </a:p>
          <a:p>
            <a:endParaRPr lang="cs-CZ" dirty="0"/>
          </a:p>
        </p:txBody>
      </p:sp>
    </p:spTree>
  </p:cSld>
  <p:clrMapOvr>
    <a:masterClrMapping/>
  </p:clrMapOvr>
  <p:transition spd="med"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2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2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2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2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Humus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cs-CZ" b="1" u="sng" dirty="0" smtClean="0"/>
              <a:t>Humus</a:t>
            </a:r>
            <a:r>
              <a:rPr lang="cs-CZ" u="sng" dirty="0" smtClean="0"/>
              <a:t> </a:t>
            </a:r>
            <a:r>
              <a:rPr lang="cs-CZ" dirty="0" smtClean="0"/>
              <a:t>je soubor odumřelých organických látek</a:t>
            </a:r>
            <a:r>
              <a:rPr lang="cs-CZ" dirty="0" smtClean="0">
                <a:hlinkClick r:id="rId2" tooltip="Organická látka"/>
              </a:rPr>
              <a:t> </a:t>
            </a:r>
            <a:r>
              <a:rPr lang="cs-CZ" dirty="0" smtClean="0"/>
              <a:t>rostlinného i živočišného původu. Tyto látky jsou v různém stupni přeměny.</a:t>
            </a:r>
          </a:p>
          <a:p>
            <a:r>
              <a:rPr lang="cs-CZ" dirty="0" smtClean="0"/>
              <a:t> Je to nejúrodnější část půdy. </a:t>
            </a:r>
            <a:endParaRPr lang="cs-CZ" dirty="0"/>
          </a:p>
        </p:txBody>
      </p:sp>
      <p:pic>
        <p:nvPicPr>
          <p:cNvPr id="16386" name="Picture 2" descr="C:\Documents and Settings\x\Local Settings\Temporary Internet Files\Content.IE5\KYDJL9LA\MP900431722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292080" y="3501008"/>
            <a:ext cx="2708920" cy="2664296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3" dur="2000"/>
                                        <p:tgtEl>
                                          <p:spTgt spid="163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000"/>
                            </p:stCondLst>
                            <p:childTnLst>
                              <p:par>
                                <p:cTn id="21" presetID="2" presetClass="entr" presetSubtype="4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Co víme?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>
          <a:xfrm>
            <a:off x="251520" y="1484784"/>
            <a:ext cx="8503920" cy="4572000"/>
          </a:xfrm>
        </p:spPr>
        <p:txBody>
          <a:bodyPr>
            <a:normAutofit lnSpcReduction="10000"/>
          </a:bodyPr>
          <a:lstStyle/>
          <a:p>
            <a:r>
              <a:rPr lang="cs-CZ" dirty="0" smtClean="0"/>
              <a:t>1) Co tvoří nejsvrchnější vrstvu zemské kůry?</a:t>
            </a:r>
          </a:p>
          <a:p>
            <a:r>
              <a:rPr lang="cs-CZ" dirty="0" smtClean="0"/>
              <a:t>………………………………………………………………………..</a:t>
            </a:r>
          </a:p>
          <a:p>
            <a:r>
              <a:rPr lang="cs-CZ" dirty="0" smtClean="0"/>
              <a:t>2) Jak se nazývá věda, zabývající se naukou o půdě?</a:t>
            </a:r>
          </a:p>
          <a:p>
            <a:r>
              <a:rPr lang="cs-CZ" dirty="0" smtClean="0"/>
              <a:t>…………………………………………………………………………</a:t>
            </a:r>
          </a:p>
          <a:p>
            <a:r>
              <a:rPr lang="cs-CZ" dirty="0" smtClean="0"/>
              <a:t>3) Vyjmenuj jednotlivé složky půdy:</a:t>
            </a:r>
          </a:p>
          <a:p>
            <a:r>
              <a:rPr lang="cs-CZ" dirty="0" smtClean="0"/>
              <a:t>      a)………………………………………………………………….</a:t>
            </a:r>
          </a:p>
          <a:p>
            <a:r>
              <a:rPr lang="cs-CZ" dirty="0" smtClean="0"/>
              <a:t>      b)………………………………………………………………….</a:t>
            </a:r>
          </a:p>
          <a:p>
            <a:r>
              <a:rPr lang="cs-CZ" dirty="0" smtClean="0"/>
              <a:t>      c)………………………………………………………………….</a:t>
            </a:r>
          </a:p>
          <a:p>
            <a:r>
              <a:rPr lang="cs-CZ" dirty="0" smtClean="0"/>
              <a:t>4) Co je to humus?</a:t>
            </a:r>
          </a:p>
          <a:p>
            <a:r>
              <a:rPr lang="cs-CZ" dirty="0" smtClean="0"/>
              <a:t>………………………………………………………………………….</a:t>
            </a:r>
            <a:endParaRPr lang="cs-CZ" dirty="0"/>
          </a:p>
        </p:txBody>
      </p:sp>
    </p:spTree>
  </p:cSld>
  <p:clrMapOvr>
    <a:masterClrMapping/>
  </p:clrMapOvr>
  <p:transition spd="med" advTm="15000"/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bdélník 3"/>
          <p:cNvSpPr/>
          <p:nvPr/>
        </p:nvSpPr>
        <p:spPr>
          <a:xfrm>
            <a:off x="1115616" y="260648"/>
            <a:ext cx="6912768" cy="63709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cs-CZ" sz="2400" dirty="0"/>
              <a:t>1) Co tvoří nejsvrchnější vrstvu zemské kůry?</a:t>
            </a:r>
          </a:p>
          <a:p>
            <a:pPr lvl="0"/>
            <a:r>
              <a:rPr lang="cs-CZ" sz="2400" dirty="0" smtClean="0"/>
              <a:t>……………………………………………………………………….</a:t>
            </a:r>
          </a:p>
          <a:p>
            <a:pPr lvl="0"/>
            <a:endParaRPr lang="cs-CZ" sz="2400" dirty="0"/>
          </a:p>
          <a:p>
            <a:pPr lvl="0"/>
            <a:r>
              <a:rPr lang="cs-CZ" sz="2400" dirty="0"/>
              <a:t>2) Jak se nazývá věda, zabývající se naukou o půdě?</a:t>
            </a:r>
          </a:p>
          <a:p>
            <a:pPr lvl="0"/>
            <a:r>
              <a:rPr lang="cs-CZ" sz="2400" dirty="0" smtClean="0"/>
              <a:t>………………………………………………………………………</a:t>
            </a:r>
          </a:p>
          <a:p>
            <a:pPr lvl="0"/>
            <a:endParaRPr lang="cs-CZ" sz="2400" dirty="0"/>
          </a:p>
          <a:p>
            <a:pPr lvl="0"/>
            <a:r>
              <a:rPr lang="cs-CZ" sz="2400" dirty="0"/>
              <a:t>3) Vyjmenuj jednotlivé složky půdy:</a:t>
            </a:r>
          </a:p>
          <a:p>
            <a:pPr lvl="0"/>
            <a:r>
              <a:rPr lang="cs-CZ" sz="2400" dirty="0"/>
              <a:t>      a)………………………………………………………………….</a:t>
            </a:r>
          </a:p>
          <a:p>
            <a:pPr lvl="0"/>
            <a:r>
              <a:rPr lang="cs-CZ" sz="2400" dirty="0"/>
              <a:t>      b)………………………………………………………………….</a:t>
            </a:r>
          </a:p>
          <a:p>
            <a:pPr lvl="0"/>
            <a:r>
              <a:rPr lang="cs-CZ" sz="2400" dirty="0"/>
              <a:t>      c</a:t>
            </a:r>
            <a:r>
              <a:rPr lang="cs-CZ" sz="2400" dirty="0" smtClean="0"/>
              <a:t>)………………………………………………………………….</a:t>
            </a:r>
          </a:p>
          <a:p>
            <a:pPr lvl="0"/>
            <a:endParaRPr lang="cs-CZ" sz="2400" dirty="0"/>
          </a:p>
          <a:p>
            <a:pPr lvl="0"/>
            <a:r>
              <a:rPr lang="cs-CZ" sz="2400" dirty="0"/>
              <a:t>4) Co je to humus?</a:t>
            </a:r>
          </a:p>
          <a:p>
            <a:pPr lvl="0"/>
            <a:r>
              <a:rPr lang="cs-CZ" sz="2400" dirty="0" smtClean="0"/>
              <a:t>………………………………………………………………………</a:t>
            </a:r>
            <a:endParaRPr lang="cs-CZ" sz="2400" dirty="0"/>
          </a:p>
        </p:txBody>
      </p:sp>
    </p:spTree>
  </p:cSld>
  <p:clrMapOvr>
    <a:masterClrMapping/>
  </p:clrMapOvr>
  <p:transition spd="med" advTm="15000"/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Použité zdroje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cs-CZ" dirty="0" smtClean="0"/>
              <a:t>www.office.</a:t>
            </a:r>
            <a:r>
              <a:rPr lang="cs-CZ" dirty="0" err="1" smtClean="0"/>
              <a:t>microsoft.com</a:t>
            </a:r>
            <a:endParaRPr lang="cs-CZ" dirty="0"/>
          </a:p>
        </p:txBody>
      </p:sp>
    </p:spTree>
  </p:cSld>
  <p:clrMapOvr>
    <a:masterClrMapping/>
  </p:clrMapOvr>
  <p:transition spd="med" advTm="15000"/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Administrativní">
  <a:themeElements>
    <a:clrScheme name="Administrativní">
      <a:dk1>
        <a:sysClr val="windowText" lastClr="000000"/>
      </a:dk1>
      <a:lt1>
        <a:sysClr val="window" lastClr="FFFFFF"/>
      </a:lt1>
      <a:dk2>
        <a:srgbClr val="646B86"/>
      </a:dk2>
      <a:lt2>
        <a:srgbClr val="C5D1D7"/>
      </a:lt2>
      <a:accent1>
        <a:srgbClr val="D16349"/>
      </a:accent1>
      <a:accent2>
        <a:srgbClr val="CCB400"/>
      </a:accent2>
      <a:accent3>
        <a:srgbClr val="8CADAE"/>
      </a:accent3>
      <a:accent4>
        <a:srgbClr val="8C7B70"/>
      </a:accent4>
      <a:accent5>
        <a:srgbClr val="8FB08C"/>
      </a:accent5>
      <a:accent6>
        <a:srgbClr val="D19049"/>
      </a:accent6>
      <a:hlink>
        <a:srgbClr val="00A3D6"/>
      </a:hlink>
      <a:folHlink>
        <a:srgbClr val="694F07"/>
      </a:folHlink>
    </a:clrScheme>
    <a:fontScheme name="Administrativní">
      <a:majorFont>
        <a:latin typeface="Georgia"/>
        <a:ea typeface=""/>
        <a:cs typeface=""/>
        <a:font script="Jpan" typeface="ＭＳ Ｐゴシック"/>
        <a:font script="Hang" typeface="돋움"/>
        <a:font script="Hans" typeface="方正舒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Georgia"/>
        <a:ea typeface=""/>
        <a:cs typeface=""/>
        <a:font script="Jpan" typeface="ＭＳ Ｐ明朝"/>
        <a:font script="Hang" typeface="바탕"/>
        <a:font script="Hans" typeface="方正舒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Administrativní">
      <a:fillStyleLst>
        <a:solidFill>
          <a:schemeClr val="phClr"/>
        </a:solidFill>
        <a:solidFill>
          <a:schemeClr val="phClr">
            <a:tint val="45000"/>
          </a:schemeClr>
        </a:solidFill>
        <a:solidFill>
          <a:schemeClr val="phClr">
            <a:tint val="95000"/>
          </a:schemeClr>
        </a:solidFill>
      </a:fillStyleLst>
      <a:lnStyleLst>
        <a:ln w="9525" cap="flat" cmpd="sng" algn="ctr">
          <a:solidFill>
            <a:schemeClr val="phClr"/>
          </a:solidFill>
          <a:prstDash val="solid"/>
        </a:ln>
        <a:ln w="11429" cap="flat" cmpd="sng" algn="ctr">
          <a:solidFill>
            <a:schemeClr val="phClr"/>
          </a:solidFill>
          <a:prstDash val="sysDash"/>
        </a:ln>
        <a:ln w="200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254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threePt" dir="t">
              <a:rot lat="0" lon="0" rev="0"/>
            </a:lightRig>
          </a:scene3d>
          <a:sp3d contourW="9525" prstMaterial="matte">
            <a:bevelT w="0" h="0"/>
            <a:contourClr>
              <a:schemeClr val="phClr">
                <a:shade val="70000"/>
                <a:satMod val="105000"/>
              </a:schemeClr>
            </a:contourClr>
          </a:sp3d>
        </a:effectStyle>
        <a:effectStyle>
          <a:effectLst>
            <a:outerShdw blurRad="50800" dist="254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soft" dir="b">
              <a:rot lat="0" lon="0" rev="0"/>
            </a:lightRig>
          </a:scene3d>
          <a:sp3d prstMaterial="dkEdge">
            <a:bevelT w="63500" h="63500" prst="cross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70000"/>
                <a:satMod val="115000"/>
              </a:schemeClr>
              <a:schemeClr val="phClr">
                <a:tint val="85000"/>
              </a:schemeClr>
            </a:duotone>
          </a:blip>
          <a:tile tx="0" ty="0" sx="85000" sy="85000" flip="none" algn="tl"/>
        </a:blipFill>
        <a:blipFill>
          <a:blip xmlns:r="http://schemas.openxmlformats.org/officeDocument/2006/relationships" r:embed="rId2">
            <a:duotone>
              <a:schemeClr val="phClr">
                <a:shade val="65000"/>
                <a:satMod val="115000"/>
              </a:schemeClr>
              <a:schemeClr val="phClr">
                <a:tint val="85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Civic</Template>
  <TotalTime>191</TotalTime>
  <Words>285</Words>
  <Application>Microsoft Office PowerPoint</Application>
  <PresentationFormat>Předvádění na obrazovce (4:3)</PresentationFormat>
  <Paragraphs>83</Paragraphs>
  <Slides>10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10</vt:i4>
      </vt:variant>
    </vt:vector>
  </HeadingPairs>
  <TitlesOfParts>
    <vt:vector size="11" baseType="lpstr">
      <vt:lpstr>Administrativní</vt:lpstr>
      <vt:lpstr>Snímek 1</vt:lpstr>
      <vt:lpstr>půdpůdad</vt:lpstr>
      <vt:lpstr>Půda</vt:lpstr>
      <vt:lpstr>Co je to půda?</vt:lpstr>
      <vt:lpstr>Složky půdy: </vt:lpstr>
      <vt:lpstr>Jednotlivé složky</vt:lpstr>
      <vt:lpstr>Humus</vt:lpstr>
      <vt:lpstr>Co víme?</vt:lpstr>
      <vt:lpstr>Snímek 9</vt:lpstr>
      <vt:lpstr>Použité zdroje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Složení půdy:</dc:title>
  <dc:creator>ZŠ Tišice</dc:creator>
  <cp:lastModifiedBy>expert</cp:lastModifiedBy>
  <cp:revision>18</cp:revision>
  <dcterms:created xsi:type="dcterms:W3CDTF">2012-06-25T09:12:01Z</dcterms:created>
  <dcterms:modified xsi:type="dcterms:W3CDTF">2012-06-28T15:50:36Z</dcterms:modified>
</cp:coreProperties>
</file>