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10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1AB9F6F-12CD-4A95-9FE5-C0E02049130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445224"/>
            <a:ext cx="7196336" cy="910952"/>
          </a:xfrm>
        </p:spPr>
        <p:txBody>
          <a:bodyPr>
            <a:normAutofit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6. ročníku a slouží k výkladu nového učiva.</a:t>
            </a:r>
          </a:p>
          <a:p>
            <a:endParaRPr lang="cs-CZ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262653" y="168895"/>
            <a:ext cx="234179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VY_32_INOVACE_F.6.A.07-10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251520" y="1484784"/>
            <a:ext cx="85689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VY_32_INOVACE_F.6.A.07_MĚŘENÍ OBJEMU</a:t>
            </a:r>
          </a:p>
          <a:p>
            <a:pPr algn="ctr"/>
            <a:r>
              <a:rPr lang="cs-CZ" sz="2200" dirty="0" smtClean="0"/>
              <a:t>Název: Měření objemu</a:t>
            </a:r>
          </a:p>
          <a:p>
            <a:pPr algn="ctr"/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příroda/Fyzika</a:t>
            </a:r>
          </a:p>
          <a:p>
            <a:pPr algn="ctr"/>
            <a:r>
              <a:rPr lang="cs-CZ" sz="2200" dirty="0" smtClean="0"/>
              <a:t>Tematický okruh/téma: Látky a tělesa/Měření objemu</a:t>
            </a:r>
          </a:p>
          <a:p>
            <a:pPr algn="ctr"/>
            <a:r>
              <a:rPr lang="cs-CZ" sz="2200" dirty="0" smtClean="0"/>
              <a:t>Vytvořeno: 21. 1.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88640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5" cstate="print"/>
          <a:srcRect r="12926"/>
          <a:stretch>
            <a:fillRect/>
          </a:stretch>
        </p:blipFill>
        <p:spPr bwMode="auto">
          <a:xfrm>
            <a:off x="2195736" y="314754"/>
            <a:ext cx="3816424" cy="737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529815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96944" cy="6048672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3200" dirty="0" smtClean="0"/>
              <a:t>U pravidelných těles určíme objem podle výpočtu.</a:t>
            </a:r>
          </a:p>
          <a:p>
            <a:pPr>
              <a:spcBef>
                <a:spcPts val="1800"/>
              </a:spcBef>
            </a:pPr>
            <a:r>
              <a:rPr lang="cs-CZ" sz="3200" dirty="0" smtClean="0"/>
              <a:t>Vzpomeneš si na vzorečky pro výpočet objemu?</a:t>
            </a:r>
          </a:p>
          <a:p>
            <a:pPr>
              <a:spcBef>
                <a:spcPts val="1800"/>
              </a:spcBef>
            </a:pPr>
            <a:r>
              <a:rPr lang="cs-CZ" sz="3200" dirty="0" smtClean="0"/>
              <a:t>Krychle </a:t>
            </a:r>
            <a:r>
              <a:rPr lang="cs-CZ" sz="3200" b="1" dirty="0" smtClean="0"/>
              <a:t>V=</a:t>
            </a:r>
            <a:r>
              <a:rPr lang="cs-CZ" sz="3200" b="1" dirty="0" err="1" smtClean="0"/>
              <a:t>a.a.a</a:t>
            </a:r>
            <a:r>
              <a:rPr lang="cs-CZ" sz="3200" dirty="0" smtClean="0"/>
              <a:t>		Kvádr </a:t>
            </a:r>
            <a:r>
              <a:rPr lang="cs-CZ" sz="3200" b="1" dirty="0" smtClean="0"/>
              <a:t>V=</a:t>
            </a:r>
            <a:r>
              <a:rPr lang="cs-CZ" sz="3200" b="1" dirty="0" err="1" smtClean="0"/>
              <a:t>a.b.c</a:t>
            </a:r>
            <a:endParaRPr lang="cs-CZ" sz="3200" b="1" dirty="0" smtClean="0"/>
          </a:p>
          <a:p>
            <a:pPr>
              <a:spcBef>
                <a:spcPts val="1800"/>
              </a:spcBef>
            </a:pPr>
            <a:r>
              <a:rPr lang="cs-CZ" sz="3200" dirty="0" smtClean="0"/>
              <a:t>Jak </a:t>
            </a:r>
            <a:r>
              <a:rPr lang="cs-CZ" sz="3200" dirty="0" smtClean="0"/>
              <a:t>bys </a:t>
            </a:r>
            <a:r>
              <a:rPr lang="cs-CZ" sz="3200" dirty="0" smtClean="0"/>
              <a:t>určil objem tělesa nepravidelného?</a:t>
            </a:r>
          </a:p>
          <a:p>
            <a:pPr>
              <a:spcBef>
                <a:spcPts val="1800"/>
              </a:spcBef>
            </a:pP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nepravidelných těles určíme pomocí odměrných nádob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506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188" y="260648"/>
            <a:ext cx="8229600" cy="1051520"/>
          </a:xfrm>
        </p:spPr>
        <p:txBody>
          <a:bodyPr/>
          <a:lstStyle/>
          <a:p>
            <a:r>
              <a:rPr lang="cs-CZ" dirty="0" smtClean="0"/>
              <a:t>Odměrné nádoby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788024" y="5877272"/>
            <a:ext cx="3672408" cy="7200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Odměrný válec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899592" y="1484784"/>
            <a:ext cx="2016224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Kádinka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5443" y="1696438"/>
            <a:ext cx="4062789" cy="4108826"/>
          </a:xfrm>
          <a:prstGeom prst="rect">
            <a:avLst/>
          </a:prstGeom>
        </p:spPr>
      </p:pic>
      <p:pic>
        <p:nvPicPr>
          <p:cNvPr id="6" name="Obrázek 5" descr="3.JPG"/>
          <p:cNvPicPr>
            <a:picLocks noChangeAspect="1"/>
          </p:cNvPicPr>
          <p:nvPr/>
        </p:nvPicPr>
        <p:blipFill>
          <a:blip r:embed="rId3" cstate="print"/>
          <a:srcRect l="36612" t="15350" r="24013" b="14301"/>
          <a:stretch>
            <a:fillRect/>
          </a:stretch>
        </p:blipFill>
        <p:spPr>
          <a:xfrm>
            <a:off x="539552" y="2204864"/>
            <a:ext cx="290181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787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Měření objemu kapalin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8064" y="1268760"/>
            <a:ext cx="3744416" cy="49708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Odměrné válce se mohou lišit objemem jednoho dílku na stupnici. Při měření objemu odměrným válcem musíme zjistit objem mezi jednotlivými dílky.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734"/>
          <a:stretch/>
        </p:blipFill>
        <p:spPr>
          <a:xfrm>
            <a:off x="2267744" y="1187321"/>
            <a:ext cx="2659004" cy="5052321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 flipH="1">
            <a:off x="1331640" y="3645024"/>
            <a:ext cx="18002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520" y="2564904"/>
            <a:ext cx="2232248" cy="108012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dirty="0" smtClean="0"/>
              <a:t>Objem jednoho dílku je 2ml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70758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7220" y="188640"/>
            <a:ext cx="8229600" cy="1008112"/>
          </a:xfrm>
        </p:spPr>
        <p:txBody>
          <a:bodyPr/>
          <a:lstStyle/>
          <a:p>
            <a:r>
              <a:rPr lang="pl-PL" dirty="0" smtClean="0"/>
              <a:t>Odečítání hladiny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22020" y="2204864"/>
            <a:ext cx="4180804" cy="30678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Při </a:t>
            </a:r>
            <a:r>
              <a:rPr lang="pl-PL" sz="2800" dirty="0" smtClean="0"/>
              <a:t>odečítání </a:t>
            </a:r>
            <a:r>
              <a:rPr lang="pl-PL" sz="2800" dirty="0"/>
              <a:t>hladiny </a:t>
            </a:r>
            <a:r>
              <a:rPr lang="pl-PL" sz="2800" dirty="0" smtClean="0"/>
              <a:t>průhledných kapalin na </a:t>
            </a:r>
            <a:r>
              <a:rPr lang="cs-CZ" sz="2800" dirty="0" smtClean="0"/>
              <a:t>stupnici </a:t>
            </a:r>
            <a:r>
              <a:rPr lang="cs-CZ" sz="2800" dirty="0"/>
              <a:t>vyznačující </a:t>
            </a:r>
            <a:r>
              <a:rPr lang="cs-CZ" sz="2800" dirty="0" smtClean="0"/>
              <a:t>objem</a:t>
            </a:r>
            <a:r>
              <a:rPr lang="cs-CZ" sz="2800" dirty="0"/>
              <a:t> </a:t>
            </a:r>
            <a:r>
              <a:rPr lang="cs-CZ" sz="2800" dirty="0" smtClean="0"/>
              <a:t>sledujeme</a:t>
            </a:r>
            <a:r>
              <a:rPr lang="pl-PL" sz="2800" b="1" dirty="0" smtClean="0"/>
              <a:t> </a:t>
            </a:r>
            <a:r>
              <a:rPr lang="pl-PL" sz="2800" b="1" dirty="0"/>
              <a:t>spodní </a:t>
            </a:r>
            <a:r>
              <a:rPr lang="pl-PL" sz="2800" b="1" dirty="0" smtClean="0"/>
              <a:t>okraj</a:t>
            </a:r>
            <a:r>
              <a:rPr lang="pl-PL" sz="2800" dirty="0" smtClean="0"/>
              <a:t> menisku.</a:t>
            </a:r>
            <a:endParaRPr lang="pl-PL" sz="2800" dirty="0"/>
          </a:p>
        </p:txBody>
      </p:sp>
      <p:pic>
        <p:nvPicPr>
          <p:cNvPr id="2051" name="Picture 3" descr="C:\Users\Terezka\AppData\Local\Microsoft\Windows\Temporary Internet Files\Content.IE5\I5TCLDPI\MP90043121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480" t="25032" r="2239" b="28079"/>
          <a:stretch/>
        </p:blipFill>
        <p:spPr bwMode="auto">
          <a:xfrm flipH="1">
            <a:off x="611560" y="3854471"/>
            <a:ext cx="1413162" cy="105294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0" y="1938815"/>
            <a:ext cx="914772" cy="4802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057724" y="4581128"/>
            <a:ext cx="2664296" cy="0"/>
          </a:xfrm>
          <a:prstGeom prst="line">
            <a:avLst/>
          </a:prstGeom>
          <a:ln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95536" y="1772816"/>
            <a:ext cx="2782357" cy="18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/>
              <a:t>Hladinu odečítáme v rovině hladiny</a:t>
            </a:r>
            <a:r>
              <a:rPr lang="pl-PL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433953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Měření objemu pevných látek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3600400" cy="16127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Odečteme</a:t>
            </a:r>
            <a:r>
              <a:rPr lang="cs-CZ" sz="3200" dirty="0" smtClean="0"/>
              <a:t> objem kapaliny – V</a:t>
            </a:r>
            <a:r>
              <a:rPr lang="cs-CZ" sz="3200" baseline="-25000" dirty="0" smtClean="0"/>
              <a:t>1.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347864" y="5229200"/>
            <a:ext cx="3600400" cy="7486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/>
              <a:t>Odečteme objem kapaliny – </a:t>
            </a:r>
            <a:r>
              <a:rPr lang="cs-CZ" sz="2800" dirty="0" smtClean="0"/>
              <a:t>V</a:t>
            </a:r>
            <a:r>
              <a:rPr lang="cs-CZ" sz="2800" baseline="-25000" dirty="0" smtClean="0"/>
              <a:t>2.</a:t>
            </a:r>
            <a:endParaRPr lang="cs-CZ" sz="28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588224" y="1844824"/>
            <a:ext cx="2232248" cy="6480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V = </a:t>
            </a:r>
            <a:r>
              <a:rPr lang="cs-CZ" sz="3200" b="1" dirty="0" smtClean="0"/>
              <a:t>V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 – V</a:t>
            </a:r>
            <a:r>
              <a:rPr lang="cs-CZ" sz="3200" b="1" baseline="-25000" dirty="0" smtClean="0"/>
              <a:t>1</a:t>
            </a:r>
            <a:endParaRPr lang="cs-CZ" sz="3200" b="1" dirty="0"/>
          </a:p>
        </p:txBody>
      </p:sp>
      <p:pic>
        <p:nvPicPr>
          <p:cNvPr id="6" name="Obrázek 5" descr="1.JPG"/>
          <p:cNvPicPr>
            <a:picLocks noChangeAspect="1"/>
          </p:cNvPicPr>
          <p:nvPr/>
        </p:nvPicPr>
        <p:blipFill>
          <a:blip r:embed="rId2" cstate="print"/>
          <a:srcRect l="19947" r="31649" b="16224"/>
          <a:stretch>
            <a:fillRect/>
          </a:stretch>
        </p:blipFill>
        <p:spPr>
          <a:xfrm>
            <a:off x="899592" y="2276872"/>
            <a:ext cx="1656184" cy="3821963"/>
          </a:xfrm>
          <a:prstGeom prst="rect">
            <a:avLst/>
          </a:prstGeom>
        </p:spPr>
      </p:pic>
      <p:pic>
        <p:nvPicPr>
          <p:cNvPr id="8" name="Obrázek 7" descr="2.JPG"/>
          <p:cNvPicPr>
            <a:picLocks noChangeAspect="1"/>
          </p:cNvPicPr>
          <p:nvPr/>
        </p:nvPicPr>
        <p:blipFill>
          <a:blip r:embed="rId3" cstate="print"/>
          <a:srcRect l="21892" r="29011" b="7811"/>
          <a:stretch>
            <a:fillRect/>
          </a:stretch>
        </p:blipFill>
        <p:spPr>
          <a:xfrm>
            <a:off x="4427984" y="1124744"/>
            <a:ext cx="1584176" cy="3966187"/>
          </a:xfrm>
          <a:prstGeom prst="rect">
            <a:avLst/>
          </a:prstGeom>
        </p:spPr>
      </p:pic>
      <p:sp>
        <p:nvSpPr>
          <p:cNvPr id="9" name="Zástupný symbol pro obsah 2"/>
          <p:cNvSpPr txBox="1">
            <a:spLocks/>
          </p:cNvSpPr>
          <p:nvPr/>
        </p:nvSpPr>
        <p:spPr>
          <a:xfrm>
            <a:off x="6588224" y="2852936"/>
            <a:ext cx="2232248" cy="6480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V = </a:t>
            </a:r>
            <a:r>
              <a:rPr lang="cs-CZ" sz="3200" b="1" dirty="0" smtClean="0"/>
              <a:t>72 – 60</a:t>
            </a:r>
          </a:p>
          <a:p>
            <a:pPr marL="0" indent="0">
              <a:buNone/>
            </a:pPr>
            <a:r>
              <a:rPr lang="cs-CZ" sz="3200" b="1" dirty="0" smtClean="0"/>
              <a:t>   = 12 ml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199092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79512"/>
          </a:xfrm>
        </p:spPr>
        <p:txBody>
          <a:bodyPr/>
          <a:lstStyle/>
          <a:p>
            <a:r>
              <a:rPr lang="cs-CZ" dirty="0" smtClean="0"/>
              <a:t>Metodické pokyny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424936" cy="5112568"/>
          </a:xfrm>
        </p:spPr>
        <p:txBody>
          <a:bodyPr>
            <a:normAutofit lnSpcReduction="10000"/>
          </a:bodyPr>
          <a:lstStyle/>
          <a:p>
            <a:pPr>
              <a:spcBef>
                <a:spcPts val="1200"/>
              </a:spcBef>
            </a:pPr>
            <a:r>
              <a:rPr lang="cs-CZ" sz="2800" dirty="0" smtClean="0"/>
              <a:t>Prezentaci zařadíme do výuky objemu.</a:t>
            </a:r>
          </a:p>
          <a:p>
            <a:pPr>
              <a:spcBef>
                <a:spcPts val="1200"/>
              </a:spcBef>
            </a:pPr>
            <a:r>
              <a:rPr lang="cs-CZ" sz="2800" dirty="0" smtClean="0"/>
              <a:t>Nejprve ukážeme možné odměrné nádoby používané pro měření objemu.</a:t>
            </a:r>
          </a:p>
          <a:p>
            <a:pPr>
              <a:spcBef>
                <a:spcPts val="1200"/>
              </a:spcBef>
            </a:pPr>
            <a:r>
              <a:rPr lang="cs-CZ" sz="2800" dirty="0" smtClean="0"/>
              <a:t>Vysvětlíme postup při měření kapalin.</a:t>
            </a:r>
          </a:p>
          <a:p>
            <a:pPr>
              <a:spcBef>
                <a:spcPts val="1200"/>
              </a:spcBef>
            </a:pPr>
            <a:r>
              <a:rPr lang="cs-CZ" sz="2800" dirty="0" smtClean="0"/>
              <a:t>Názorně předvedeme </a:t>
            </a:r>
            <a:r>
              <a:rPr lang="cs-CZ" sz="2800" dirty="0" smtClean="0"/>
              <a:t>postup při </a:t>
            </a:r>
            <a:r>
              <a:rPr lang="cs-CZ" sz="2800" dirty="0" smtClean="0"/>
              <a:t>odečítání hladiny kapalin.</a:t>
            </a:r>
          </a:p>
          <a:p>
            <a:pPr>
              <a:spcBef>
                <a:spcPts val="1200"/>
              </a:spcBef>
            </a:pPr>
            <a:r>
              <a:rPr lang="cs-CZ" sz="2800" dirty="0" smtClean="0"/>
              <a:t>Uvedeme možnost určování objemu těles </a:t>
            </a:r>
            <a:r>
              <a:rPr lang="cs-CZ" sz="2800" dirty="0" smtClean="0"/>
              <a:t>              pevných </a:t>
            </a:r>
            <a:r>
              <a:rPr lang="cs-CZ" sz="2800" dirty="0" smtClean="0"/>
              <a:t>látek.</a:t>
            </a:r>
          </a:p>
          <a:p>
            <a:pPr>
              <a:spcBef>
                <a:spcPts val="1200"/>
              </a:spcBef>
            </a:pPr>
            <a:r>
              <a:rPr lang="cs-CZ" sz="2800" dirty="0" smtClean="0"/>
              <a:t>Na prezentaci je dobré navázat laboratorní prací na téma měření objemu.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9049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chemeClr val="accent3"/>
                </a:solidFill>
              </a:rPr>
              <a:t>Použité zdroje</a:t>
            </a:r>
            <a:endParaRPr lang="cs-CZ" sz="4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381947"/>
          </a:xfrm>
        </p:spPr>
        <p:txBody>
          <a:bodyPr>
            <a:normAutofit/>
          </a:bodyPr>
          <a:lstStyle/>
          <a:p>
            <a:r>
              <a:rPr lang="cs-CZ" b="1" dirty="0" smtClean="0"/>
              <a:t>Kliparty Office [online]. 2012 [cit. 2012-1-21]. Dostupné z www: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http://office.microsoft.com/cs-cz/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Ilustrace: </a:t>
            </a:r>
            <a:r>
              <a:rPr lang="cs-CZ" dirty="0" smtClean="0"/>
              <a:t>fotogalerie autora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4386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227</TotalTime>
  <Words>209</Words>
  <Application>Microsoft Office PowerPoint</Application>
  <PresentationFormat>Předvádění na obrazovce (4:3)</PresentationFormat>
  <Paragraphs>42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Snímek 1</vt:lpstr>
      <vt:lpstr>Snímek 2</vt:lpstr>
      <vt:lpstr>Odměrné nádoby</vt:lpstr>
      <vt:lpstr>Měření objemu kapalin</vt:lpstr>
      <vt:lpstr>Odečítání hladiny</vt:lpstr>
      <vt:lpstr>Měření objemu pevných látek</vt:lpstr>
      <vt:lpstr>Metodické pokyny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Dum</cp:lastModifiedBy>
  <cp:revision>29</cp:revision>
  <dcterms:created xsi:type="dcterms:W3CDTF">2012-01-21T12:02:17Z</dcterms:created>
  <dcterms:modified xsi:type="dcterms:W3CDTF">2012-03-05T17:56:48Z</dcterms:modified>
</cp:coreProperties>
</file>