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9" r:id="rId4"/>
    <p:sldId id="258" r:id="rId5"/>
    <p:sldId id="262" r:id="rId6"/>
    <p:sldId id="263" r:id="rId7"/>
    <p:sldId id="264" r:id="rId8"/>
    <p:sldId id="265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B921135-AFDF-4D59-8E11-CD13A101662A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ejzaz_zimowy1.jpg" TargetMode="External"/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Hinterse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196336" cy="910952"/>
          </a:xfrm>
        </p:spPr>
        <p:txBody>
          <a:bodyPr>
            <a:normAutofit/>
          </a:bodyPr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ANOTACE: Materiál je určen pro žáky 6. ročníku a slouží k výkladu nového učiva.</a:t>
            </a:r>
          </a:p>
          <a:p>
            <a:endParaRPr lang="cs-CZ" dirty="0"/>
          </a:p>
        </p:txBody>
      </p:sp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6197257" y="96887"/>
            <a:ext cx="234179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/>
              <a:t>VY_32_INOVACE_F.6.A.09-10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263949" y="3573017"/>
            <a:ext cx="8275103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100" dirty="0" smtClean="0"/>
              <a:t>Název školy: ZŠ Štětí, Ostrovní 300</a:t>
            </a:r>
            <a:br>
              <a:rPr lang="cs-CZ" sz="2100" dirty="0" smtClean="0"/>
            </a:br>
            <a:r>
              <a:rPr lang="cs-CZ" sz="2100" dirty="0" smtClean="0"/>
              <a:t>Autor: Mgr. Tereza Hrabkovská</a:t>
            </a:r>
            <a:br>
              <a:rPr lang="cs-CZ" sz="2100" dirty="0" smtClean="0"/>
            </a:br>
            <a:r>
              <a:rPr lang="cs-CZ" sz="2100" dirty="0" smtClean="0"/>
              <a:t>Název materiálu: VY_32_INOVACE_F.6.A.09_TEPLOTA</a:t>
            </a:r>
          </a:p>
          <a:p>
            <a:pPr algn="ctr"/>
            <a:r>
              <a:rPr lang="cs-CZ" sz="2100" dirty="0" smtClean="0"/>
              <a:t>Název: Teplota</a:t>
            </a:r>
            <a:br>
              <a:rPr lang="cs-CZ" sz="2100" dirty="0" smtClean="0"/>
            </a:br>
            <a:r>
              <a:rPr lang="cs-CZ" sz="2100" dirty="0" smtClean="0"/>
              <a:t>Číslo operačního programu: CZ.1.07/1.4.00/21.1693</a:t>
            </a:r>
            <a:br>
              <a:rPr lang="cs-CZ" sz="2100" dirty="0" smtClean="0"/>
            </a:br>
            <a:r>
              <a:rPr lang="cs-CZ" sz="2100" dirty="0" smtClean="0"/>
              <a:t>Název projektu: PRIMA ŠKOLA</a:t>
            </a:r>
          </a:p>
          <a:p>
            <a:pPr algn="ctr"/>
            <a:r>
              <a:rPr lang="cs-CZ" sz="2100" dirty="0" smtClean="0"/>
              <a:t>Vzdělávací oblast/obor: Člověk a příroda/Fyzika</a:t>
            </a:r>
          </a:p>
          <a:p>
            <a:pPr algn="ctr"/>
            <a:r>
              <a:rPr lang="cs-CZ" sz="2100" dirty="0" smtClean="0"/>
              <a:t>Tematický okruh/téma: Látky a tělesa/ Teplota </a:t>
            </a:r>
          </a:p>
          <a:p>
            <a:pPr algn="ctr"/>
            <a:r>
              <a:rPr lang="cs-CZ" sz="2100" dirty="0" smtClean="0"/>
              <a:t>Vytvořeno: </a:t>
            </a:r>
            <a:r>
              <a:rPr lang="cs-CZ" sz="2100" dirty="0"/>
              <a:t>6</a:t>
            </a:r>
            <a:r>
              <a:rPr lang="cs-CZ" sz="2100" dirty="0" smtClean="0"/>
              <a:t>. 2. 2012</a:t>
            </a:r>
            <a:endParaRPr lang="cs-CZ" sz="21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280" y="409747"/>
            <a:ext cx="1512168" cy="1294366"/>
          </a:xfrm>
          <a:prstGeom prst="rect">
            <a:avLst/>
          </a:prstGeom>
          <a:noFill/>
          <a:ln w="31750">
            <a:noFill/>
          </a:ln>
          <a:effectLst>
            <a:glow rad="139700">
              <a:schemeClr val="accent1">
                <a:alpha val="44000"/>
              </a:schemeClr>
            </a:glow>
            <a:outerShdw blurRad="177800" algn="ctr" rotWithShape="0">
              <a:schemeClr val="tx1">
                <a:alpha val="68000"/>
              </a:schemeClr>
            </a:outerShdw>
            <a:reflection endPos="0" dist="50800" dir="5400000" sy="-100000" algn="bl" rotWithShape="0"/>
          </a:effectLst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4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r="12926"/>
          <a:stretch>
            <a:fillRect/>
          </a:stretch>
        </p:blipFill>
        <p:spPr bwMode="auto">
          <a:xfrm>
            <a:off x="3203848" y="687939"/>
            <a:ext cx="3816424" cy="737982"/>
          </a:xfrm>
          <a:prstGeom prst="rect">
            <a:avLst/>
          </a:prstGeom>
          <a:noFill/>
          <a:effectLst>
            <a:glow rad="825500"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12212288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4509120"/>
            <a:ext cx="3386138" cy="18002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Čím se liší tyto obrázky?</a:t>
            </a:r>
            <a:endParaRPr lang="cs-CZ" sz="3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212976"/>
            <a:ext cx="4622347" cy="347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1675"/>
            <a:ext cx="5660609" cy="3771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835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5"/>
            <a:ext cx="7920880" cy="1008112"/>
          </a:xfrm>
        </p:spPr>
        <p:txBody>
          <a:bodyPr>
            <a:normAutofit lnSpcReduction="10000"/>
          </a:bodyPr>
          <a:lstStyle/>
          <a:p>
            <a:pPr marL="542925" indent="-542925"/>
            <a:r>
              <a:rPr lang="cs-CZ" sz="3200" dirty="0" smtClean="0"/>
              <a:t>Slouží k popsání fyzikálního stavu těles.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Teplota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707904" y="2852936"/>
            <a:ext cx="338437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2913" indent="-442913"/>
            <a:r>
              <a:rPr lang="cs-CZ" sz="3200" dirty="0"/>
              <a:t>Označujeme: t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259632" y="3645024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2925" indent="-542925"/>
            <a:r>
              <a:rPr lang="cs-CZ" sz="3200" dirty="0" smtClean="0"/>
              <a:t>Jednotka: </a:t>
            </a:r>
            <a:r>
              <a:rPr lang="cs-CZ" sz="3200" dirty="0"/>
              <a:t>°C (stupeň Celsia)</a:t>
            </a:r>
          </a:p>
        </p:txBody>
      </p:sp>
      <p:pic>
        <p:nvPicPr>
          <p:cNvPr id="2052" name="Picture 4" descr="C:\Users\Terezka\AppData\Local\Microsoft\Windows\Temporary Internet Files\Content.IE5\W1Q161WB\MC900100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212976"/>
            <a:ext cx="1401159" cy="32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2"/>
          <p:cNvSpPr txBox="1">
            <a:spLocks/>
          </p:cNvSpPr>
          <p:nvPr/>
        </p:nvSpPr>
        <p:spPr>
          <a:xfrm>
            <a:off x="1187624" y="5589240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2925" indent="-542925"/>
            <a:r>
              <a:rPr lang="cs-CZ" sz="3200" dirty="0" smtClean="0"/>
              <a:t>Teplota souvisí s pohybem molekul.</a:t>
            </a:r>
            <a:endParaRPr lang="cs-CZ" sz="32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51520" y="4509120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2925" indent="-542925"/>
            <a:r>
              <a:rPr lang="cs-CZ" sz="3200" dirty="0" smtClean="0"/>
              <a:t>Mění se, při ochlazení nebo zahřátí tělesa.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2034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028192" y="260648"/>
            <a:ext cx="7123112" cy="911225"/>
          </a:xfrm>
        </p:spPr>
        <p:txBody>
          <a:bodyPr/>
          <a:lstStyle/>
          <a:p>
            <a:r>
              <a:rPr lang="cs-CZ" u="sng" dirty="0" smtClean="0"/>
              <a:t>Celsiova stupnice</a:t>
            </a:r>
            <a:endParaRPr lang="cs-CZ" u="sng" dirty="0"/>
          </a:p>
        </p:txBody>
      </p:sp>
      <p:sp>
        <p:nvSpPr>
          <p:cNvPr id="9" name="Obdélník 8"/>
          <p:cNvSpPr/>
          <p:nvPr/>
        </p:nvSpPr>
        <p:spPr>
          <a:xfrm>
            <a:off x="467544" y="1340768"/>
            <a:ext cx="824440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cs-CZ" sz="3000" dirty="0" smtClean="0"/>
              <a:t>1742 </a:t>
            </a:r>
            <a:r>
              <a:rPr lang="cs-CZ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Anders</a:t>
            </a:r>
            <a:r>
              <a:rPr lang="cs-CZ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Celsius </a:t>
            </a:r>
            <a:r>
              <a:rPr lang="cs-CZ" sz="3000" dirty="0" smtClean="0"/>
              <a:t>stanovil dva pevné body:</a:t>
            </a:r>
          </a:p>
          <a:p>
            <a:pPr>
              <a:spcBef>
                <a:spcPts val="1200"/>
              </a:spcBef>
            </a:pPr>
            <a:r>
              <a:rPr lang="cs-CZ" sz="3000" dirty="0" smtClean="0"/>
              <a:t>100 °C pro teplotu tání ledu </a:t>
            </a:r>
          </a:p>
          <a:p>
            <a:pPr>
              <a:spcBef>
                <a:spcPts val="1200"/>
              </a:spcBef>
            </a:pPr>
            <a:r>
              <a:rPr lang="cs-CZ" sz="3000" dirty="0" smtClean="0"/>
              <a:t>0 °C pro teplotu varu vody </a:t>
            </a:r>
          </a:p>
        </p:txBody>
      </p:sp>
      <p:sp>
        <p:nvSpPr>
          <p:cNvPr id="6" name="Oblouk 5"/>
          <p:cNvSpPr/>
          <p:nvPr/>
        </p:nvSpPr>
        <p:spPr>
          <a:xfrm>
            <a:off x="4860032" y="2204864"/>
            <a:ext cx="864096" cy="720080"/>
          </a:xfrm>
          <a:prstGeom prst="arc">
            <a:avLst>
              <a:gd name="adj1" fmla="val 16200000"/>
              <a:gd name="adj2" fmla="val 6084262"/>
            </a:avLst>
          </a:prstGeom>
          <a:ln w="38100"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7544" y="3645024"/>
            <a:ext cx="8244408" cy="302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Linné </a:t>
            </a:r>
            <a:r>
              <a:rPr lang="cs-CZ" sz="3000" dirty="0" smtClean="0"/>
              <a:t>upravil stupnici do dnešního tvaru.</a:t>
            </a:r>
          </a:p>
          <a:p>
            <a:pPr algn="l"/>
            <a:r>
              <a:rPr lang="cs-CZ" sz="3000" b="1" dirty="0" smtClean="0">
                <a:solidFill>
                  <a:srgbClr val="FF0000"/>
                </a:solidFill>
              </a:rPr>
              <a:t>100 °C pro teplotu varu vody </a:t>
            </a:r>
          </a:p>
          <a:p>
            <a:pPr algn="l"/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 °C pro teplotu tání ledu </a:t>
            </a:r>
          </a:p>
          <a:p>
            <a:pPr algn="l"/>
            <a:r>
              <a:rPr lang="cs-CZ" sz="3000" dirty="0" smtClean="0">
                <a:solidFill>
                  <a:schemeClr val="bg2">
                    <a:lumMod val="50000"/>
                  </a:schemeClr>
                </a:solidFill>
              </a:rPr>
              <a:t>Stupnice byla vymezena těmito body a rozdělena na 100 dílků. 1 dílek=1°C</a:t>
            </a:r>
            <a:endParaRPr lang="cs-CZ" sz="3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11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132857"/>
            <a:ext cx="8712969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TERMODYNAMICKÁ TEPLOTA </a:t>
            </a:r>
            <a:r>
              <a:rPr lang="cs-CZ" sz="2800" dirty="0" smtClean="0"/>
              <a:t>- značka T, </a:t>
            </a:r>
            <a:r>
              <a:rPr lang="en-US" sz="2800" dirty="0"/>
              <a:t>[</a:t>
            </a:r>
            <a:r>
              <a:rPr lang="cs-CZ" sz="2800" dirty="0" smtClean="0"/>
              <a:t>kelvin K</a:t>
            </a:r>
            <a:r>
              <a:rPr lang="en-US" sz="2800" dirty="0" smtClean="0"/>
              <a:t>]</a:t>
            </a:r>
          </a:p>
          <a:p>
            <a:pPr marL="720725" indent="0">
              <a:buNone/>
            </a:pPr>
            <a:r>
              <a:rPr lang="cs-CZ" sz="2800" dirty="0" smtClean="0"/>
              <a:t>0°C = +273,16K</a:t>
            </a:r>
          </a:p>
          <a:p>
            <a:pPr marL="720725" indent="0">
              <a:buNone/>
            </a:pPr>
            <a:r>
              <a:rPr lang="cs-CZ" sz="2800" dirty="0" smtClean="0"/>
              <a:t>0K = -273,16°C</a:t>
            </a:r>
          </a:p>
          <a:p>
            <a:pPr marL="720725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dirty="0" smtClean="0"/>
              <a:t>FAHRENHEITOVA TEPLOTA </a:t>
            </a:r>
            <a:r>
              <a:rPr lang="cs-CZ" sz="2800" dirty="0" smtClean="0"/>
              <a:t>- značka t, </a:t>
            </a:r>
            <a:r>
              <a:rPr lang="en-US" sz="2800" dirty="0" smtClean="0"/>
              <a:t>[</a:t>
            </a:r>
            <a:r>
              <a:rPr lang="cs-CZ" sz="2800" dirty="0" smtClean="0"/>
              <a:t>stupeň Fahrenheita °F</a:t>
            </a:r>
            <a:r>
              <a:rPr lang="en-US" sz="2800" dirty="0" smtClean="0"/>
              <a:t>]</a:t>
            </a:r>
            <a:endParaRPr lang="cs-CZ" sz="2800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7756263" cy="864096"/>
          </a:xfrm>
        </p:spPr>
        <p:txBody>
          <a:bodyPr/>
          <a:lstStyle/>
          <a:p>
            <a:r>
              <a:rPr lang="cs-CZ" sz="4400" dirty="0"/>
              <a:t>Podle </a:t>
            </a:r>
            <a:r>
              <a:rPr lang="cs-CZ" sz="4400" dirty="0" smtClean="0"/>
              <a:t>jednotky rozlišujeme další teploty.</a:t>
            </a:r>
            <a:r>
              <a:rPr lang="cs-CZ" sz="4400" dirty="0"/>
              <a:t/>
            </a:r>
            <a:br>
              <a:rPr lang="cs-CZ" sz="4400" dirty="0"/>
            </a:br>
            <a:endParaRPr lang="cs-CZ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683568" y="5283510"/>
                <a:ext cx="3240360" cy="9017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i="0">
                          <a:latin typeface="Cambria Math"/>
                        </a:rPr>
                        <m:t>F</m:t>
                      </m:r>
                      <m:r>
                        <a:rPr lang="cs-CZ" sz="2800" i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latin typeface="Cambria Math"/>
                            </a:rPr>
                            <m:t>C</m:t>
                          </m:r>
                        </m:e>
                      </m:d>
                      <m:r>
                        <a:rPr lang="en-US" sz="2800" i="0">
                          <a:latin typeface="Cambria Math"/>
                        </a:rPr>
                        <m:t>. 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en-US" sz="2800" i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en-US" sz="2800" i="0">
                          <a:latin typeface="Cambria Math"/>
                        </a:rPr>
                        <m:t>+32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283510"/>
                <a:ext cx="3240360" cy="90178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886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1124744"/>
            <a:ext cx="8712968" cy="5472608"/>
          </a:xfrm>
        </p:spPr>
        <p:txBody>
          <a:bodyPr>
            <a:normAutofit lnSpcReduction="10000"/>
          </a:bodyPr>
          <a:lstStyle/>
          <a:p>
            <a:pPr marL="441325" indent="-441325"/>
            <a:r>
              <a:rPr lang="cs-CZ" sz="2900" b="1" dirty="0"/>
              <a:t>Tělesná teplota</a:t>
            </a:r>
            <a:r>
              <a:rPr lang="cs-CZ" sz="2900" dirty="0"/>
              <a:t> </a:t>
            </a:r>
            <a:r>
              <a:rPr lang="cs-CZ" sz="2900" dirty="0" smtClean="0"/>
              <a:t>- rozdílná dle druhu organismu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člověk: 35,8 °C až 37,3 °C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kočka: 38,0 - 39,5 C˚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pes: 37,5 - 39,0 C˚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kůň: 37,5 - 38,5 C˚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slon: 36 C˚</a:t>
            </a:r>
          </a:p>
          <a:p>
            <a:pPr marL="441325" indent="-441325"/>
            <a:r>
              <a:rPr lang="cs-CZ" sz="2900" b="1" dirty="0" smtClean="0"/>
              <a:t>Teplota slunce -</a:t>
            </a:r>
            <a:r>
              <a:rPr lang="cs-CZ" sz="2900" dirty="0" smtClean="0"/>
              <a:t> povrch 5500°C, jádro 14 mil. °C</a:t>
            </a:r>
          </a:p>
          <a:p>
            <a:pPr marL="441325" indent="-441325"/>
            <a:r>
              <a:rPr lang="cs-CZ" sz="2900" b="1" dirty="0" smtClean="0"/>
              <a:t>Teplota lávy </a:t>
            </a:r>
            <a:r>
              <a:rPr lang="cs-CZ" sz="2900" dirty="0" smtClean="0"/>
              <a:t>700-1200°C</a:t>
            </a:r>
          </a:p>
          <a:p>
            <a:pPr marL="441325" indent="-441325"/>
            <a:r>
              <a:rPr lang="cs-CZ" sz="2900" b="1" dirty="0" smtClean="0"/>
              <a:t>Teplota varu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err="1" smtClean="0"/>
              <a:t>ethanolu</a:t>
            </a:r>
            <a:r>
              <a:rPr lang="cs-CZ" sz="2900" dirty="0" smtClean="0"/>
              <a:t> 78,3 °C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hliník 2 470 °C</a:t>
            </a:r>
          </a:p>
          <a:p>
            <a:pPr marL="1234440" lvl="2" indent="-457200">
              <a:buFont typeface="Arial" pitchFamily="34" charset="0"/>
              <a:buChar char="•"/>
            </a:pPr>
            <a:endParaRPr lang="cs-CZ" sz="2400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188640"/>
            <a:ext cx="7756263" cy="10542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b="1" noProof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Zajímavé t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eploty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158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266253" y="292869"/>
            <a:ext cx="8712968" cy="626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Při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jaké teplotě mluvíme u člověka o horečce?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</a:t>
            </a: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to znamená?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Proč ti připadá voda v bazénu k večeru teplejší?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 využíváme k měření teploty?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Jaká teplota je běžně v místnosti?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Při jaké teplotě se vaří voda?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endParaRPr lang="cs-CZ" sz="32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endParaRPr kumimoji="0" lang="cs-CZ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234440" marR="0" lvl="2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Documents and Settings\Administrator\Local Settings\Temporary Internet Files\Content.IE5\JJRD5KQM\MC9004238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980728"/>
            <a:ext cx="1882775" cy="1381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060849"/>
            <a:ext cx="8640959" cy="4536504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/>
              <a:t>Prezentace slouží k zavedení fyzikální veličiny </a:t>
            </a:r>
            <a:r>
              <a:rPr lang="cs-CZ" sz="3000" b="1" dirty="0" smtClean="0"/>
              <a:t>teplota.</a:t>
            </a:r>
          </a:p>
          <a:p>
            <a:r>
              <a:rPr lang="cs-CZ" sz="3000" dirty="0" smtClean="0"/>
              <a:t>Nejprve si řekneme označení</a:t>
            </a:r>
            <a:r>
              <a:rPr lang="cs-CZ" sz="3000" smtClean="0"/>
              <a:t>, jednotku a </a:t>
            </a:r>
            <a:r>
              <a:rPr lang="cs-CZ" sz="3000" dirty="0" smtClean="0"/>
              <a:t>definici teploty.</a:t>
            </a:r>
          </a:p>
          <a:p>
            <a:r>
              <a:rPr lang="cs-CZ" sz="3000" dirty="0" smtClean="0"/>
              <a:t>Vysvětlíme, jak teplota závisí na pohybu molekul.</a:t>
            </a:r>
          </a:p>
          <a:p>
            <a:r>
              <a:rPr lang="cs-CZ" sz="3000" dirty="0" smtClean="0"/>
              <a:t>Uvedeme vývoj Celsiovy stupnice.</a:t>
            </a:r>
          </a:p>
          <a:p>
            <a:r>
              <a:rPr lang="cs-CZ" sz="3000" dirty="0" smtClean="0"/>
              <a:t>Zmíníme některé teploty.</a:t>
            </a:r>
          </a:p>
          <a:p>
            <a:r>
              <a:rPr lang="cs-CZ" sz="3000" dirty="0" smtClean="0"/>
              <a:t>V závěru zodpovíme otázky týkající se tématu.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132856"/>
            <a:ext cx="8568952" cy="4464496"/>
          </a:xfrm>
        </p:spPr>
        <p:txBody>
          <a:bodyPr>
            <a:normAutofit/>
          </a:bodyPr>
          <a:lstStyle/>
          <a:p>
            <a:r>
              <a:rPr lang="cs-CZ" b="1" dirty="0" smtClean="0"/>
              <a:t>Kliparty Office </a:t>
            </a:r>
            <a:r>
              <a:rPr lang="cs-CZ" dirty="0" smtClean="0"/>
              <a:t>[online]. 2012 [cit. 2012-02-06]. Dostupné z www: </a:t>
            </a: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Uvedené zdroje [cit. 2012-02-06]. Dostupné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b="1" dirty="0" smtClean="0"/>
              <a:t> na WWW:</a:t>
            </a:r>
          </a:p>
          <a:p>
            <a:r>
              <a:rPr lang="cs-CZ" dirty="0" err="1" smtClean="0"/>
              <a:t>Cropbot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http://commons.wikimedia.org/wiki/File:Pejzaz_zimowy1.jpg</a:t>
            </a:r>
            <a:endParaRPr lang="cs-CZ" dirty="0" smtClean="0"/>
          </a:p>
          <a:p>
            <a:r>
              <a:rPr lang="cs-CZ" dirty="0" err="1" smtClean="0"/>
              <a:t>Nikater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http://commons.wikimedia.org/wiki/File:Hintersee.jpg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650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434</TotalTime>
  <Words>374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Tvrdý obal</vt:lpstr>
      <vt:lpstr>Prezentace aplikace PowerPoint</vt:lpstr>
      <vt:lpstr>Prezentace aplikace PowerPoint</vt:lpstr>
      <vt:lpstr>Teplota</vt:lpstr>
      <vt:lpstr>Celsiova stupnice</vt:lpstr>
      <vt:lpstr>Podle jednotky rozlišujeme další teploty. </vt:lpstr>
      <vt:lpstr>Prezentace aplikace PowerPoint</vt:lpstr>
      <vt:lpstr>Prezentace aplikace PowerPoint</vt:lpstr>
      <vt:lpstr>Metodický postup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Terezka</dc:creator>
  <cp:lastModifiedBy>Terezka</cp:lastModifiedBy>
  <cp:revision>23</cp:revision>
  <dcterms:created xsi:type="dcterms:W3CDTF">2012-02-06T14:50:22Z</dcterms:created>
  <dcterms:modified xsi:type="dcterms:W3CDTF">2012-02-07T20:07:51Z</dcterms:modified>
</cp:coreProperties>
</file>