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B7E3A4D-A6E4-43E1-9A0B-C8E66F2A3F5C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913628-870A-4085-B4A2-39370EBFB9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9/M_Zauneidechse2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5/M_Zauneidechse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4/Common_kestrel_falco_tinnunculus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1/17/Schlingnat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9/Mochuelo_Com%C3%BAn_(_Athene_noctua_)(1)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//upload.wikimedia.org/wikipedia/commons/1/10/Badger-badger.jpg" TargetMode="External"/><Relationship Id="rId4" Type="http://schemas.openxmlformats.org/officeDocument/2006/relationships/hyperlink" Target="//upload.wikimedia.org/wikipedia/commons/e/e1/Erinaceus_europaeus_LC0119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4/M_Zauneidechse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3/39/Lacerta_agilis_1_(Marek_Szczepanek)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4/Common_kestrel_falco_tinnunculus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slide" Target="slide6.xml"/><Relationship Id="rId2" Type="http://schemas.openxmlformats.org/officeDocument/2006/relationships/hyperlink" Target="//upload.wikimedia.org/wikipedia/commons/1/17/Schlingnat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9/Mochuelo_Com%C3%BAn_(_Athene_noctua_)(1)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//upload.wikimedia.org/wikipedia/commons/1/10/Badger-badger.jpg" TargetMode="External"/><Relationship Id="rId4" Type="http://schemas.openxmlformats.org/officeDocument/2006/relationships/hyperlink" Target="//upload.wikimedia.org/wikipedia/commons/e/e1/Erinaceus_europaeus_LC0119.jpg" TargetMode="External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chuelo_Com%C3%BAn_(_Athene_noctua_)(1).jpg" TargetMode="External"/><Relationship Id="rId3" Type="http://schemas.openxmlformats.org/officeDocument/2006/relationships/hyperlink" Target="http://cs.wikipedia.org/wiki/Soubor:M_Zauneidechse2.JPG" TargetMode="External"/><Relationship Id="rId7" Type="http://schemas.openxmlformats.org/officeDocument/2006/relationships/hyperlink" Target="http://cs.wikipedia.org/wiki/Soubor:Common_kestrel_falco_tinnunculus.jpg" TargetMode="External"/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rinaceus_europaeus_LC0119.jpg" TargetMode="External"/><Relationship Id="rId11" Type="http://schemas.openxmlformats.org/officeDocument/2006/relationships/hyperlink" Target="http://cs.wikipedia.org/wiki/Soubor:Lacerta_agilis_1_(Marek_Szczepanek).jpg" TargetMode="External"/><Relationship Id="rId5" Type="http://schemas.openxmlformats.org/officeDocument/2006/relationships/hyperlink" Target="http://cs.wikipedia.org/wiki/Soubor:Schlingnatter.jpg" TargetMode="External"/><Relationship Id="rId10" Type="http://schemas.openxmlformats.org/officeDocument/2006/relationships/hyperlink" Target="http://commons.wikimedia.org/wiki/File:M_Zauneidechse4.JPG" TargetMode="External"/><Relationship Id="rId4" Type="http://schemas.openxmlformats.org/officeDocument/2006/relationships/hyperlink" Target="http://commons.wikimedia.org/wiki/File:M_Zauneidechse1.JPG" TargetMode="External"/><Relationship Id="rId9" Type="http://schemas.openxmlformats.org/officeDocument/2006/relationships/hyperlink" Target="http://cs.wikipedia.org/wiki/Soubor:Badger-badger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4643446"/>
            <a:ext cx="8305800" cy="586452"/>
          </a:xfrm>
        </p:spPr>
        <p:txBody>
          <a:bodyPr/>
          <a:lstStyle/>
          <a:p>
            <a:r>
              <a:rPr lang="cs-CZ" dirty="0" smtClean="0"/>
              <a:t>VY_32_INOVACE_03_ještěrka_obecná</a:t>
            </a:r>
            <a:endParaRPr lang="cs-CZ" dirty="0" smtClean="0"/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8305800" cy="1981200"/>
          </a:xfrm>
        </p:spPr>
        <p:txBody>
          <a:bodyPr/>
          <a:lstStyle/>
          <a:p>
            <a:r>
              <a:rPr lang="cs-CZ" sz="6600" dirty="0" smtClean="0">
                <a:solidFill>
                  <a:srgbClr val="92D050"/>
                </a:solidFill>
              </a:rPr>
              <a:t/>
            </a:r>
            <a:br>
              <a:rPr lang="cs-CZ" sz="6600" dirty="0" smtClean="0">
                <a:solidFill>
                  <a:srgbClr val="92D050"/>
                </a:solidFill>
              </a:rPr>
            </a:br>
            <a:r>
              <a:rPr lang="cs-CZ" sz="6600" dirty="0" smtClean="0">
                <a:solidFill>
                  <a:srgbClr val="92D050"/>
                </a:solidFill>
              </a:rPr>
              <a:t>Zvířata v lese – ještěrka obecná</a:t>
            </a:r>
            <a:r>
              <a:rPr lang="cs-CZ" sz="4400" dirty="0" smtClean="0">
                <a:solidFill>
                  <a:srgbClr val="92D050"/>
                </a:solidFill>
              </a:rPr>
              <a:t/>
            </a:r>
            <a:br>
              <a:rPr lang="cs-CZ" sz="4400" dirty="0" smtClean="0">
                <a:solidFill>
                  <a:srgbClr val="92D050"/>
                </a:solidFill>
              </a:rPr>
            </a:br>
            <a:r>
              <a:rPr lang="cs-CZ" sz="4400" dirty="0" smtClean="0">
                <a:solidFill>
                  <a:srgbClr val="92D050"/>
                </a:solidFill>
              </a:rPr>
              <a:t/>
            </a:r>
            <a:br>
              <a:rPr lang="cs-CZ" sz="4400" dirty="0" smtClean="0">
                <a:solidFill>
                  <a:srgbClr val="92D050"/>
                </a:solidFill>
              </a:rPr>
            </a:br>
            <a:r>
              <a:rPr lang="cs-CZ" sz="3200" dirty="0" smtClean="0">
                <a:solidFill>
                  <a:srgbClr val="92D050"/>
                </a:solidFill>
              </a:rPr>
              <a:t>autor projektu: Mgr. Michaela Kerdová</a:t>
            </a:r>
            <a:endParaRPr lang="cs-CZ" sz="3200" dirty="0">
              <a:solidFill>
                <a:srgbClr val="92D050"/>
              </a:solidFill>
            </a:endParaRPr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18" y="5214950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260648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</a:t>
            </a:r>
            <a:r>
              <a:rPr lang="cs-CZ" dirty="0" smtClean="0"/>
              <a:t>školách.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42910" y="1285860"/>
            <a:ext cx="8229600" cy="4572000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 smtClean="0">
                <a:solidFill>
                  <a:srgbClr val="92D050"/>
                </a:solidFill>
              </a:rPr>
              <a:t>Je to plaz.</a:t>
            </a:r>
          </a:p>
          <a:p>
            <a:pPr>
              <a:buNone/>
            </a:pPr>
            <a:endParaRPr lang="cs-CZ" sz="2800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solidFill>
                  <a:srgbClr val="92D050"/>
                </a:solidFill>
              </a:rPr>
              <a:t>Na rozdíl od hadů má čtyři nohy.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solidFill>
                  <a:srgbClr val="92D050"/>
                </a:solidFill>
              </a:rPr>
              <a:t>Na nohou má pět prstů a na nich drápky, </a:t>
            </a:r>
          </a:p>
          <a:p>
            <a:pPr>
              <a:buNone/>
            </a:pPr>
            <a:r>
              <a:rPr lang="cs-CZ" sz="2800" dirty="0" smtClean="0">
                <a:solidFill>
                  <a:srgbClr val="92D050"/>
                </a:solidFill>
              </a:rPr>
              <a:t>   které jí umožňují </a:t>
            </a:r>
          </a:p>
          <a:p>
            <a:pPr>
              <a:buNone/>
            </a:pPr>
            <a:r>
              <a:rPr lang="cs-CZ" sz="2800" dirty="0" smtClean="0">
                <a:solidFill>
                  <a:srgbClr val="92D050"/>
                </a:solidFill>
              </a:rPr>
              <a:t>   dobrý pohyb </a:t>
            </a:r>
          </a:p>
          <a:p>
            <a:pPr>
              <a:buNone/>
            </a:pPr>
            <a:r>
              <a:rPr lang="cs-CZ" sz="2800" dirty="0" smtClean="0">
                <a:solidFill>
                  <a:srgbClr val="92D050"/>
                </a:solidFill>
              </a:rPr>
              <a:t>   po kamenech.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solidFill>
                  <a:srgbClr val="92D050"/>
                </a:solidFill>
              </a:rPr>
              <a:t>Je asi 20 cm dlouhá.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2192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Ještěrka obecná</a:t>
            </a:r>
            <a:endParaRPr lang="cs-CZ" sz="5400" dirty="0">
              <a:solidFill>
                <a:srgbClr val="92D050"/>
              </a:solidFill>
            </a:endParaRPr>
          </a:p>
        </p:txBody>
      </p:sp>
      <p:pic>
        <p:nvPicPr>
          <p:cNvPr id="2050" name="Picture 2" descr="Soubor:M Zauneidechse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3500438"/>
            <a:ext cx="4548166" cy="3030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Ještěrka žije na kraji lesa a pasekách.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Živí se hmyzem, pavouky, červy, plži,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někdy olizuje rosu a pije vodu.</a:t>
            </a:r>
          </a:p>
          <a:p>
            <a:pPr>
              <a:buNone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Menší kořist většinou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polyká.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92D050"/>
                </a:solidFill>
              </a:rPr>
              <a:t>Jak žije ještěrka</a:t>
            </a:r>
            <a:endParaRPr lang="cs-CZ" sz="6000" dirty="0">
              <a:solidFill>
                <a:srgbClr val="92D050"/>
              </a:solidFill>
            </a:endParaRPr>
          </a:p>
        </p:txBody>
      </p:sp>
      <p:pic>
        <p:nvPicPr>
          <p:cNvPr id="16386" name="Picture 2" descr="File:M Zauneidechs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3429000"/>
            <a:ext cx="4536380" cy="30223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92D050"/>
                </a:solidFill>
              </a:rPr>
              <a:t>Nepřátelé ještěrky</a:t>
            </a:r>
            <a:endParaRPr lang="cs-CZ" sz="6000" dirty="0">
              <a:solidFill>
                <a:srgbClr val="92D050"/>
              </a:solidFill>
            </a:endParaRPr>
          </a:p>
        </p:txBody>
      </p:sp>
      <p:pic>
        <p:nvPicPr>
          <p:cNvPr id="17412" name="Picture 4" descr="Soubor:Schlingnat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1357298"/>
            <a:ext cx="2786082" cy="1962640"/>
          </a:xfrm>
          <a:prstGeom prst="ellipse">
            <a:avLst/>
          </a:prstGeom>
          <a:noFill/>
        </p:spPr>
      </p:pic>
      <p:pic>
        <p:nvPicPr>
          <p:cNvPr id="17414" name="Picture 6" descr="Soubor:Erinaceus europaeus LC011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357298"/>
            <a:ext cx="3404575" cy="2549176"/>
          </a:xfrm>
          <a:prstGeom prst="ellipse">
            <a:avLst/>
          </a:prstGeom>
          <a:noFill/>
        </p:spPr>
      </p:pic>
      <p:pic>
        <p:nvPicPr>
          <p:cNvPr id="17416" name="Picture 8" descr="Soubor:Mochuelo Común ( Athene noctua )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3143248"/>
            <a:ext cx="1983447" cy="2970213"/>
          </a:xfrm>
          <a:prstGeom prst="ellipse">
            <a:avLst/>
          </a:prstGeom>
          <a:noFill/>
        </p:spPr>
      </p:pic>
      <p:pic>
        <p:nvPicPr>
          <p:cNvPr id="17418" name="Picture 10" descr="Soubor:Common kestrel falco tinnuncul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3286124"/>
            <a:ext cx="2360862" cy="3327427"/>
          </a:xfrm>
          <a:prstGeom prst="ellipse">
            <a:avLst/>
          </a:prstGeom>
          <a:noFill/>
        </p:spPr>
      </p:pic>
      <p:pic>
        <p:nvPicPr>
          <p:cNvPr id="17420" name="Picture 12" descr="Soubor:Badger-badge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0694" y="4143380"/>
            <a:ext cx="3130541" cy="2347906"/>
          </a:xfrm>
          <a:prstGeom prst="ellipse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928794" y="278605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užovka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14414" y="585789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raví ptáci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7620" y="535782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29388" y="350043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ježek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600076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jezevec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Při napadení se ještěrce odlomí ocásek, který se ještě dlouho po odlomení prudce zmítá a tím upoutá pozornost útočníka.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Ještěrka zatím uteče.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Ocásek může dorůst několikrát po sobě a jeho pahýl může být rozpolcen. Potom mohou ještěrce narůst ocásky dva.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92D050"/>
                </a:solidFill>
              </a:rPr>
              <a:t>Víš, že …</a:t>
            </a:r>
            <a:endParaRPr lang="cs-CZ" sz="6000" dirty="0">
              <a:solidFill>
                <a:srgbClr val="92D050"/>
              </a:solidFill>
            </a:endParaRPr>
          </a:p>
        </p:txBody>
      </p:sp>
      <p:pic>
        <p:nvPicPr>
          <p:cNvPr id="18434" name="Picture 2" descr="File:M Zauneidechse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357431"/>
            <a:ext cx="3862255" cy="256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000" dirty="0" smtClean="0">
                <a:solidFill>
                  <a:srgbClr val="92D050"/>
                </a:solidFill>
              </a:rPr>
              <a:t>Loví ještěrka užovku?</a:t>
            </a:r>
          </a:p>
          <a:p>
            <a:pPr>
              <a:buFont typeface="Courier New" pitchFamily="49" charset="0"/>
              <a:buChar char="o"/>
            </a:pPr>
            <a:endParaRPr lang="cs-CZ" sz="4000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4000" dirty="0" smtClean="0">
                <a:solidFill>
                  <a:srgbClr val="FF0000"/>
                </a:solidFill>
                <a:hlinkClick r:id="rId2" action="ppaction://hlinksldjump"/>
              </a:rPr>
              <a:t>Ano</a:t>
            </a:r>
            <a:endParaRPr lang="cs-CZ" sz="4000" dirty="0" smtClean="0">
              <a:solidFill>
                <a:srgbClr val="FF000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4000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4000" dirty="0" smtClean="0">
                <a:solidFill>
                  <a:srgbClr val="FF0000"/>
                </a:solidFill>
                <a:hlinkClick r:id="rId3" action="ppaction://hlinksldjump"/>
              </a:rPr>
              <a:t>Ne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428604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92D050"/>
                </a:solidFill>
              </a:rPr>
              <a:t>?</a:t>
            </a:r>
            <a:endParaRPr lang="cs-CZ" sz="9600" dirty="0">
              <a:solidFill>
                <a:srgbClr val="92D050"/>
              </a:solidFill>
            </a:endParaRPr>
          </a:p>
        </p:txBody>
      </p:sp>
      <p:pic>
        <p:nvPicPr>
          <p:cNvPr id="19458" name="Picture 2" descr="Soubor:Lacerta agilis 1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2470506"/>
            <a:ext cx="5095864" cy="33778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92D050"/>
                </a:solidFill>
              </a:rPr>
              <a:t>Užovka loví ještěrky.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643174" y="1928802"/>
            <a:ext cx="3786214" cy="3714776"/>
          </a:xfrm>
          <a:prstGeom prst="smileyFace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7572396" y="5715016"/>
            <a:ext cx="785818" cy="357190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92D050"/>
                </a:solidFill>
              </a:rPr>
              <a:t>Nepřátelé ještěrky</a:t>
            </a:r>
            <a:endParaRPr lang="cs-CZ" sz="6000" dirty="0">
              <a:solidFill>
                <a:srgbClr val="92D050"/>
              </a:solidFill>
            </a:endParaRPr>
          </a:p>
        </p:txBody>
      </p:sp>
      <p:pic>
        <p:nvPicPr>
          <p:cNvPr id="17412" name="Picture 4" descr="Soubor:Schlingnatt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1214422"/>
            <a:ext cx="2786082" cy="1962640"/>
          </a:xfrm>
          <a:prstGeom prst="ellipse">
            <a:avLst/>
          </a:prstGeom>
          <a:noFill/>
        </p:spPr>
      </p:pic>
      <p:pic>
        <p:nvPicPr>
          <p:cNvPr id="17414" name="Picture 6" descr="Soubor:Erinaceus europaeus LC011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1357298"/>
            <a:ext cx="3404575" cy="2549176"/>
          </a:xfrm>
          <a:prstGeom prst="ellipse">
            <a:avLst/>
          </a:prstGeom>
          <a:noFill/>
        </p:spPr>
      </p:pic>
      <p:pic>
        <p:nvPicPr>
          <p:cNvPr id="17416" name="Picture 8" descr="Soubor:Mochuelo Común ( Athene noctua )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3143248"/>
            <a:ext cx="1983447" cy="2970213"/>
          </a:xfrm>
          <a:prstGeom prst="ellipse">
            <a:avLst/>
          </a:prstGeom>
          <a:noFill/>
        </p:spPr>
      </p:pic>
      <p:pic>
        <p:nvPicPr>
          <p:cNvPr id="17418" name="Picture 10" descr="Soubor:Common kestrel falco tinnuncul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3286124"/>
            <a:ext cx="2360862" cy="3327427"/>
          </a:xfrm>
          <a:prstGeom prst="ellipse">
            <a:avLst/>
          </a:prstGeom>
          <a:noFill/>
        </p:spPr>
      </p:pic>
      <p:pic>
        <p:nvPicPr>
          <p:cNvPr id="17420" name="Picture 12" descr="Soubor:Badger-badge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0694" y="4143380"/>
            <a:ext cx="3130541" cy="2347906"/>
          </a:xfrm>
          <a:prstGeom prst="ellipse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928794" y="271462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užovka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14414" y="585789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raví ptáci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7620" y="535782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29388" y="3500438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ježek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600076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jezevec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Šipka doprava 13">
            <a:hlinkClick r:id="rId12" action="ppaction://hlinksldjump"/>
          </p:cNvPr>
          <p:cNvSpPr/>
          <p:nvPr/>
        </p:nvSpPr>
        <p:spPr>
          <a:xfrm>
            <a:off x="7786710" y="571480"/>
            <a:ext cx="857256" cy="428628"/>
          </a:xfrm>
          <a:prstGeom prst="rightArrow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solidFill>
                  <a:srgbClr val="92D050"/>
                </a:solidFill>
                <a:hlinkClick r:id="rId2"/>
              </a:rPr>
              <a:t>http://cs.wikipedia.org/wiki/Je%C5%A1t%C4%9Brka_obecn%C3%A1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3"/>
              </a:rPr>
              <a:t>http://cs.wikipedia.org/wiki/Soubor:M_Zauneidechse2.JPG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4"/>
              </a:rPr>
              <a:t>http://commons.wikimedia.org/wiki/File:M_Zauneidechse1.JPG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5"/>
              </a:rPr>
              <a:t>http://cs.wikipedia.org/wiki/Soubor:Schlingnatter.jpg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6"/>
              </a:rPr>
              <a:t>http://cs.wikipedia.org/wiki/Soubor:Erinaceus_europaeus_LC0119.jpg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7"/>
              </a:rPr>
              <a:t>http://cs.wikipedia.org/wiki/Soubor:Common_kestrel_falco_tinnunculus.jpg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8"/>
              </a:rPr>
              <a:t>http://cs.wikipedia.org/wiki/Soubor:Mochuelo_Com%C3%BAn_(_Athene_noctua_)(1).jpg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9"/>
              </a:rPr>
              <a:t>http://cs.wikipedia.org/wiki/Soubor:Badger-badger.jpg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10"/>
              </a:rPr>
              <a:t>http://commons.wikimedia.org/wiki/File:M_Zauneidechse4.JPG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92D050"/>
                </a:solidFill>
                <a:hlinkClick r:id="rId11"/>
              </a:rPr>
              <a:t>http://cs.wikipedia.org/wiki/Soubor:Lacerta_agilis_1_(Marek_Szczepanek).jpg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KHOLOVÁ, Helena, </a:t>
            </a: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et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al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. </a:t>
            </a:r>
            <a:r>
              <a:rPr lang="cs-CZ" sz="2000" i="1" dirty="0" smtClean="0">
                <a:solidFill>
                  <a:schemeClr val="accent5">
                    <a:lumMod val="75000"/>
                  </a:schemeClr>
                </a:solidFill>
              </a:rPr>
              <a:t>Přírodověda 4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. 1. vydání. </a:t>
            </a:r>
            <a:r>
              <a:rPr lang="cs-CZ" sz="2000" dirty="0" err="1" smtClean="0">
                <a:solidFill>
                  <a:schemeClr val="accent5">
                    <a:lumMod val="75000"/>
                  </a:schemeClr>
                </a:solidFill>
              </a:rPr>
              <a:t>Všeň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 : Alter, 1996. V lese/ Ještěrka obecná, s. 2 - 56.</a:t>
            </a:r>
          </a:p>
          <a:p>
            <a:pPr>
              <a:buNone/>
            </a:pPr>
            <a:endParaRPr lang="cs-CZ" sz="2000" dirty="0" smtClean="0">
              <a:solidFill>
                <a:srgbClr val="92D050"/>
              </a:solidFill>
            </a:endParaRPr>
          </a:p>
          <a:p>
            <a:endParaRPr lang="cs-CZ" sz="2000" dirty="0" smtClean="0">
              <a:solidFill>
                <a:srgbClr val="92D050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zdroje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na ZŠ Mladá Boleslav 17. listopadu 1325 pro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čtvrtý ročník základní školy.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Materiál slouží jako doplněk výkladu o ještěrce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obecné v rámci tématu V lese.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Materiál doporučuji prezentovat pomocí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</a:t>
            </a:r>
            <a:r>
              <a:rPr lang="cs-CZ" dirty="0" err="1" smtClean="0">
                <a:solidFill>
                  <a:srgbClr val="92D050"/>
                </a:solidFill>
              </a:rPr>
              <a:t>dataprojektoru</a:t>
            </a:r>
            <a:r>
              <a:rPr lang="cs-CZ" dirty="0" smtClean="0">
                <a:solidFill>
                  <a:srgbClr val="92D050"/>
                </a:solidFill>
              </a:rPr>
              <a:t> nebo na monitorech žáků.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92D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</a:rPr>
              <a:t>Materiál byl vytvořen a pilotován v 1. pololetí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školního roku 2011/2012.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382</TotalTime>
  <Words>295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 Zvířata v lese – ještěrka obecná  autor projektu: Mgr. Michaela Kerdová</vt:lpstr>
      <vt:lpstr>Ještěrka obecná</vt:lpstr>
      <vt:lpstr>Jak žije ještěrka</vt:lpstr>
      <vt:lpstr>Nepřátelé ještěrky</vt:lpstr>
      <vt:lpstr>Víš, že …</vt:lpstr>
      <vt:lpstr>?</vt:lpstr>
      <vt:lpstr>Užovka loví ještěrky.</vt:lpstr>
      <vt:lpstr>Nepřátelé ještěrky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 – ještěrka obecná  autor projektu: Mgr. Michaela Kerdová</dc:title>
  <dc:creator>user</dc:creator>
  <cp:lastModifiedBy>kerdova</cp:lastModifiedBy>
  <cp:revision>41</cp:revision>
  <dcterms:created xsi:type="dcterms:W3CDTF">2011-11-30T14:29:42Z</dcterms:created>
  <dcterms:modified xsi:type="dcterms:W3CDTF">2012-03-21T12:40:51Z</dcterms:modified>
</cp:coreProperties>
</file>