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64" r:id="rId6"/>
    <p:sldId id="261" r:id="rId7"/>
    <p:sldId id="260" r:id="rId8"/>
    <p:sldId id="265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5A00574-16CB-430A-8BF7-64C9ED238F6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2F22054-F40D-4A06-844D-B4B8F814E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9/CoronellaAustriaca1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1/17/Schlingnatter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0/CoronellaAustriaca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2/CoronellaAustriacaJuvenil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1/CoronellaAustriaca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2/2d/CoronellaAustriacaMal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7/7b/Natrix_maura.002_-_Serra_de_Enci%C3%B1a_de_Lastr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b/bf/Natrix_maura.001_-_Serra_de_Enci%C3%B1a_de_Lastr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3/38/Natrix_natrix_(Karl_L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d/Natrix_tessellata_Rheinland-Pfalz_02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e/ef/Couleuvre_Esculape59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ronellaAustriacaMale.JPG" TargetMode="External"/><Relationship Id="rId13" Type="http://schemas.openxmlformats.org/officeDocument/2006/relationships/hyperlink" Target="http://cs.wikipedia.org/wiki/U%C5%BEovka_hladk%C3%A1" TargetMode="External"/><Relationship Id="rId3" Type="http://schemas.openxmlformats.org/officeDocument/2006/relationships/hyperlink" Target="http://commons.wikimedia.org/wiki/File:CoronellaAustriacaJuvenile.JPG" TargetMode="External"/><Relationship Id="rId7" Type="http://schemas.openxmlformats.org/officeDocument/2006/relationships/hyperlink" Target="http://commons.wikimedia.org/wiki/File:CoronellaAustriaca3.jpg?uselang=cs" TargetMode="External"/><Relationship Id="rId12" Type="http://schemas.openxmlformats.org/officeDocument/2006/relationships/hyperlink" Target="http://cs.wikipedia.org/wiki/Soubor:Couleuvre_Esculape59.JPG" TargetMode="External"/><Relationship Id="rId2" Type="http://schemas.openxmlformats.org/officeDocument/2006/relationships/hyperlink" Target="http://cs.wikipedia.org/wiki/Soubor:Schlingnat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ronellaAustriaca1.jpg?uselang=cs" TargetMode="External"/><Relationship Id="rId11" Type="http://schemas.openxmlformats.org/officeDocument/2006/relationships/hyperlink" Target="http://cs.wikipedia.org/wiki/Soubor:Natrix_tessellata_Rheinland-Pfalz_02.jpg" TargetMode="External"/><Relationship Id="rId5" Type="http://schemas.openxmlformats.org/officeDocument/2006/relationships/hyperlink" Target="http://commons.wikimedia.org/wiki/File:CoronellaAustriaca2.jpg?uselang=cs" TargetMode="External"/><Relationship Id="rId10" Type="http://schemas.openxmlformats.org/officeDocument/2006/relationships/hyperlink" Target="http://cs.wikipedia.org/wiki/Soubor:Natrix_natrix_(Karl_L).jpg" TargetMode="External"/><Relationship Id="rId4" Type="http://schemas.openxmlformats.org/officeDocument/2006/relationships/hyperlink" Target="http://commons.wikimedia.org/wiki/File:Natrix_maura.002_-_Serra_de_Enci%C3%B1a_de_Lastra.JPG" TargetMode="External"/><Relationship Id="rId9" Type="http://schemas.openxmlformats.org/officeDocument/2006/relationships/hyperlink" Target="http://commons.wikimedia.org/wiki/File:Natrix_maura.001_-_Serra_de_Enci%C3%B1a_de_Lastra.JPG" TargetMode="External"/><Relationship Id="rId14" Type="http://schemas.openxmlformats.org/officeDocument/2006/relationships/hyperlink" Target="http://teraristika.chovzvirat.com/druhy/uzovka-hladka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7375" y="1484784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Zvířata v Lese – užovka hladká</a:t>
            </a:r>
            <a:br>
              <a:rPr lang="cs-CZ" dirty="0" smtClean="0"/>
            </a:br>
            <a:r>
              <a:rPr lang="cs-CZ" sz="2700" dirty="0" smtClean="0"/>
              <a:t>autor projektu: Mgr. Michaela Kerdová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4071942"/>
            <a:ext cx="6400800" cy="597368"/>
          </a:xfrm>
        </p:spPr>
        <p:txBody>
          <a:bodyPr>
            <a:normAutofit/>
          </a:bodyPr>
          <a:lstStyle/>
          <a:p>
            <a:r>
              <a:rPr lang="cs-CZ" dirty="0" smtClean="0"/>
              <a:t>VY_32_INOVACE_04_užovka_hladká</a:t>
            </a:r>
            <a:endParaRPr lang="cs-CZ" dirty="0" smtClean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122" y="249447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Vytvořeno v rámci projektu „EU peníze školám“.</a:t>
            </a:r>
          </a:p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OP VK oblast podpory 1.4 s názvem Zlepšení podmínek pro vzdělávání na základních školách.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Užovka hladká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Podobá se zmiji velikostí i zbarvením.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Na hřbetě má tmavé skvrny.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Někdy se tyto skvrny spojují a užovka pak připomíná zmiji.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Proto je často zabíjena.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Ve volné přírodě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je ohroženým druhem!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7" name="Picture 4" descr="File:CoronellaAustriac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5" y="3857628"/>
            <a:ext cx="3929055" cy="2357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0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 užovce hladké víme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Je štíhlá a pohyblivá.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Kousavější než zmije.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Při setkání s člověkem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užovky neprchají, ale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stáčejí se a snaží se kousnout.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Jejich kousnutí není jedovaté. 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Užovka hladká umí plavat, i když vodu nevyhledává.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</a:t>
            </a:r>
          </a:p>
          <a:p>
            <a:endParaRPr lang="cs-CZ" dirty="0"/>
          </a:p>
        </p:txBody>
      </p:sp>
      <p:pic>
        <p:nvPicPr>
          <p:cNvPr id="6" name="Picture 2" descr="Soubor:Schlingnat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33588" y="1357299"/>
            <a:ext cx="4167537" cy="29357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Ze života užovek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Užovky loví ve dne.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Živí se ještěrkami, slepýši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i jinými hady, někdy uloví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menší myš nebo hraboše.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Větší kořist se snaží nejprve uškrtit ve smyčkách,  menší polykají vcelku a živou.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2" descr="File:CoronellaAustriaca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0429" y="1785926"/>
            <a:ext cx="3723571" cy="2555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000108"/>
            <a:ext cx="8229600" cy="47091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Kořist bývá často mnohem tlustší, než je sama užovka. 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Užovky mohou hodně široce roztáhnout tlamu.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Jehličkovými zuby užovka kořist uchvátí a    zadrží, nemůže ji však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rozkousat.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Po lovu užovka zaleze a tráví.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" name="Picture 2" descr="File:CoronellaAustriacaJuveni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36732" y="4581128"/>
            <a:ext cx="2797681" cy="2098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Víte, že …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chemeClr val="accent5">
                    <a:lumMod val="50000"/>
                  </a:schemeClr>
                </a:solidFill>
              </a:rPr>
              <a:t>Samci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užovky hladké bývají hnědí, někdy až do červena a </a:t>
            </a:r>
            <a:r>
              <a:rPr lang="cs-CZ" sz="3200" u="sng" dirty="0" smtClean="0">
                <a:solidFill>
                  <a:schemeClr val="accent5">
                    <a:lumMod val="50000"/>
                  </a:schemeClr>
                </a:solidFill>
              </a:rPr>
              <a:t>samice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jsou spíše šedohnědé.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Picture 4" descr="File:CoronellaAustriaca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786190"/>
            <a:ext cx="3976662" cy="2928935"/>
          </a:xfrm>
          <a:prstGeom prst="rect">
            <a:avLst/>
          </a:prstGeom>
          <a:noFill/>
        </p:spPr>
      </p:pic>
      <p:pic>
        <p:nvPicPr>
          <p:cNvPr id="6" name="Picture 6" descr="File:CoronellaAustriacaM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3786190"/>
            <a:ext cx="3929090" cy="294681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621508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SAMEC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2066" y="621508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SAMICE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jste možná nevěděli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Užovka hladká rodí živá mláďata v průhledných obalech, které se hned po snesení trhají a mláďata jsou po chvíli samostatná a opouštějí 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   matku. </a:t>
            </a:r>
          </a:p>
          <a:p>
            <a:pPr>
              <a:buNone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   </a:t>
            </a: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7" name="Picture 4" descr="File:Natrix maura.002 - Serra de Enciña de Last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286124"/>
            <a:ext cx="2406245" cy="3208327"/>
          </a:xfrm>
          <a:prstGeom prst="rect">
            <a:avLst/>
          </a:prstGeom>
          <a:noFill/>
        </p:spPr>
      </p:pic>
      <p:pic>
        <p:nvPicPr>
          <p:cNvPr id="17416" name="Picture 8" descr="File:Natrix maura.001 - Serra de Enciña de Lastr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4286256"/>
            <a:ext cx="3214710" cy="24110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Jiné druhy užovek u nás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2530" name="Picture 2" descr="Soubor:Natrix natrix (Karl L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357298"/>
            <a:ext cx="3524221" cy="2643166"/>
          </a:xfrm>
          <a:prstGeom prst="ellipse">
            <a:avLst/>
          </a:prstGeom>
          <a:noFill/>
        </p:spPr>
      </p:pic>
      <p:pic>
        <p:nvPicPr>
          <p:cNvPr id="22532" name="Picture 4" descr="Soubor:Couleuvre Esculape5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1643050"/>
            <a:ext cx="3286140" cy="2714676"/>
          </a:xfrm>
          <a:prstGeom prst="ellipse">
            <a:avLst/>
          </a:prstGeom>
          <a:noFill/>
        </p:spPr>
      </p:pic>
      <p:pic>
        <p:nvPicPr>
          <p:cNvPr id="22534" name="Picture 6" descr="Soubor:Natrix tessellata Rheinland-Pfalz 0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0298" y="3929066"/>
            <a:ext cx="3571868" cy="2678901"/>
          </a:xfrm>
          <a:prstGeom prst="ellipse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928926" y="5929330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Užovka podplamatá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86446" y="3714752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Užovka stromová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3042" y="3214686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Užovka obojková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2743 0.50625 C 0.72309 0.49768 0.71423 0.49838 0.70711 0.49514 C 0.70121 0.48958 0.69722 0.48981 0.69166 0.48241 C 0.67916 0.4868 0.69409 0.4831 0.68333 0.48078 C 0.68211 0.48055 0.6809 0.48194 0.67968 0.48241 C 0.67725 0.4831 0.675 0.48356 0.67257 0.48403 C 0.65833 0.4706 0.63507 0.47986 0.61909 0.48727 C 0.60937 0.48287 0.60521 0.48842 0.59635 0.48889 C 0.56979 0.49028 0.54323 0.48981 0.51666 0.49028 C 0.50208 0.48102 0.51892 0.49051 0.48211 0.48889 C 0.47673 0.48866 0.47205 0.48287 0.46666 0.48241 C 0.446 0.48102 0.42534 0.48125 0.40468 0.48078 C 0.35277 0.47569 0.30069 0.47592 0.24878 0.47129 C 0.2375 0.47523 0.23368 0.46366 0.22378 0.4618 C 0.21076 0.45926 0.19757 0.45972 0.18455 0.45856 C 0.16632 0.45254 0.14809 0.44444 0.12968 0.43958 C 0.12812 0.43796 0.12673 0.43611 0.125 0.43472 C 0.12396 0.43379 0.12239 0.43449 0.12135 0.43333 C 0.11649 0.42824 0.11771 0.41551 0.11198 0.40787 C 0.11232 0.40625 0.11284 0.40463 0.11302 0.40301 C 0.11475 0.39097 0.11684 0.37893 0.11788 0.36666 C 0.1184 0.35972 0.11736 0.35162 0.12031 0.34583 C 0.121 0.34421 0.12257 0.34375 0.12378 0.34282 C 0.12552 0.33611 0.12777 0.33241 0.13211 0.32847 C 0.16684 0.3294 0.19757 0.33148 0.2309 0.33796 C 0.23906 0.34166 0.24305 0.34953 0.25 0.35555 C 0.25208 0.35741 0.25468 0.35741 0.25711 0.35856 C 0.26701 0.37176 0.28281 0.37685 0.29635 0.37916 C 0.30711 0.38495 0.31736 0.38819 0.32864 0.3919 C 0.38107 0.38611 0.4368 0.38842 0.48802 0.38727 C 0.49774 0.38588 0.50243 0.38241 0.51198 0.38078 C 0.51892 0.37685 0.52656 0.37569 0.53333 0.37129 C 0.53437 0.3706 0.53368 0.36782 0.53455 0.36666 C 0.5375 0.36273 0.54514 0.36111 0.54878 0.36018 C 0.55486 0.35602 0.56076 0.35393 0.56666 0.34907 C 0.57152 0.33842 0.58003 0.33171 0.58802 0.32523 C 0.59305 0.31435 0.5993 0.31018 0.6059 0.30139 C 0.61545 0.28866 0.60555 0.29745 0.61666 0.28889 C 0.62274 0.27893 0.625 0.27546 0.63333 0.26967 C 0.63472 0.26412 0.63698 0.25278 0.64045 0.24745 C 0.65486 0.22569 0.64184 0.25208 0.65121 0.23171 C 0.65208 0.22315 0.65243 0.21666 0.6559 0.20949 C 0.65746 0.19398 0.65225 0.17754 0.6559 0.16342 C 0.65347 0.15509 0.65225 0.14884 0.64878 0.1412 C 0.64913 0.13912 0.65052 0.1368 0.65 0.13472 C 0.64948 0.13287 0.64722 0.13333 0.64635 0.13171 C 0.64184 0.12315 0.64635 0.11898 0.63923 0.1125 C 0.6368 0.10324 0.61961 0.08403 0.61302 0.07778 C 0.60902 0.06504 0.6085 0.05694 0.59757 0.05393 C 0.59201 0.04815 0.5875 0.04097 0.5809 0.03796 C 0.56961 0.03935 0.5559 0.03796 0.54531 0.04282 C 0.53698 0.05347 0.54392 0.04676 0.52968 0.05231 C 0.52482 0.05416 0.52135 0.0581 0.51666 0.06018 C 0.51284 0.06528 0.51093 0.0662 0.5059 0.06805 C 0.50382 0.07616 0.49705 0.07708 0.49166 0.08078 C 0.47552 0.09166 0.49375 0.07986 0.48211 0.09028 C 0.4743 0.09722 0.46354 0.10231 0.45468 0.10463 C 0.44965 0.1081 0.44392 0.10995 0.43923 0.11412 C 0.42482 0.12685 0.44444 0.11551 0.42864 0.12361 C 0.42708 0.12639 0.42621 0.13032 0.42378 0.13171 C 0.42274 0.13217 0.41111 0.13217 0.40711 0.13472 C 0.39878 0.14004 0.39236 0.14606 0.38333 0.14907 C 0.37569 0.15926 0.36354 0.16389 0.35364 0.16967 C 0.34809 0.17291 0.34409 0.17754 0.33802 0.17916 C 0.32934 0.18727 0.33923 0.19259 0.32968 0.19676 C 0.32482 0.20139 0.32152 0.20162 0.31545 0.20301 C 0.3085 0.21273 0.31597 0.2037 0.30364 0.2125 C 0.29531 0.21852 0.28784 0.22801 0.27864 0.23171 C 0.27465 0.23333 0.25781 0.23703 0.25468 0.23796 C 0.24982 0.23935 0.24583 0.24629 0.24166 0.24745 C 0.23576 0.24907 0.22968 0.24861 0.22378 0.24907 C 0.20295 0.25717 0.18107 0.25602 0.15955 0.25694 C 0.07517 0.25532 0.03923 0.25509 -0.02865 0.24745 C -0.0408 0.24328 -0.02518 0.25023 -0.03698 0.23796 C -0.04323 0.23148 -0.04792 0.23541 -0.05469 0.22523 C -0.06042 0.21666 -0.0566 0.21088 -0.06545 0.20787 C -0.06632 0.20532 -0.06684 0.20231 -0.06789 0.2 C -0.06875 0.19815 -0.07066 0.19722 -0.07136 0.19514 C -0.07379 0.1868 -0.07431 0.17407 -0.07622 0.16504 C -0.07153 0.13333 -0.07743 0.18102 -0.07743 0.14907 C -0.07743 0.13009 -0.07604 0.11088 -0.075 0.0919 C -0.075 0.0912 -0.07344 0.07824 -0.07257 0.07616 C -0.07101 0.07268 -0.06841 0.07014 -0.06667 0.06666 C -0.0632 0.05069 -0.06459 0.05787 -0.05591 0.04907 C -0.05295 0.03796 -0.04618 0.03217 -0.03802 0.03009 C -0.0349 0.02338 -0.03195 0.02338 -0.02622 0.0206 C -0.02292 0.0118 -0.02153 0.01134 -0.01424 0.00949 C -0.01146 -0.00185 -0.00556 0.00625 4.16667E-6 1.48148E-6 " pathEditMode="relative" ptsTypes="fffffffffffffffffffffffffffffffffffffffffffffffffffffffffffffffffffffffffffffffffffffffA">
                                      <p:cBhvr>
                                        <p:cTn id="11" dur="3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0833 0.33819 C -0.59913 0.32963 -0.60191 0.33935 -0.59653 0.32222 C -0.5941 0.30301 -0.59601 0.31551 -0.5882 0.28426 C -0.58698 0.2794 -0.58455 0.26991 -0.58455 0.26991 C -0.5882 0.26366 -0.59427 0.25879 -0.59531 0.25092 C -0.59601 0.2456 -0.59097 0.24166 -0.58924 0.23657 C -0.58021 0.21041 -0.57118 0.17893 -0.55365 0.16041 C -0.55208 0.15555 -0.55104 0.15023 -0.54879 0.14606 C -0.54774 0.14421 -0.54566 0.14421 -0.5441 0.14282 C -0.5408 0.14004 -0.52448 0.12222 -0.51667 0.11921 C -0.50833 0.11111 -0.49913 0.10324 -0.48924 0.1 C -0.48073 0.09329 -0.47986 0.09653 -0.47031 0.09838 C -0.46042 0.09236 -0.45052 0.09676 -0.44045 0.1 C -0.43767 0.11088 -0.44132 0.10162 -0.42743 0.10648 C -0.42517 0.10717 -0.42344 0.10949 -0.42153 0.11111 C -0.4158 0.12268 -0.42361 0.10856 -0.4132 0.1206 C -0.41163 0.12245 -0.41111 0.12523 -0.40955 0.12708 C -0.40504 0.13241 -0.39983 0.13634 -0.39531 0.14143 C -0.38976 0.15926 -0.39688 0.14259 -0.3882 0.15092 C -0.38142 0.15764 -0.37795 0.1662 -0.37031 0.17153 C -0.36163 0.19815 -0.37188 0.17176 -0.36198 0.18727 C -0.35781 0.19375 -0.3559 0.20393 -0.35243 0.21111 C -0.35 0.2162 -0.34688 0.2206 -0.3441 0.22546 C -0.34219 0.2287 -0.33854 0.2287 -0.33577 0.23032 C -0.33038 0.2419 -0.32083 0.25324 -0.31198 0.26041 C -0.30851 0.26319 -0.30417 0.26435 -0.30122 0.26829 C -0.3 0.26991 -0.29913 0.27222 -0.29757 0.27315 C -0.28264 0.28125 -0.27969 0.28148 -0.26788 0.28426 C -0.24445 0.30278 -0.2566 0.29861 -0.22622 0.30486 C -0.21094 0.31829 -0.18108 0.31643 -0.16424 0.3206 C -0.12622 0.33009 -0.08871 0.33055 -0.04999 0.33171 C -0.0342 0.32731 -0.01822 0.32291 -0.00242 0.31921 C 0.00574 0.31389 0.01459 0.31088 0.02258 0.30486 C 0.02952 0.29954 0.03629 0.29398 0.04411 0.29051 C 0.04567 0.28889 0.04775 0.28796 0.04879 0.28588 C 0.05122 0.28102 0.0547 0.26991 0.0547 0.26991 C 0.05574 0.26296 0.05781 0.25625 0.05834 0.2493 C 0.05869 0.24444 0.05661 0.23981 0.05591 0.23495 C 0.05695 0.21898 0.05574 0.19907 0.05001 0.18426 C 0.05227 0.16944 0.04619 0.15879 0.03924 0.14768 C 0.03698 0.13634 0.03576 0.14375 0.03091 0.13495 C 0.02553 0.125 0.02622 0.125 0.01668 0.1206 C 0.01511 0.11898 0.01372 0.11643 0.01181 0.11597 C 0.00782 0.11528 0.004 0.11736 6.38889E-6 0.11759 C -0.01388 0.11852 -0.02777 0.11875 -0.04166 0.11921 C -0.05503 0.12291 -0.06596 0.12592 -0.07985 0.12708 C -0.08905 0.13125 -0.09756 0.13356 -0.10712 0.13495 C -0.12327 0.14097 -0.13854 0.15046 -0.15486 0.15555 C -0.16511 0.15879 -0.19271 0.16296 -0.2059 0.16504 C -0.21077 0.16666 -0.21545 0.16875 -0.22031 0.16991 C -0.22656 0.17153 -0.23299 0.17129 -0.23924 0.17315 C -0.26788 0.18125 -0.23889 0.17754 -0.27031 0.18889 C -0.27917 0.19213 -0.28854 0.19329 -0.29757 0.19537 C -0.32813 0.21736 -0.29028 0.19213 -0.3309 0.21111 C -0.3559 0.22268 -0.35642 0.2294 -0.37986 0.23171 C -0.38733 0.23426 -0.39358 0.24213 -0.40122 0.24444 C -0.41285 0.24791 -0.425 0.24768 -0.43698 0.2493 C -0.44497 0.25208 -0.45261 0.25694 -0.46077 0.25879 C -0.48125 0.26366 -0.50208 0.26551 -0.52257 0.26991 C -0.53333 0.26273 -0.52118 0.26944 -0.54167 0.26829 C -0.54896 0.26782 -0.55347 0.26597 -0.55955 0.26366 C -0.56354 0.25926 -0.57136 0.25139 -0.57622 0.2493 C -0.57813 0.2419 -0.58125 0.23194 -0.58455 0.22546 C -0.58611 0.21551 -0.58837 0.20903 -0.58924 0.19838 C -0.58646 0.18634 -0.5941 0.18981 -0.58333 0.18426 C -0.58212 0.18264 -0.5809 0.18125 -0.57986 0.1794 C -0.57882 0.17754 -0.57865 0.175 -0.57743 0.17315 C -0.57448 0.16852 -0.56788 0.16041 -0.56788 0.16041 C -0.56528 0.15023 -0.56892 0.16018 -0.56077 0.15393 C -0.55955 0.15301 -0.55938 0.15046 -0.55833 0.1493 C -0.55191 0.1419 -0.55208 0.14236 -0.54653 0.13981 C -0.54392 0.1294 -0.54757 0.13958 -0.53698 0.13032 C -0.53577 0.12916 -0.53577 0.12639 -0.53455 0.12546 C -0.53195 0.12361 -0.52899 0.12338 -0.52622 0.12222 C -0.51788 0.11412 -0.51181 0.11412 -0.50122 0.11273 C -0.49445 0.11319 -0.48767 0.11481 -0.4809 0.11435 C -0.47917 0.11435 -0.47795 0.11088 -0.47622 0.11111 C -0.4717 0.11157 -0.46771 0.11481 -0.4632 0.11597 C -0.45851 0.11713 -0.45365 0.11713 -0.44879 0.11759 C -0.43872 0.12546 -0.42708 0.12801 -0.41667 0.13495 C -0.41163 0.14444 -0.41111 0.14097 -0.40365 0.14444 C -0.40122 0.1544 -0.37899 0.16296 -0.37153 0.16991 C -0.36927 0.17199 -0.36806 0.17616 -0.36545 0.17778 C -0.36146 0.18055 -0.35677 0.18079 -0.35243 0.18264 C -0.34323 0.18657 -0.33281 0.19236 -0.32379 0.19699 C -0.31754 0.20023 -0.31042 0.19884 -0.30365 0.2 C -0.275 0.20486 -0.24636 0.20509 -0.21788 0.21111 C -0.16806 0.20879 -0.12292 0.20787 -0.07378 0.2 C -0.071 0.19838 -0.06839 0.19653 -0.06544 0.19537 C -0.06266 0.19444 -0.05989 0.19491 -0.05711 0.19375 C -0.05242 0.19166 -0.04878 0.18704 -0.04409 0.18426 C -0.04148 0.18079 -0.03801 0.17847 -0.03576 0.17477 C -0.03403 0.17199 -0.03367 0.16805 -0.03212 0.16504 C -0.03004 0.15416 -0.02604 0.14467 -0.0191 0.13819 C -0.01371 0.12407 -0.01615 0.13125 -0.01076 0.11273 C -0.00954 0.10856 -0.00711 0.1 -0.00711 0.1 C -0.00346 0.07083 -0.00416 0.06944 -0.00242 0.02384 C -0.00329 0.02176 -0.00468 0.01991 -0.00485 0.01759 C -0.00537 0.01227 6.38889E-6 0.00741 6.38889E-6 1.85185E-6 " pathEditMode="relative" ptsTypes="ffffffffffffffffffffffffffffffffffffffffffffffffffffffffffffffffffffffffffffffffffffffffffffffffffA">
                                      <p:cBhvr>
                                        <p:cTn id="15" dur="3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712 -0.66528 C 0.50451 -0.66875 0.50139 -0.6713 0.49878 -0.67477 C 0.49583 -0.67871 0.49462 -0.68496 0.49166 -0.68889 C 0.4875 -0.69445 0.48368 -0.69584 0.47864 -0.69861 C 0.47309 -0.70579 0.46666 -0.7088 0.45955 -0.71273 C 0.45416 -0.71991 0.45746 -0.7169 0.44878 -0.72084 C 0.43871 -0.72547 0.43628 -0.73218 0.42621 -0.73496 C 0.41632 -0.74375 0.39618 -0.74306 0.38576 -0.74445 C 0.38055 -0.74236 0.37691 -0.7463 0.37153 -0.74769 C 0.35087 -0.74723 0.33021 -0.74561 0.30955 -0.74607 C 0.30781 -0.74607 0.3066 -0.74931 0.30486 -0.74931 C 0.26441 -0.75116 0.22361 -0.73982 0.18333 -0.7382 C 0.17135 -0.74375 0.16337 -0.7375 0.15 -0.73658 C 0.11476 -0.73426 0.0441 -0.73195 0.0441 -0.73195 C 0.0309 -0.74005 0.01614 -0.73542 0.00243 -0.73496 C -0.05035 -0.73287 -0.1559 -0.73033 -0.1559 -0.73033 C -0.17031 -0.7375 -0.21077 -0.73033 -0.21302 -0.73033 C -0.22014 -0.72385 -0.21268 -0.72871 -0.22257 -0.73033 C -0.22379 -0.73056 -0.225 -0.72894 -0.22622 -0.72871 C -0.2309 -0.72778 -0.23577 -0.72755 -0.24045 -0.72709 C -0.2592 -0.72153 -0.2757 -0.71875 -0.29514 -0.7176 C -0.3007 -0.71528 -0.30521 -0.71181 -0.31077 -0.70973 C -0.31528 -0.71158 -0.31823 -0.71019 -0.32257 -0.70811 C -0.32882 -0.69977 -0.33941 -0.69769 -0.34757 -0.69213 C -0.35608 -0.68635 -0.35938 -0.67871 -0.3691 -0.67477 C -0.37431 -0.66898 -0.38038 -0.66436 -0.38455 -0.65718 C -0.38959 -0.64861 -0.39375 -0.63912 -0.39896 -0.63033 C -0.40573 -0.61806 -0.4033 -0.63403 -0.41302 -0.60811 C -0.4158 -0.60093 -0.4184 -0.59468 -0.42274 -0.58889 C -0.42222 -0.58635 -0.42118 -0.58357 -0.42136 -0.58102 C -0.42153 -0.57871 -0.42309 -0.57686 -0.42379 -0.57477 C -0.42587 -0.5676 -0.42518 -0.56088 -0.42847 -0.55417 C -0.42847 -0.55324 -0.42656 -0.51806 -0.4309 -0.50973 C -0.42899 -0.49954 -0.42795 -0.48912 -0.425 -0.4794 C -0.42587 -0.47408 -0.42778 -0.46898 -0.42743 -0.46366 C -0.42726 -0.46181 -0.42448 -0.46227 -0.42379 -0.46042 C -0.42222 -0.45602 -0.42222 -0.45093 -0.42136 -0.44607 C -0.42118 -0.43542 -0.41979 -0.425 -0.42014 -0.41436 C -0.42118 -0.38866 -0.42587 -0.43033 -0.42136 -0.4 C -0.42118 -0.39422 -0.42084 -0.38843 -0.42014 -0.38264 C -0.41979 -0.3794 -0.41823 -0.37639 -0.41788 -0.37315 C -0.41597 -0.35857 -0.41754 -0.35047 -0.41181 -0.3382 C -0.41042 -0.33125 -0.4066 -0.31065 -0.40347 -0.30648 C -0.40226 -0.30486 -0.40035 -0.30533 -0.39896 -0.30486 C -0.39636 -0.29699 -0.3941 -0.28889 -0.39167 -0.28102 C -0.38993 -0.26806 -0.38542 -0.26574 -0.3809 -0.25417 C -0.37899 -0.24375 -0.37118 -0.22361 -0.36441 -0.2176 C -0.36007 -0.20926 -0.35764 -0.20047 -0.35347 -0.19213 C -0.35209 -0.18172 -0.35261 -0.17616 -0.3441 -0.17315 C -0.34254 -0.16667 -0.33993 -0.16436 -0.33577 -0.16042 C -0.33403 -0.15348 -0.33108 -0.15255 -0.32622 -0.14931 C -0.31736 -0.13426 -0.30417 -0.12709 -0.29514 -0.11111 C -0.29427 -0.10741 -0.28802 -0.09468 -0.28577 -0.09213 C -0.28472 -0.09098 -0.28334 -0.09098 -0.28212 -0.09051 C -0.27604 -0.075 -0.28438 -0.09514 -0.275 -0.07639 C -0.27274 -0.07153 -0.27344 -0.06389 -0.27031 -0.06042 C -0.2684 -0.05834 -0.26597 -0.05648 -0.26424 -0.05417 C -0.25868 -0.04676 -0.26528 -0.05093 -0.25834 -0.04769 C -0.25625 -0.04352 -0.25521 -0.0382 -0.25243 -0.03496 C -0.24913 -0.03125 -0.24427 -0.03125 -0.24045 -0.02871 C -0.23455 -0.02477 -0.2283 -0.02153 -0.22257 -0.0176 C -0.21493 -0.0125 -0.20781 -0.0044 -0.2 -1.11111E-6 C -0.19219 0.00439 -0.18316 0.00671 -0.175 0.00787 C -0.14236 0.02268 -0.13021 0.02106 -0.08802 0.02222 C -0.07361 0.01227 -0.08993 0.02245 -0.05347 0.01736 C -0.04774 0.01666 -0.04236 0.01412 -0.03681 0.0125 C -0.02552 0.00926 -0.00955 0.01088 1.94444E-6 -1.11111E-6 " pathEditMode="relative" ptsTypes="ffffffffffffffffffffffffffffffffffffffffffffffffffffffffffffffffffA">
                                      <p:cBhvr>
                                        <p:cTn id="19" dur="3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1800" dirty="0" smtClean="0">
                <a:solidFill>
                  <a:srgbClr val="002060"/>
                </a:solidFill>
                <a:hlinkClick r:id="rId2"/>
              </a:rPr>
              <a:t>http://cs.wikipedia.org/wiki/Soubor:Schlingnatter.jpg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3"/>
              </a:rPr>
              <a:t>http://commons.wikimedia.org/wiki/File:CoronellaAustriacaJuvenile.JPG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  <a:hlinkClick r:id="rId4"/>
              </a:rPr>
              <a:t>http://commons.wikimedia.org/wiki/File:Natrix_maura.002_-_Serra_de_Enci%C3%B1a_de_Lastra.JPG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5"/>
              </a:rPr>
              <a:t>http://commons.wikimedia.org/wiki/File:CoronellaAustriaca2.jpg?uselang=cs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6"/>
              </a:rPr>
              <a:t>http://commons.wikimedia.org/wiki/File:CoronellaAustriaca1.jpg?uselang=cs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7"/>
              </a:rPr>
              <a:t>http://commons.wikimedia.org/wiki/File:CoronellaAustriaca3.jpg?uselang=cs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8"/>
              </a:rPr>
              <a:t>http://commons.wikimedia.org/wiki/File:CoronellaAustriacaMale.JPG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9"/>
              </a:rPr>
              <a:t>http://commons.wikimedia.org/wiki/File:Natrix_maura.001_-_Serra_de_Enci%C3%B1a_de_Lastra.JPG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  <a:hlinkClick r:id="rId10"/>
              </a:rPr>
              <a:t>http://cs.wikipedia.org/wiki/Soubor:Natrix_natrix_(Karl_L).jpg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  <a:hlinkClick r:id="rId11"/>
              </a:rPr>
              <a:t>http://cs.wikipedia.org/wiki/Soubor:Natrix_tessellata_Rheinland-Pfalz_02.jpg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  <a:hlinkClick r:id="rId12"/>
              </a:rPr>
              <a:t>http://cs.wikipedia.org/wiki/Soubor:Couleuvre_Esculape59.JPG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  <a:hlinkClick r:id="rId13"/>
              </a:rPr>
              <a:t>http://cs.wikipedia.org/wiki/U%C5%BEovka_hladk%C3%A1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</a:p>
          <a:p>
            <a:r>
              <a:rPr lang="cs-CZ" sz="1800" dirty="0" smtClean="0">
                <a:solidFill>
                  <a:srgbClr val="002060"/>
                </a:solidFill>
                <a:hlinkClick r:id="rId14"/>
              </a:rPr>
              <a:t>http://teraristika.</a:t>
            </a:r>
            <a:r>
              <a:rPr lang="cs-CZ" sz="1800" dirty="0" err="1" smtClean="0">
                <a:solidFill>
                  <a:srgbClr val="002060"/>
                </a:solidFill>
                <a:hlinkClick r:id="rId14"/>
              </a:rPr>
              <a:t>chovzvirat.com</a:t>
            </a:r>
            <a:r>
              <a:rPr lang="cs-CZ" sz="1800" dirty="0" smtClean="0">
                <a:solidFill>
                  <a:srgbClr val="002060"/>
                </a:solidFill>
                <a:hlinkClick r:id="rId14"/>
              </a:rPr>
              <a:t>/druhy/</a:t>
            </a:r>
            <a:r>
              <a:rPr lang="cs-CZ" sz="1800" dirty="0" err="1" smtClean="0">
                <a:solidFill>
                  <a:srgbClr val="002060"/>
                </a:solidFill>
                <a:hlinkClick r:id="rId14"/>
              </a:rPr>
              <a:t>uzovka</a:t>
            </a:r>
            <a:r>
              <a:rPr lang="cs-CZ" sz="1800" dirty="0" smtClean="0">
                <a:solidFill>
                  <a:srgbClr val="002060"/>
                </a:solidFill>
                <a:hlinkClick r:id="rId14"/>
              </a:rPr>
              <a:t>-hladka.</a:t>
            </a:r>
            <a:r>
              <a:rPr lang="cs-CZ" sz="1800" dirty="0" err="1" smtClean="0">
                <a:solidFill>
                  <a:srgbClr val="002060"/>
                </a:solidFill>
                <a:hlinkClick r:id="rId14"/>
              </a:rPr>
              <a:t>html</a:t>
            </a:r>
            <a:endParaRPr lang="cs-CZ" sz="1800" dirty="0" smtClean="0">
              <a:solidFill>
                <a:srgbClr val="002060"/>
              </a:solidFill>
            </a:endParaRPr>
          </a:p>
          <a:p>
            <a:r>
              <a:rPr lang="cs-CZ" sz="1800" dirty="0" smtClean="0">
                <a:solidFill>
                  <a:srgbClr val="002060"/>
                </a:solidFill>
              </a:rPr>
              <a:t>KHOLOVÁ, Helena, </a:t>
            </a:r>
            <a:r>
              <a:rPr lang="cs-CZ" sz="1800" dirty="0" err="1" smtClean="0">
                <a:solidFill>
                  <a:srgbClr val="002060"/>
                </a:solidFill>
              </a:rPr>
              <a:t>et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err="1" smtClean="0">
                <a:solidFill>
                  <a:srgbClr val="002060"/>
                </a:solidFill>
              </a:rPr>
              <a:t>al</a:t>
            </a:r>
            <a:r>
              <a:rPr lang="cs-CZ" sz="1800" dirty="0" smtClean="0">
                <a:solidFill>
                  <a:srgbClr val="002060"/>
                </a:solidFill>
              </a:rPr>
              <a:t>. </a:t>
            </a:r>
            <a:r>
              <a:rPr lang="cs-CZ" sz="1800" i="1" dirty="0" smtClean="0">
                <a:solidFill>
                  <a:srgbClr val="002060"/>
                </a:solidFill>
              </a:rPr>
              <a:t>Přírodověda 4</a:t>
            </a:r>
            <a:r>
              <a:rPr lang="cs-CZ" sz="1800" dirty="0" smtClean="0">
                <a:solidFill>
                  <a:srgbClr val="002060"/>
                </a:solidFill>
              </a:rPr>
              <a:t>. 1. vydání. </a:t>
            </a:r>
            <a:r>
              <a:rPr lang="cs-CZ" sz="1800" dirty="0" err="1" smtClean="0">
                <a:solidFill>
                  <a:srgbClr val="002060"/>
                </a:solidFill>
              </a:rPr>
              <a:t>Všeň</a:t>
            </a:r>
            <a:r>
              <a:rPr lang="cs-CZ" sz="1800" dirty="0" smtClean="0">
                <a:solidFill>
                  <a:srgbClr val="002060"/>
                </a:solidFill>
              </a:rPr>
              <a:t> : Alter, 1996. V lese/ Užovka hladká, s. 2 - 56.</a:t>
            </a:r>
          </a:p>
          <a:p>
            <a:endParaRPr lang="cs-CZ" sz="1800" dirty="0" smtClean="0">
              <a:solidFill>
                <a:srgbClr val="002060"/>
              </a:solidFill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na ZŠ Mladá Boleslav 17.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listopadu 1325 pro 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čtvrtý 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slouží jako doplněk výkladu o užovce hladké v rámci tématu V lese.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doporučuji prezentovat pomocí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</a:t>
            </a:r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dataprojektoru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nebo na monitorech žáků.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byl vytvořen a pilotován v 1. pololetí 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školního roku 2011/2012.</a:t>
            </a:r>
          </a:p>
          <a:p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248</TotalTime>
  <Words>386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Zvířata v Lese – užovka hladká autor projektu: Mgr. Michaela Kerdová</vt:lpstr>
      <vt:lpstr>Užovka hladká</vt:lpstr>
      <vt:lpstr>Co o užovce hladké víme</vt:lpstr>
      <vt:lpstr>Ze života užovek</vt:lpstr>
      <vt:lpstr>Prezentace aplikace PowerPoint</vt:lpstr>
      <vt:lpstr>Víte, že …</vt:lpstr>
      <vt:lpstr>Co jste možná nevěděli</vt:lpstr>
      <vt:lpstr>Jiné druhy užovek u nás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 – užovka hladká autor projektu: Mgr. Michaela Kerdová</dc:title>
  <dc:creator>user</dc:creator>
  <cp:lastModifiedBy>kerdova</cp:lastModifiedBy>
  <cp:revision>32</cp:revision>
  <dcterms:created xsi:type="dcterms:W3CDTF">2011-12-04T10:26:09Z</dcterms:created>
  <dcterms:modified xsi:type="dcterms:W3CDTF">2012-03-21T12:42:11Z</dcterms:modified>
</cp:coreProperties>
</file>