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5299B9B-EB3E-4150-8FC1-764F3B6A424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BEEBDBA-F66B-4112-8C07-AC6AB2F4B4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d/d0/Vulpes_vulpes_standing_in_snow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2/28/Vulpes_vulpes_pup_sitting_on_stone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c/c1/Keulemans_common_fox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3/Vulpes_vulpes_laying_in_snow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2/29/Red_fox_norway_1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e/ef/R%C3%B8d_r%C3%A6v_(Vulpes_vulpes)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f/ff/Martes_martes_crop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3/Boletus_edulis_(Tillegem).jpg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//upload.wikimedia.org/wikipedia/commons/8/81/Pine_Marten_in_Ke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2/Eichh%C3%B6rnchen_D%C3%BCsseldorf_Hofgarten_edit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d/d0/Vulpes_vulpes_standing_in_snow.jpg" TargetMode="External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6/67/Vulpes_vulpes_pups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Red_fox_norway_1.JPG?uselang=cs" TargetMode="External"/><Relationship Id="rId13" Type="http://schemas.openxmlformats.org/officeDocument/2006/relationships/hyperlink" Target="http://cs.wikipedia.org/wiki/Li%C5%A1ka_obecn%C3%A1_(%C5%A1elma" TargetMode="External"/><Relationship Id="rId3" Type="http://schemas.openxmlformats.org/officeDocument/2006/relationships/hyperlink" Target="http://cs.wikipedia.org/wiki/Soubor:Martes_martes_crop.jpg" TargetMode="External"/><Relationship Id="rId7" Type="http://schemas.openxmlformats.org/officeDocument/2006/relationships/hyperlink" Target="http://commons.wikimedia.org/wiki/File:Keulemans_common_fox.png" TargetMode="External"/><Relationship Id="rId12" Type="http://schemas.openxmlformats.org/officeDocument/2006/relationships/hyperlink" Target="http://cs.wikipedia.org/wiki/Soubor:Boletus_edulis_(Tillegem).jpg" TargetMode="External"/><Relationship Id="rId2" Type="http://schemas.openxmlformats.org/officeDocument/2006/relationships/hyperlink" Target="http://cs.wikipedia.org/wiki/Soubor:Pine_Marten_in_Ke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ulpes_vulpes_laying_in_snow.jpg" TargetMode="External"/><Relationship Id="rId11" Type="http://schemas.openxmlformats.org/officeDocument/2006/relationships/hyperlink" Target="http://cs.wikipedia.org/wiki/Soubor:Eichh%C3%B6rnchen_D%C3%BCsseldorf_Hofgarten_edit.jpg" TargetMode="External"/><Relationship Id="rId5" Type="http://schemas.openxmlformats.org/officeDocument/2006/relationships/hyperlink" Target="http://cs.wikipedia.org/wiki/Soubor:Vulpes_vulpes_pup_sitting_on_stone.jpg" TargetMode="External"/><Relationship Id="rId10" Type="http://schemas.openxmlformats.org/officeDocument/2006/relationships/hyperlink" Target="http://commons.wikimedia.org/wiki/File:Vulpes_vulpes_pups.jpg?uselang=cs" TargetMode="External"/><Relationship Id="rId4" Type="http://schemas.openxmlformats.org/officeDocument/2006/relationships/hyperlink" Target="http://cs.wikipedia.org/wiki/Soubor:Vulpes_vulpes_standing_in_snow.jpg" TargetMode="External"/><Relationship Id="rId9" Type="http://schemas.openxmlformats.org/officeDocument/2006/relationships/hyperlink" Target="http://commons.wikimedia.org/wiki/File:R%C3%B8d_r%C3%A6v_(Vulpes_vulpes).jpg?uselang=cs" TargetMode="External"/><Relationship Id="rId14" Type="http://schemas.openxmlformats.org/officeDocument/2006/relationships/hyperlink" Target="http://cs.wikipedia.org/wiki/Kuna_lesn%C3%AD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78863" y="3501008"/>
            <a:ext cx="6172200" cy="189436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Zvířata v lese - liška obecná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/>
              <a:t>autor projektu: Mgr. Michaela Kerdová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14546" y="5786454"/>
            <a:ext cx="6172200" cy="500066"/>
          </a:xfrm>
        </p:spPr>
        <p:txBody>
          <a:bodyPr/>
          <a:lstStyle/>
          <a:p>
            <a:pPr algn="ctr"/>
            <a:r>
              <a:rPr lang="cs-CZ" dirty="0" smtClean="0"/>
              <a:t>VY_32_INOVACE_07_liška_obecná</a:t>
            </a:r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874" y="1628800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4520" y="206397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Vytvořeno v rámci projektu „EU peníze školám“.</a:t>
            </a:r>
          </a:p>
          <a:p>
            <a:pPr algn="ctr"/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Liška obecná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Psovitá šelma.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Má špičatý čenich, štíhlé tělo a dlouhý huňatý ohon.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 většině těla má rezavou srst.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Umí štěkat.</a:t>
            </a:r>
          </a:p>
          <a:p>
            <a:endParaRPr lang="cs-CZ" dirty="0"/>
          </a:p>
        </p:txBody>
      </p:sp>
      <p:pic>
        <p:nvPicPr>
          <p:cNvPr id="4" name="Picture 2" descr="Soubor:Vulpes vulpes standing in sno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714" y="4221088"/>
            <a:ext cx="3643311" cy="24820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Ze života lišky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Vyhrabává si až tři metry hluboká doupata - nory, které mají několik východů.</a:t>
            </a:r>
          </a:p>
          <a:p>
            <a:endParaRPr lang="cs-CZ" dirty="0" smtClean="0"/>
          </a:p>
          <a:p>
            <a:r>
              <a:rPr lang="cs-CZ" dirty="0" smtClean="0"/>
              <a:t>Liška může mít i několik nor. Jednu hlavní s  mláďaty a několik jiných, kam by mohla v případě nebezpečí mláďata přenést.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Mláďata rodí v noře.</a:t>
            </a:r>
          </a:p>
          <a:p>
            <a:endParaRPr lang="cs-CZ" dirty="0" smtClean="0"/>
          </a:p>
          <a:p>
            <a:r>
              <a:rPr lang="cs-CZ" dirty="0" smtClean="0"/>
              <a:t>Po narození jsou slepá a holá.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Liška je savec.</a:t>
            </a:r>
            <a:endParaRPr lang="cs-CZ" dirty="0"/>
          </a:p>
        </p:txBody>
      </p:sp>
      <p:pic>
        <p:nvPicPr>
          <p:cNvPr id="6148" name="Picture 4" descr="Soubor:Vulpes vulpes pup sitting on ston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3929066"/>
            <a:ext cx="3643338" cy="24228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Čím se živí liška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Liška je masožravec.</a:t>
            </a:r>
          </a:p>
          <a:p>
            <a:endParaRPr lang="cs-CZ" dirty="0" smtClean="0"/>
          </a:p>
          <a:p>
            <a:r>
              <a:rPr lang="cs-CZ" dirty="0" smtClean="0"/>
              <a:t>Pochytá velké množství myší a hrabošů.</a:t>
            </a:r>
          </a:p>
          <a:p>
            <a:endParaRPr lang="cs-CZ" dirty="0" smtClean="0"/>
          </a:p>
          <a:p>
            <a:r>
              <a:rPr lang="cs-CZ" dirty="0" smtClean="0"/>
              <a:t>Někdy ovšem uloví i malého zajíce nebo ptáky hnízdící na zemi či drůbež.</a:t>
            </a:r>
          </a:p>
          <a:p>
            <a:endParaRPr lang="cs-CZ" dirty="0" smtClean="0"/>
          </a:p>
          <a:p>
            <a:r>
              <a:rPr lang="cs-CZ" dirty="0" smtClean="0"/>
              <a:t>Když má nedostatek potravy nepohrdne ani brouky nebo žížalou.</a:t>
            </a:r>
          </a:p>
          <a:p>
            <a:endParaRPr lang="cs-CZ" dirty="0" smtClean="0"/>
          </a:p>
          <a:p>
            <a:r>
              <a:rPr lang="cs-CZ" dirty="0" smtClean="0"/>
              <a:t>Potravu si zpestřuje sladkým ovocem.</a:t>
            </a:r>
          </a:p>
          <a:p>
            <a:endParaRPr lang="cs-CZ" dirty="0"/>
          </a:p>
        </p:txBody>
      </p:sp>
      <p:pic>
        <p:nvPicPr>
          <p:cNvPr id="5122" name="Picture 2" descr="File:Keulemans common fox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142852"/>
            <a:ext cx="2530264" cy="2428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Jak liška loví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Ke kořisti se liška plíží přikrčená.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 vhodném okamžiku na ni skočí, tlapami ji přitiskne k zemi a ostrými špičáky zakousne.</a:t>
            </a:r>
          </a:p>
          <a:p>
            <a:endParaRPr lang="cs-CZ" dirty="0" smtClean="0"/>
          </a:p>
          <a:p>
            <a:r>
              <a:rPr lang="cs-CZ" dirty="0" smtClean="0"/>
              <a:t>Mrtvou kořist si odnese na bezpečné místo, tam ji roztrhá a sežere.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Liška je šelma.</a:t>
            </a:r>
          </a:p>
          <a:p>
            <a:endParaRPr lang="cs-CZ" dirty="0"/>
          </a:p>
        </p:txBody>
      </p:sp>
      <p:pic>
        <p:nvPicPr>
          <p:cNvPr id="4098" name="Picture 2" descr="Soubor:Vulpes vulpes laying in sno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85728"/>
            <a:ext cx="2895992" cy="1917147"/>
          </a:xfrm>
          <a:prstGeom prst="rect">
            <a:avLst/>
          </a:prstGeom>
          <a:noFill/>
        </p:spPr>
      </p:pic>
      <p:pic>
        <p:nvPicPr>
          <p:cNvPr id="4100" name="Picture 4" descr="File:Red fox norway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86182" y="4286256"/>
            <a:ext cx="3238480" cy="24288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Pozor!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984248"/>
            <a:ext cx="7467600" cy="4873752"/>
          </a:xfrm>
        </p:spPr>
        <p:txBody>
          <a:bodyPr/>
          <a:lstStyle/>
          <a:p>
            <a:r>
              <a:rPr lang="cs-CZ" dirty="0" smtClean="0"/>
              <a:t>Liška může být přenašečem nebezpečné nemoci – </a:t>
            </a:r>
            <a:r>
              <a:rPr lang="cs-CZ" u="sng" dirty="0" smtClean="0">
                <a:solidFill>
                  <a:srgbClr val="FF0000"/>
                </a:solidFill>
              </a:rPr>
              <a:t>vztekliny</a:t>
            </a:r>
            <a:r>
              <a:rPr lang="cs-CZ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Jak poznáme nemocnou lišku?</a:t>
            </a:r>
          </a:p>
          <a:p>
            <a:endParaRPr lang="cs-CZ" dirty="0" smtClean="0"/>
          </a:p>
          <a:p>
            <a:r>
              <a:rPr lang="cs-CZ" dirty="0" smtClean="0"/>
              <a:t>Liška je plaché zvíře a jestliže před člověkem </a:t>
            </a:r>
            <a:r>
              <a:rPr lang="cs-CZ" u="sng" dirty="0" smtClean="0"/>
              <a:t>neutíká</a:t>
            </a:r>
            <a:r>
              <a:rPr lang="cs-CZ" dirty="0" smtClean="0"/>
              <a:t>, znamená to s největší pravděpodobností, že je nemocná.</a:t>
            </a:r>
          </a:p>
          <a:p>
            <a:endParaRPr lang="cs-CZ" dirty="0" smtClean="0"/>
          </a:p>
          <a:p>
            <a:r>
              <a:rPr lang="cs-CZ" dirty="0" smtClean="0"/>
              <a:t>K takovým zvířatům se </a:t>
            </a:r>
            <a:r>
              <a:rPr lang="cs-CZ" dirty="0" smtClean="0">
                <a:solidFill>
                  <a:srgbClr val="FF0000"/>
                </a:solidFill>
              </a:rPr>
              <a:t>nepřibližujeme a nesaháme </a:t>
            </a:r>
            <a:r>
              <a:rPr lang="cs-CZ" dirty="0" smtClean="0"/>
              <a:t>na ně.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File:Rød ræv (Vulpes vulpes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285728"/>
            <a:ext cx="2405026" cy="1683519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Jiný lesní masožravec – </a:t>
            </a:r>
            <a:r>
              <a:rPr lang="cs-CZ" sz="3200" dirty="0" smtClean="0">
                <a:solidFill>
                  <a:srgbClr val="0070C0"/>
                </a:solidFill>
              </a:rPr>
              <a:t>kuna lesní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Kuna lesní loví veverky, myši, ptáky, žáby, ale postačí jí i bobule, ovoce a hmyz.</a:t>
            </a:r>
          </a:p>
          <a:p>
            <a:endParaRPr lang="cs-CZ" dirty="0" smtClean="0"/>
          </a:p>
          <a:p>
            <a:r>
              <a:rPr lang="cs-CZ" dirty="0" smtClean="0"/>
              <a:t>Výborně šplhá po stromech.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Loví večer a v noci.</a:t>
            </a:r>
          </a:p>
          <a:p>
            <a:endParaRPr lang="cs-CZ" dirty="0" smtClean="0"/>
          </a:p>
          <a:p>
            <a:r>
              <a:rPr lang="cs-CZ" dirty="0" smtClean="0"/>
              <a:t>Přes den se ukrývá </a:t>
            </a:r>
          </a:p>
          <a:p>
            <a:pPr>
              <a:buNone/>
            </a:pPr>
            <a:r>
              <a:rPr lang="cs-CZ" dirty="0" smtClean="0"/>
              <a:t>   v doupatech v dutých stromech.</a:t>
            </a:r>
          </a:p>
          <a:p>
            <a:endParaRPr lang="cs-CZ" dirty="0" smtClean="0"/>
          </a:p>
          <a:p>
            <a:r>
              <a:rPr lang="cs-CZ" dirty="0" smtClean="0"/>
              <a:t>Často se stává obětí lišek.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Soubor:Martes martes cro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2571744"/>
            <a:ext cx="3821883" cy="25479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Část potravního řetězce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Soubor:Pine Marten in K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2500306"/>
            <a:ext cx="2071702" cy="1304051"/>
          </a:xfrm>
          <a:prstGeom prst="homePlate">
            <a:avLst/>
          </a:prstGeom>
          <a:noFill/>
        </p:spPr>
      </p:pic>
      <p:pic>
        <p:nvPicPr>
          <p:cNvPr id="1028" name="Picture 4" descr="Soubor:Vulpes vulpes standing in snow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1571612"/>
            <a:ext cx="2000263" cy="1265345"/>
          </a:xfrm>
          <a:prstGeom prst="homePlate">
            <a:avLst/>
          </a:prstGeom>
          <a:noFill/>
        </p:spPr>
      </p:pic>
      <p:pic>
        <p:nvPicPr>
          <p:cNvPr id="1032" name="Picture 8" descr="Soubor:Eichhörnchen Düsseldorf Hofgarten edi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71934" y="3714752"/>
            <a:ext cx="2071702" cy="1285884"/>
          </a:xfrm>
          <a:prstGeom prst="homePlate">
            <a:avLst/>
          </a:prstGeom>
          <a:noFill/>
        </p:spPr>
      </p:pic>
      <p:pic>
        <p:nvPicPr>
          <p:cNvPr id="1036" name="Picture 12" descr="Soubor:Boletus edulis (Tillegem)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72198" y="4857760"/>
            <a:ext cx="2071702" cy="1276320"/>
          </a:xfrm>
          <a:prstGeom prst="homePlate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28596" y="2928934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liška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57422" y="3857628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kuna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4810" y="507207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veverka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86512" y="614364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houby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V příbězích  lišky vystupují jako chytrá a vychytralá zvířata.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0" name="Picture 2" descr="File:Vulpes vulpes pup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714488"/>
            <a:ext cx="6834182" cy="4493475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600" dirty="0" smtClean="0">
                <a:hlinkClick r:id="rId2"/>
              </a:rPr>
              <a:t>http://cs.wikipedia.org/wiki/Soubor:Pine_Marten_in_Kent.jpg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http://cs.wikipedia.org/wiki/Soubor:Martes_martes_crop.jpg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http://cs.wikipedia.org/wiki/Soubor:Vulpes_vulpes_standing_in_snow.jpg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http://cs.wikipedia.org/wiki/Soubor:Vulpes_vulpes_pup_sitting_on_stone.jpg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http://cs.wikipedia.org/wiki/Soubor:Vulpes_vulpes_laying_in_snow.jpg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http://commons.wikimedia.org/wiki/File:Keulemans_common_fox.png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http://commons.wikimedia.org/wiki/File:Red_fox_norway_1.JPG?uselang=cs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http://commons.wikimedia.org/wiki/File:R%C3%B8d_r%C3%A6v_(Vulpes_vulpes).jpg?uselang=cs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http://commons.wikimedia.org/wiki/File:Vulpes_vulpes_pups.jpg?uselang=cs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http://cs.wikipedia.org/wiki/Soubor:Eichh%C3%B6rnchen_D%C3%BCsseldorf_Hofgarten_edit.jpg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http://cs.wikipedia.org/wiki/Soubor:Boletus_edulis_(Tillegem).jpg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http://cs.wikipedia.org/wiki/Li%C5%A1ka_obecn%C3%A1_(%C5%A1elma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http://cs.wikipedia.org/wiki/Kuna_lesn%C3%AD</a:t>
            </a:r>
            <a:endParaRPr lang="cs-CZ" sz="1600" dirty="0" smtClean="0"/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KHOLOVÁ, Helena, 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</a:rPr>
              <a:t>et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</a:rPr>
              <a:t>al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. </a:t>
            </a:r>
            <a:r>
              <a:rPr lang="cs-CZ" sz="1600" i="1" dirty="0" smtClean="0">
                <a:solidFill>
                  <a:schemeClr val="accent1">
                    <a:lumMod val="75000"/>
                  </a:schemeClr>
                </a:solidFill>
              </a:rPr>
              <a:t>Přírodověda 4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. 1. vydání. 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</a:rPr>
              <a:t>Všeň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 : Alter, 1996. V lese/ Liška obecná, Kuna lesní, s. 2 - 56.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Vytvořeno jako DUM do předmětu přírodověda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na ZŠ Mladá Boleslav 17. listopadu 1325 pro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čtvrtý ročník základní školy.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slouží jako doplněk výkladu o lišce obecné a kuně lesní v rámci tématu V lese.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doporučuji prezentovat pomocí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dataprojektoru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nebo na monitorech žáků.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byl vytvořen a pilotován v 1. pololetí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školního roku 2011/2012.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221</TotalTime>
  <Words>453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Zvířata v lese - liška obecná autor projektu: Mgr. Michaela Kerdová</vt:lpstr>
      <vt:lpstr>Liška obecná</vt:lpstr>
      <vt:lpstr>Ze života lišky</vt:lpstr>
      <vt:lpstr>Čím se živí liška</vt:lpstr>
      <vt:lpstr>Jak liška loví</vt:lpstr>
      <vt:lpstr>Pozor!</vt:lpstr>
      <vt:lpstr>Jiný lesní masožravec – kuna lesní</vt:lpstr>
      <vt:lpstr>Část potravního řetězce</vt:lpstr>
      <vt:lpstr>V příbězích  lišky vystupují jako chytrá a vychytralá zvířata.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kerdova</cp:lastModifiedBy>
  <cp:revision>24</cp:revision>
  <dcterms:created xsi:type="dcterms:W3CDTF">2011-12-05T16:31:58Z</dcterms:created>
  <dcterms:modified xsi:type="dcterms:W3CDTF">2012-03-21T13:01:18Z</dcterms:modified>
</cp:coreProperties>
</file>