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7" r:id="rId3"/>
    <p:sldId id="258" r:id="rId4"/>
    <p:sldId id="259" r:id="rId5"/>
    <p:sldId id="260" r:id="rId6"/>
    <p:sldId id="262" r:id="rId7"/>
    <p:sldId id="263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8F0AD4DC-E7C1-4791-AD36-B2C04D64F1B5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B1D2B8D-A6DC-4C81-B5D0-6F02B1B5C8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E6AF89-CA08-4C1B-8972-F3FE827505F4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D1BC4-C90A-48E7-8077-DD55D6844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20730-6E61-4A41-B3BE-34C8976168F8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51D1A8-88A2-4A1B-9FCD-CD9814C016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8CDA5-2E61-4869-9310-2A16CB2F1E16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AF81E-D52B-45A1-A40B-92DF2DF64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69395D-BD6C-4618-B442-F2EAECF8A553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E7D34EEB-55B6-4B72-A514-308100C6F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4A16B-CDF5-410A-B067-A943094B044C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C8E62-8FE9-4696-9AC9-ABE5910B1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24D36-D8F5-4F75-9F71-9D0D62B469A1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23F63-DC3B-41A4-A9EA-68175E9E0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8B23C08F-1F6A-4DFE-8247-DAD442D84D16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E3BDF4AB-BF30-4185-96CF-99BCA5F77A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132EC007-1959-418F-91CC-5F91578AFA0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C2884F71-194B-4F22-AD87-48AAE8C9D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B26D4-9985-4721-8483-2EC4BEBF72EB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F6CE5-EE49-47A5-88CE-21DC1C2F0F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588EA-060D-49CE-B15A-CBCDF555E8F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A9C8F-6C23-4134-B600-CF13D10EC0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D076D964-7F2B-4252-AA7D-80A2C08804BA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09C2F7E2-97F4-4F6B-9959-A984F4536B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3" r:id="rId6"/>
    <p:sldLayoutId id="2147483682" r:id="rId7"/>
    <p:sldLayoutId id="2147483689" r:id="rId8"/>
    <p:sldLayoutId id="2147483690" r:id="rId9"/>
    <p:sldLayoutId id="2147483681" r:id="rId10"/>
    <p:sldLayoutId id="2147483680" r:id="rId11"/>
  </p:sldLayoutIdLst>
  <p:txStyles>
    <p:titleStyle>
      <a:lvl1pPr marL="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965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algn="l" rtl="0" fontAlgn="base">
        <a:spcBef>
          <a:spcPct val="0"/>
        </a:spcBef>
        <a:spcAft>
          <a:spcPct val="0"/>
        </a:spcAft>
        <a:defRPr sz="4200">
          <a:solidFill>
            <a:srgbClr val="FF965C"/>
          </a:solidFill>
          <a:latin typeface="Century Gothic" pitchFamily="34" charset="0"/>
        </a:defRPr>
      </a:lvl2pPr>
      <a:lvl3pPr marL="484188" algn="l" rtl="0" fontAlgn="base">
        <a:spcBef>
          <a:spcPct val="0"/>
        </a:spcBef>
        <a:spcAft>
          <a:spcPct val="0"/>
        </a:spcAft>
        <a:defRPr sz="4200">
          <a:solidFill>
            <a:srgbClr val="FF965C"/>
          </a:solidFill>
          <a:latin typeface="Century Gothic" pitchFamily="34" charset="0"/>
        </a:defRPr>
      </a:lvl3pPr>
      <a:lvl4pPr marL="484188" algn="l" rtl="0" fontAlgn="base">
        <a:spcBef>
          <a:spcPct val="0"/>
        </a:spcBef>
        <a:spcAft>
          <a:spcPct val="0"/>
        </a:spcAft>
        <a:defRPr sz="4200">
          <a:solidFill>
            <a:srgbClr val="FF965C"/>
          </a:solidFill>
          <a:latin typeface="Century Gothic" pitchFamily="34" charset="0"/>
        </a:defRPr>
      </a:lvl4pPr>
      <a:lvl5pPr marL="484188" algn="l" rtl="0" fontAlgn="base">
        <a:spcBef>
          <a:spcPct val="0"/>
        </a:spcBef>
        <a:spcAft>
          <a:spcPct val="0"/>
        </a:spcAft>
        <a:defRPr sz="4200">
          <a:solidFill>
            <a:srgbClr val="FF965C"/>
          </a:solidFill>
          <a:latin typeface="Century Gothic" pitchFamily="34" charset="0"/>
        </a:defRPr>
      </a:lvl5pPr>
      <a:lvl6pPr marL="941388" algn="l" rtl="0" fontAlgn="base">
        <a:spcBef>
          <a:spcPct val="0"/>
        </a:spcBef>
        <a:spcAft>
          <a:spcPct val="0"/>
        </a:spcAft>
        <a:defRPr sz="4200">
          <a:solidFill>
            <a:srgbClr val="FF965C"/>
          </a:solidFill>
          <a:latin typeface="Century Gothic" pitchFamily="34" charset="0"/>
        </a:defRPr>
      </a:lvl6pPr>
      <a:lvl7pPr marL="1398588" algn="l" rtl="0" fontAlgn="base">
        <a:spcBef>
          <a:spcPct val="0"/>
        </a:spcBef>
        <a:spcAft>
          <a:spcPct val="0"/>
        </a:spcAft>
        <a:defRPr sz="4200">
          <a:solidFill>
            <a:srgbClr val="FF965C"/>
          </a:solidFill>
          <a:latin typeface="Century Gothic" pitchFamily="34" charset="0"/>
        </a:defRPr>
      </a:lvl7pPr>
      <a:lvl8pPr marL="1855788" algn="l" rtl="0" fontAlgn="base">
        <a:spcBef>
          <a:spcPct val="0"/>
        </a:spcBef>
        <a:spcAft>
          <a:spcPct val="0"/>
        </a:spcAft>
        <a:defRPr sz="4200">
          <a:solidFill>
            <a:srgbClr val="FF965C"/>
          </a:solidFill>
          <a:latin typeface="Century Gothic" pitchFamily="34" charset="0"/>
        </a:defRPr>
      </a:lvl8pPr>
      <a:lvl9pPr marL="2312988" algn="l" rtl="0" fontAlgn="base">
        <a:spcBef>
          <a:spcPct val="0"/>
        </a:spcBef>
        <a:spcAft>
          <a:spcPct val="0"/>
        </a:spcAft>
        <a:defRPr sz="4200">
          <a:solidFill>
            <a:srgbClr val="FF965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EAF90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7/Kwikthermometers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5/5d/Teplomer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2/25/Bilame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e/ec/20050501_1315_2558-Bimetall-Zeigerthermometer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4/Koortsthermometers-AFEC-0120-Lot240901+Hartmann-0123-Lot3499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6/68/Draadloze_thermometer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5/51/Infrared_thermomet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hyperlink" Target="//upload.wikimedia.org/wikipedia/commons/4/41/BodyPlus_Infrarot-Thermometer.pn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nfrared_thermometer.JPG" TargetMode="External"/><Relationship Id="rId3" Type="http://schemas.openxmlformats.org/officeDocument/2006/relationships/hyperlink" Target="http://cs.wikipedia.org/wiki/Soubor:Bilame.svg" TargetMode="External"/><Relationship Id="rId7" Type="http://schemas.openxmlformats.org/officeDocument/2006/relationships/hyperlink" Target="http://commons.wikimedia.org/wiki/File:Draadloze_thermometer.jpg" TargetMode="External"/><Relationship Id="rId2" Type="http://schemas.openxmlformats.org/officeDocument/2006/relationships/hyperlink" Target="http://cs.wikipedia.org/wiki/Soubor:Teplom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odyPlus_Infrarot-Thermometer.png" TargetMode="External"/><Relationship Id="rId11" Type="http://schemas.openxmlformats.org/officeDocument/2006/relationships/hyperlink" Target="http://commons.wikimedia.org/wiki/File:Koortsthermometers-AFEC-0120-Lot240901+Hartmann-0123-Lot3499.jpg" TargetMode="External"/><Relationship Id="rId5" Type="http://schemas.openxmlformats.org/officeDocument/2006/relationships/hyperlink" Target="http://commons.wikimedia.org/wiki/File:Digital_thermometer.jpg" TargetMode="External"/><Relationship Id="rId10" Type="http://schemas.openxmlformats.org/officeDocument/2006/relationships/hyperlink" Target="http://commons.wikimedia.org/wiki/File:Kwikthermometers.jpg" TargetMode="External"/><Relationship Id="rId4" Type="http://schemas.openxmlformats.org/officeDocument/2006/relationships/hyperlink" Target="http://commons.wikimedia.org/wiki/File:20050501_1315_2558-Bimetall-Zeigerthermometer.jpg" TargetMode="External"/><Relationship Id="rId9" Type="http://schemas.openxmlformats.org/officeDocument/2006/relationships/hyperlink" Target="http://commons.wikimedia.org/wiki/File:Digitales_Fieberthermome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445224"/>
            <a:ext cx="7196336" cy="910952"/>
          </a:xfrm>
        </p:spPr>
        <p:txBody>
          <a:bodyPr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ANOTACE: Materiál je určen pro žáky 6. ročníku a slouží k výkladu nového učiva.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3314" name="Obdélník 3"/>
          <p:cNvSpPr>
            <a:spLocks noChangeArrowheads="1"/>
          </p:cNvSpPr>
          <p:nvPr/>
        </p:nvSpPr>
        <p:spPr bwMode="auto">
          <a:xfrm>
            <a:off x="6197600" y="96838"/>
            <a:ext cx="26638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Century Gothic" pitchFamily="34" charset="0"/>
              </a:rPr>
              <a:t>VY_32_INOVACE_F.6.A.10-10</a:t>
            </a:r>
            <a:endParaRPr lang="cs-CZ" sz="1400">
              <a:latin typeface="Century Gothic" pitchFamily="34" charset="0"/>
            </a:endParaRPr>
          </a:p>
        </p:txBody>
      </p:sp>
      <p:sp>
        <p:nvSpPr>
          <p:cNvPr id="13315" name="Obdélník 7"/>
          <p:cNvSpPr>
            <a:spLocks noChangeArrowheads="1"/>
          </p:cNvSpPr>
          <p:nvPr/>
        </p:nvSpPr>
        <p:spPr bwMode="auto">
          <a:xfrm>
            <a:off x="250825" y="1484313"/>
            <a:ext cx="85693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200">
                <a:latin typeface="Century Gothic" pitchFamily="34" charset="0"/>
              </a:rPr>
              <a:t>Název školy: ZŠ Štětí, Ostrovní 300</a:t>
            </a:r>
            <a:br>
              <a:rPr lang="cs-CZ" sz="2200">
                <a:latin typeface="Century Gothic" pitchFamily="34" charset="0"/>
              </a:rPr>
            </a:br>
            <a:r>
              <a:rPr lang="cs-CZ" sz="2200">
                <a:latin typeface="Century Gothic" pitchFamily="34" charset="0"/>
              </a:rPr>
              <a:t>Autor: Mgr. Tereza Hrabkovská</a:t>
            </a:r>
            <a:br>
              <a:rPr lang="cs-CZ" sz="2200">
                <a:latin typeface="Century Gothic" pitchFamily="34" charset="0"/>
              </a:rPr>
            </a:br>
            <a:r>
              <a:rPr lang="cs-CZ" sz="2200">
                <a:latin typeface="Century Gothic" pitchFamily="34" charset="0"/>
              </a:rPr>
              <a:t>Název materiálu: VY_32_INOVACE_F.6.A.10_TEPLOMĚRY</a:t>
            </a:r>
          </a:p>
          <a:p>
            <a:pPr algn="ctr"/>
            <a:r>
              <a:rPr lang="cs-CZ" sz="2200">
                <a:latin typeface="Century Gothic" pitchFamily="34" charset="0"/>
              </a:rPr>
              <a:t>Název: Teploměry</a:t>
            </a:r>
            <a:br>
              <a:rPr lang="cs-CZ" sz="2200">
                <a:latin typeface="Century Gothic" pitchFamily="34" charset="0"/>
              </a:rPr>
            </a:br>
            <a:r>
              <a:rPr lang="cs-CZ" sz="2200">
                <a:latin typeface="Century Gothic" pitchFamily="34" charset="0"/>
              </a:rPr>
              <a:t>Číslo operačního programu: CZ.1.07/1.4.00/21.1693</a:t>
            </a:r>
            <a:br>
              <a:rPr lang="cs-CZ" sz="2200">
                <a:latin typeface="Century Gothic" pitchFamily="34" charset="0"/>
              </a:rPr>
            </a:br>
            <a:r>
              <a:rPr lang="cs-CZ" sz="2200">
                <a:latin typeface="Century Gothic" pitchFamily="34" charset="0"/>
              </a:rPr>
              <a:t>Název projektu: PRIMA ŠKOLA</a:t>
            </a:r>
          </a:p>
          <a:p>
            <a:pPr algn="ctr"/>
            <a:r>
              <a:rPr lang="cs-CZ" sz="2200">
                <a:latin typeface="Century Gothic" pitchFamily="34" charset="0"/>
              </a:rPr>
              <a:t>Vzdělávací oblast/obor: Člověk a příroda/Fyzika</a:t>
            </a:r>
          </a:p>
          <a:p>
            <a:pPr algn="ctr"/>
            <a:r>
              <a:rPr lang="cs-CZ" sz="2200">
                <a:latin typeface="Century Gothic" pitchFamily="34" charset="0"/>
              </a:rPr>
              <a:t>Tematický okruh/téma: Látky a tělesa/Teploměry</a:t>
            </a:r>
            <a:endParaRPr lang="cs-CZ" sz="2200">
              <a:solidFill>
                <a:srgbClr val="FF0000"/>
              </a:solidFill>
              <a:latin typeface="Century Gothic" pitchFamily="34" charset="0"/>
            </a:endParaRPr>
          </a:p>
          <a:p>
            <a:pPr algn="ctr"/>
            <a:r>
              <a:rPr lang="cs-CZ" sz="2200">
                <a:latin typeface="Century Gothic" pitchFamily="34" charset="0"/>
              </a:rPr>
              <a:t>Vytvořeno: 1. 2. 2012</a:t>
            </a:r>
          </a:p>
        </p:txBody>
      </p:sp>
      <p:pic>
        <p:nvPicPr>
          <p:cNvPr id="13316" name="Picture 2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50825"/>
            <a:ext cx="1512888" cy="129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/>
          <a:srcRect r="12926"/>
          <a:stretch>
            <a:fillRect/>
          </a:stretch>
        </p:blipFill>
        <p:spPr bwMode="auto">
          <a:xfrm>
            <a:off x="2124075" y="188913"/>
            <a:ext cx="381635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620713"/>
            <a:ext cx="8497888" cy="5834062"/>
          </a:xfrm>
        </p:spPr>
        <p:txBody>
          <a:bodyPr>
            <a:normAutofit lnSpcReduction="10000"/>
          </a:bodyPr>
          <a:lstStyle/>
          <a:p>
            <a:pPr marL="448056" indent="-384048" fontAlgn="auto">
              <a:spcBef>
                <a:spcPts val="240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dirty="0" smtClean="0"/>
              <a:t>K čemu slouží teplota?</a:t>
            </a:r>
          </a:p>
          <a:p>
            <a:pPr marL="448056" indent="-384048" fontAlgn="auto">
              <a:spcBef>
                <a:spcPts val="240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dirty="0" smtClean="0"/>
              <a:t>Jak se značí teplota?</a:t>
            </a:r>
          </a:p>
          <a:p>
            <a:pPr marL="448056" indent="-384048" fontAlgn="auto">
              <a:spcBef>
                <a:spcPts val="240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dirty="0" smtClean="0"/>
              <a:t>Jakou jednotku používáme?</a:t>
            </a:r>
          </a:p>
          <a:p>
            <a:pPr marL="448056" indent="-384048" fontAlgn="auto">
              <a:spcBef>
                <a:spcPts val="240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dirty="0" smtClean="0"/>
              <a:t>Jaké jsou základní body Celsiovy stupnice?</a:t>
            </a:r>
          </a:p>
          <a:p>
            <a:pPr marL="448056" indent="-384048" fontAlgn="auto">
              <a:spcBef>
                <a:spcPts val="240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dirty="0" smtClean="0"/>
              <a:t>Jak souvisí teplota s pohybem molekul?</a:t>
            </a:r>
          </a:p>
          <a:p>
            <a:pPr marL="448056" indent="-384048" fontAlgn="auto">
              <a:spcBef>
                <a:spcPts val="240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dirty="0" smtClean="0"/>
              <a:t>Čím se měří teplota?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1470"/>
            <a:ext cx="8229600" cy="1073274"/>
          </a:xfrm>
        </p:spPr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Teploměry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642350" cy="5688013"/>
          </a:xfrm>
        </p:spPr>
        <p:txBody>
          <a:bodyPr/>
          <a:lstStyle/>
          <a:p>
            <a:r>
              <a:rPr lang="cs-CZ" smtClean="0"/>
              <a:t>Teploměry rozdělujeme podle použití nebo podle principu.</a:t>
            </a:r>
          </a:p>
          <a:p>
            <a:r>
              <a:rPr lang="cs-CZ" smtClean="0"/>
              <a:t>Jak by jsi rozdělil teploměry </a:t>
            </a:r>
            <a:r>
              <a:rPr lang="cs-CZ" b="1" u="sng" smtClean="0"/>
              <a:t>podle použití</a:t>
            </a:r>
            <a:r>
              <a:rPr lang="cs-CZ" smtClean="0"/>
              <a:t>?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	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Čím se tyto teploměry liší?</a:t>
            </a:r>
          </a:p>
          <a:p>
            <a:r>
              <a:rPr lang="cs-CZ" smtClean="0"/>
              <a:t>Většina teploměrů je založena na roztažnosti látek.</a:t>
            </a:r>
          </a:p>
          <a:p>
            <a:r>
              <a:rPr lang="cs-CZ" smtClean="0"/>
              <a:t>Co je to roztažnost?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053" name="Picture 5" descr="C:\Documents and Settings\Administrator\Local Settings\Temporary Internet Files\Content.IE5\RQPFWY41\MP900430456[1].jpg"/>
          <p:cNvPicPr>
            <a:picLocks noChangeAspect="1" noChangeArrowheads="1"/>
          </p:cNvPicPr>
          <p:nvPr/>
        </p:nvPicPr>
        <p:blipFill>
          <a:blip r:embed="rId2"/>
          <a:srcRect l="35783" t="10223" r="36952" b="6281"/>
          <a:stretch>
            <a:fillRect/>
          </a:stretch>
        </p:blipFill>
        <p:spPr bwMode="auto">
          <a:xfrm>
            <a:off x="7380288" y="2997200"/>
            <a:ext cx="1152525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3563938" y="2781300"/>
            <a:ext cx="16367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entury Gothic" pitchFamily="34" charset="0"/>
              </a:rPr>
              <a:t>lékařský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2051050" y="3429000"/>
            <a:ext cx="1817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entury Gothic" pitchFamily="34" charset="0"/>
              </a:rPr>
              <a:t>venkovní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364163" y="3213100"/>
            <a:ext cx="19208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entury Gothic" pitchFamily="34" charset="0"/>
              </a:rPr>
              <a:t>pokojový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323850" y="2565400"/>
            <a:ext cx="20494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entury Gothic" pitchFamily="34" charset="0"/>
              </a:rPr>
              <a:t>kuchyňský</a:t>
            </a:r>
          </a:p>
        </p:txBody>
      </p:sp>
      <p:pic>
        <p:nvPicPr>
          <p:cNvPr id="15368" name="Picture 8" descr="File:Kwikthermometers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8505" t="27400" r="13062" b="61259"/>
          <a:stretch>
            <a:fillRect/>
          </a:stretch>
        </p:blipFill>
        <p:spPr bwMode="auto">
          <a:xfrm>
            <a:off x="3635375" y="274638"/>
            <a:ext cx="5184775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333375"/>
            <a:ext cx="8642350" cy="6264275"/>
          </a:xfrm>
        </p:spPr>
        <p:txBody>
          <a:bodyPr>
            <a:normAutofit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KAPALINOVÝ TEPLOMĚR – funguje na principu </a:t>
            </a:r>
            <a:r>
              <a:rPr lang="cs-CZ" dirty="0" smtClean="0">
                <a:solidFill>
                  <a:srgbClr val="00B0F0"/>
                </a:solidFill>
              </a:rPr>
              <a:t>objemové roztažnosti</a:t>
            </a:r>
            <a:r>
              <a:rPr lang="cs-CZ" dirty="0" smtClean="0"/>
              <a:t>.</a:t>
            </a:r>
          </a:p>
          <a:p>
            <a:pPr marL="3235325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3235325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Podle kapaliny, v kapiláře rozdělujeme:</a:t>
            </a:r>
          </a:p>
          <a:p>
            <a:pPr marL="3235325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3235325"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b="1" dirty="0" smtClean="0"/>
              <a:t>rtuťový</a:t>
            </a:r>
            <a:r>
              <a:rPr lang="cs-CZ" dirty="0" smtClean="0"/>
              <a:t>  -38,8°C až 357°C</a:t>
            </a:r>
          </a:p>
          <a:p>
            <a:pPr marL="3235325"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dirty="0" smtClean="0"/>
          </a:p>
          <a:p>
            <a:pPr marL="3235325"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b="1" dirty="0" smtClean="0"/>
              <a:t>lihový</a:t>
            </a:r>
            <a:r>
              <a:rPr lang="cs-CZ" dirty="0" smtClean="0"/>
              <a:t>  -115°C až 78,2°C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1026" name="Picture 2" descr="Soubor:Teplom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r="80646"/>
          <a:stretch>
            <a:fillRect/>
          </a:stretch>
        </p:blipFill>
        <p:spPr bwMode="auto">
          <a:xfrm>
            <a:off x="8101013" y="1484313"/>
            <a:ext cx="431800" cy="521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5868988" y="2205038"/>
            <a:ext cx="1147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F0"/>
                </a:solidFill>
                <a:latin typeface="Century Gothic" pitchFamily="34" charset="0"/>
              </a:rPr>
              <a:t>baňka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5795963" y="5486400"/>
            <a:ext cx="14097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F0"/>
                </a:solidFill>
                <a:latin typeface="Century Gothic" pitchFamily="34" charset="0"/>
              </a:rPr>
              <a:t>kapilára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5640388" y="3787775"/>
            <a:ext cx="1439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F0"/>
                </a:solidFill>
                <a:latin typeface="Century Gothic" pitchFamily="34" charset="0"/>
              </a:rPr>
              <a:t>stupnice</a:t>
            </a:r>
          </a:p>
        </p:txBody>
      </p:sp>
      <p:cxnSp>
        <p:nvCxnSpPr>
          <p:cNvPr id="10" name="Přímá spojovací čára 9"/>
          <p:cNvCxnSpPr>
            <a:endCxn id="6" idx="3"/>
          </p:cNvCxnSpPr>
          <p:nvPr/>
        </p:nvCxnSpPr>
        <p:spPr>
          <a:xfrm flipH="1">
            <a:off x="7016750" y="1770063"/>
            <a:ext cx="1220788" cy="663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 flipV="1">
            <a:off x="7164388" y="5732463"/>
            <a:ext cx="1152525" cy="714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endCxn id="8" idx="3"/>
          </p:cNvCxnSpPr>
          <p:nvPr/>
        </p:nvCxnSpPr>
        <p:spPr>
          <a:xfrm flipH="1" flipV="1">
            <a:off x="7080250" y="4016375"/>
            <a:ext cx="1152525" cy="2016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404813"/>
            <a:ext cx="8435975" cy="6049962"/>
          </a:xfrm>
        </p:spPr>
        <p:txBody>
          <a:bodyPr/>
          <a:lstStyle/>
          <a:p>
            <a:r>
              <a:rPr lang="cs-CZ" smtClean="0"/>
              <a:t>BIMETALOVÝ TEPLOMĚR – složený ze dvou kovů o různé </a:t>
            </a:r>
            <a:r>
              <a:rPr lang="cs-CZ" smtClean="0">
                <a:solidFill>
                  <a:srgbClr val="00B0F0"/>
                </a:solidFill>
              </a:rPr>
              <a:t>délkové roztažnosti kovů</a:t>
            </a:r>
            <a:r>
              <a:rPr lang="cs-CZ" smtClean="0"/>
              <a:t>. Pásek se při změně teploty ohýbá. Pohyb se přenáší na ručičku přístroje.</a:t>
            </a:r>
          </a:p>
          <a:p>
            <a:endParaRPr lang="cs-CZ" smtClean="0"/>
          </a:p>
        </p:txBody>
      </p:sp>
      <p:pic>
        <p:nvPicPr>
          <p:cNvPr id="17410" name="Picture 2" descr="Soubor:Bilame.sv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2924175"/>
            <a:ext cx="3311525" cy="323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4" descr="File:20050501 1315 2558-Bimetall-Zeigerthermome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3" y="2781300"/>
            <a:ext cx="403225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363538" y="88900"/>
            <a:ext cx="8362950" cy="6194425"/>
          </a:xfrm>
        </p:spPr>
        <p:txBody>
          <a:bodyPr/>
          <a:lstStyle/>
          <a:p>
            <a:r>
              <a:rPr lang="cs-CZ" smtClean="0"/>
              <a:t>DIGITÁLNÍ TEPLOMĚRY – založeny na změnách elektrických, magnetických nebo optických vlastností.</a:t>
            </a:r>
          </a:p>
        </p:txBody>
      </p:sp>
      <p:pic>
        <p:nvPicPr>
          <p:cNvPr id="18438" name="Picture 6" descr="File:Koortsthermometers-AFEC-0120-Lot240901+Hartmann-0123-Lot349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3284538"/>
            <a:ext cx="5603875" cy="240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 descr="File:Draadloze thermome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1631950"/>
            <a:ext cx="2663825" cy="491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File:Infrared thermome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15166" r="18155"/>
          <a:stretch>
            <a:fillRect/>
          </a:stretch>
        </p:blipFill>
        <p:spPr bwMode="auto">
          <a:xfrm>
            <a:off x="5867400" y="252413"/>
            <a:ext cx="2827338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2" descr="File:BodyPlus Infrarot-Thermometer.pn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19803" t="1022" r="26938" b="2"/>
          <a:stretch>
            <a:fillRect/>
          </a:stretch>
        </p:blipFill>
        <p:spPr bwMode="auto">
          <a:xfrm>
            <a:off x="3851275" y="3644900"/>
            <a:ext cx="1649413" cy="306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upload.wikimedia.org/wikipedia/commons/a/af/Digitales_Fieberthermometer.jpg"/>
          <p:cNvPicPr>
            <a:picLocks noChangeAspect="1" noChangeArrowheads="1"/>
          </p:cNvPicPr>
          <p:nvPr/>
        </p:nvPicPr>
        <p:blipFill>
          <a:blip r:embed="rId6"/>
          <a:srcRect l="3342" t="6996" r="2956" b="12425"/>
          <a:stretch>
            <a:fillRect/>
          </a:stretch>
        </p:blipFill>
        <p:spPr bwMode="auto">
          <a:xfrm rot="-2097916">
            <a:off x="-438150" y="2673350"/>
            <a:ext cx="5956300" cy="248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2"/>
          <p:cNvSpPr>
            <a:spLocks noChangeArrowheads="1"/>
          </p:cNvSpPr>
          <p:nvPr/>
        </p:nvSpPr>
        <p:spPr bwMode="auto">
          <a:xfrm>
            <a:off x="468313" y="404813"/>
            <a:ext cx="4572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Gothic" pitchFamily="34" charset="0"/>
              </a:rPr>
              <a:t>BEZDOTYKOVÉ  TEPLOMĚRY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Tematické pokyny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72000"/>
          </a:xfrm>
        </p:spPr>
        <p:txBody>
          <a:bodyPr/>
          <a:lstStyle/>
          <a:p>
            <a:r>
              <a:rPr lang="cs-CZ" smtClean="0"/>
              <a:t>Prezentace slouží k výkladu nové látky a navazuje na učivo o teplotě.</a:t>
            </a:r>
          </a:p>
          <a:p>
            <a:r>
              <a:rPr lang="cs-CZ" smtClean="0"/>
              <a:t>V začátku prezentace zopakujeme probranou látku z předchozí hodiny.</a:t>
            </a:r>
          </a:p>
          <a:p>
            <a:r>
              <a:rPr lang="cs-CZ" smtClean="0"/>
              <a:t>Rozdělíme teploměry podle použití a principu měření teploty.</a:t>
            </a:r>
          </a:p>
          <a:p>
            <a:r>
              <a:rPr lang="cs-CZ" smtClean="0"/>
              <a:t>Vysvětlíme princip a použití některých druhů teploměrů.</a:t>
            </a:r>
          </a:p>
          <a:p>
            <a:endParaRPr 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569325" cy="5184775"/>
          </a:xfrm>
        </p:spPr>
        <p:txBody>
          <a:bodyPr>
            <a:normAutofit fontScale="475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400" b="1" dirty="0"/>
              <a:t>Uvedené zdroje [cit. </a:t>
            </a:r>
            <a:r>
              <a:rPr lang="cs-CZ" sz="3400" b="1" dirty="0" smtClean="0"/>
              <a:t>2012-2-1</a:t>
            </a:r>
            <a:r>
              <a:rPr lang="cs-CZ" sz="3400" b="1" dirty="0"/>
              <a:t>]. Dostupné pod licencí </a:t>
            </a:r>
            <a:r>
              <a:rPr lang="cs-CZ" sz="3400" b="1" dirty="0" err="1"/>
              <a:t>Wikimedia</a:t>
            </a:r>
            <a:r>
              <a:rPr lang="cs-CZ" sz="3400" b="1" dirty="0"/>
              <a:t> </a:t>
            </a:r>
            <a:r>
              <a:rPr lang="cs-CZ" sz="3400" b="1" dirty="0" err="1"/>
              <a:t>Commons</a:t>
            </a:r>
            <a:r>
              <a:rPr lang="cs-CZ" sz="3400" b="1" dirty="0"/>
              <a:t> na WWW: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/>
              <a:t>Pavel </a:t>
            </a:r>
            <a:r>
              <a:rPr lang="cs-CZ" sz="3400" dirty="0" smtClean="0"/>
              <a:t>Mičuda, </a:t>
            </a:r>
            <a:r>
              <a:rPr lang="cs-CZ" sz="3400" dirty="0">
                <a:hlinkClick r:id="rId2"/>
              </a:rPr>
              <a:t>http://cs.wikipedia.org/wiki/Soubor:Teplomer.jpg</a:t>
            </a:r>
            <a:endParaRPr lang="cs-CZ" sz="3400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err="1" smtClean="0"/>
              <a:t>Rogilbert</a:t>
            </a:r>
            <a:r>
              <a:rPr lang="cs-CZ" sz="3400" dirty="0" smtClean="0"/>
              <a:t>, </a:t>
            </a:r>
            <a:r>
              <a:rPr lang="cs-CZ" sz="3400" dirty="0" smtClean="0">
                <a:hlinkClick r:id="rId3"/>
              </a:rPr>
              <a:t>http</a:t>
            </a:r>
            <a:r>
              <a:rPr lang="cs-CZ" sz="3400" dirty="0">
                <a:hlinkClick r:id="rId3"/>
              </a:rPr>
              <a:t>://cs.wikipedia.org/wiki/Soubor:Bilame.svg</a:t>
            </a:r>
            <a:endParaRPr lang="cs-CZ" sz="3400" dirty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3400" dirty="0" smtClean="0">
              <a:hlinkClick r:id="rId4"/>
            </a:endParaRP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400" b="1" dirty="0"/>
              <a:t>Uvedené zdroje [cit. </a:t>
            </a:r>
            <a:r>
              <a:rPr lang="cs-CZ" sz="3400" b="1" dirty="0" smtClean="0"/>
              <a:t>2012-2-1</a:t>
            </a:r>
            <a:r>
              <a:rPr lang="cs-CZ" sz="3400" b="1" dirty="0"/>
              <a:t>]. Dostupné pod licencí </a:t>
            </a:r>
            <a:r>
              <a:rPr lang="cs-CZ" sz="3400" b="1" dirty="0" err="1" smtClean="0"/>
              <a:t>Creative</a:t>
            </a:r>
            <a:r>
              <a:rPr lang="cs-CZ" sz="3400" b="1" dirty="0" smtClean="0"/>
              <a:t> </a:t>
            </a:r>
            <a:r>
              <a:rPr lang="cs-CZ" sz="3400" b="1" dirty="0" err="1"/>
              <a:t>Commons</a:t>
            </a:r>
            <a:r>
              <a:rPr lang="cs-CZ" sz="3400" b="1" dirty="0"/>
              <a:t> na WWW: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smtClean="0"/>
              <a:t>1-1111, </a:t>
            </a:r>
            <a:r>
              <a:rPr lang="cs-CZ" sz="3400" dirty="0" smtClean="0">
                <a:hlinkClick r:id="rId4"/>
              </a:rPr>
              <a:t>http</a:t>
            </a:r>
            <a:r>
              <a:rPr lang="cs-CZ" sz="3400" dirty="0">
                <a:hlinkClick r:id="rId4"/>
              </a:rPr>
              <a:t>://commons.wikimedia.org/wiki/File:20050501_1315_2558-Bimetall-Zeigerthermometer.jpg</a:t>
            </a:r>
            <a:endParaRPr lang="cs-CZ" sz="3400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err="1" smtClean="0"/>
              <a:t>Xell</a:t>
            </a:r>
            <a:r>
              <a:rPr lang="cs-CZ" sz="3400" dirty="0" smtClean="0"/>
              <a:t>, </a:t>
            </a:r>
            <a:r>
              <a:rPr lang="cs-CZ" sz="3400" dirty="0" smtClean="0">
                <a:hlinkClick r:id="rId5"/>
              </a:rPr>
              <a:t>http</a:t>
            </a:r>
            <a:r>
              <a:rPr lang="cs-CZ" sz="3400" dirty="0">
                <a:hlinkClick r:id="rId5"/>
              </a:rPr>
              <a:t>://</a:t>
            </a:r>
            <a:r>
              <a:rPr lang="cs-CZ" sz="3400" dirty="0" smtClean="0">
                <a:hlinkClick r:id="rId5"/>
              </a:rPr>
              <a:t>commons.wikimedia.org/wiki/File:Digital_thermometer.jpg</a:t>
            </a:r>
            <a:endParaRPr lang="cs-CZ" sz="3400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err="1" smtClean="0"/>
              <a:t>TrotecHealthCare</a:t>
            </a:r>
            <a:r>
              <a:rPr lang="cs-CZ" sz="3400" dirty="0" smtClean="0"/>
              <a:t>, </a:t>
            </a:r>
            <a:r>
              <a:rPr lang="cs-CZ" sz="3400" dirty="0" smtClean="0">
                <a:hlinkClick r:id="rId6"/>
              </a:rPr>
              <a:t>http</a:t>
            </a:r>
            <a:r>
              <a:rPr lang="cs-CZ" sz="3400" dirty="0">
                <a:hlinkClick r:id="rId6"/>
              </a:rPr>
              <a:t>://</a:t>
            </a:r>
            <a:r>
              <a:rPr lang="cs-CZ" sz="3400" dirty="0" smtClean="0">
                <a:hlinkClick r:id="rId6"/>
              </a:rPr>
              <a:t>commons.wikimedia.org/wiki/File:BodyPlus_Infrarot-Thermometer.png</a:t>
            </a:r>
            <a:endParaRPr lang="cs-CZ" sz="3400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err="1"/>
              <a:t>JePe</a:t>
            </a:r>
            <a:r>
              <a:rPr lang="cs-CZ" sz="3400" dirty="0" smtClean="0"/>
              <a:t>, </a:t>
            </a:r>
            <a:r>
              <a:rPr lang="cs-CZ" sz="3400" dirty="0" smtClean="0">
                <a:hlinkClick r:id="rId7"/>
              </a:rPr>
              <a:t>http</a:t>
            </a:r>
            <a:r>
              <a:rPr lang="cs-CZ" sz="3400" dirty="0">
                <a:hlinkClick r:id="rId7"/>
              </a:rPr>
              <a:t>://</a:t>
            </a:r>
            <a:r>
              <a:rPr lang="cs-CZ" sz="3400" dirty="0" smtClean="0">
                <a:hlinkClick r:id="rId7"/>
              </a:rPr>
              <a:t>commons.wikimedia.org/wiki/File:Draadloze_thermometer.jpg</a:t>
            </a:r>
            <a:endParaRPr lang="cs-CZ" sz="3400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smtClean="0"/>
              <a:t>Cjp24, </a:t>
            </a:r>
            <a:r>
              <a:rPr lang="cs-CZ" sz="3400" dirty="0" smtClean="0">
                <a:hlinkClick r:id="rId8"/>
              </a:rPr>
              <a:t>http</a:t>
            </a:r>
            <a:r>
              <a:rPr lang="cs-CZ" sz="3400" dirty="0">
                <a:hlinkClick r:id="rId8"/>
              </a:rPr>
              <a:t>://</a:t>
            </a:r>
            <a:r>
              <a:rPr lang="cs-CZ" sz="3400" dirty="0" smtClean="0">
                <a:hlinkClick r:id="rId8"/>
              </a:rPr>
              <a:t>commons.wikimedia.org/wiki/File:Infrared_thermometer.JPG</a:t>
            </a:r>
            <a:endParaRPr lang="cs-CZ" sz="3400" dirty="0" smtClean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err="1" smtClean="0"/>
              <a:t>Stilfehler</a:t>
            </a:r>
            <a:r>
              <a:rPr lang="cs-CZ" sz="3400" dirty="0"/>
              <a:t>, </a:t>
            </a:r>
            <a:r>
              <a:rPr lang="cs-CZ" sz="3400" dirty="0">
                <a:hlinkClick r:id="rId9"/>
              </a:rPr>
              <a:t>http://</a:t>
            </a:r>
            <a:r>
              <a:rPr lang="cs-CZ" sz="3400" dirty="0" smtClean="0">
                <a:hlinkClick r:id="rId9"/>
              </a:rPr>
              <a:t>commons.wikimedia.org/wiki/File:Digitales_Fieberthermometer.jpg</a:t>
            </a:r>
            <a:endParaRPr lang="cs-CZ" sz="3400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3400" b="1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400" b="1" dirty="0" smtClean="0"/>
              <a:t>Uvedené zdroje [cit. 2012-2-1]. Dostupné pod licencí Public </a:t>
            </a:r>
            <a:r>
              <a:rPr lang="cs-CZ" sz="3400" b="1" dirty="0" err="1" smtClean="0"/>
              <a:t>Domain</a:t>
            </a:r>
            <a:r>
              <a:rPr lang="cs-CZ" sz="3400" b="1" dirty="0" smtClean="0"/>
              <a:t> na WWW: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>
                <a:hlinkClick r:id="rId10"/>
              </a:rPr>
              <a:t>http://commons.wikimedia.org/wiki/File:Kwikthermometers.jpg</a:t>
            </a:r>
            <a:endParaRPr lang="cs-CZ" sz="3400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>
                <a:hlinkClick r:id="rId11"/>
              </a:rPr>
              <a:t>http://</a:t>
            </a:r>
            <a:r>
              <a:rPr lang="cs-CZ" sz="3400" dirty="0" smtClean="0">
                <a:hlinkClick r:id="rId11"/>
              </a:rPr>
              <a:t>commons.wikimedia.org/wiki/File:Koortsthermometers-AFEC-0120-Lot240901%2BHartmann-0123-Lot3499.jpg</a:t>
            </a:r>
            <a:endParaRPr lang="cs-CZ" sz="3400" dirty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b="1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163</TotalTime>
  <Words>255</Words>
  <Application>Microsoft Office PowerPoint</Application>
  <PresentationFormat>Předvádění na obrazovce (4:3)</PresentationFormat>
  <Paragraphs>58</Paragraphs>
  <Slides>9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Century Gothic</vt:lpstr>
      <vt:lpstr>Arial</vt:lpstr>
      <vt:lpstr>Wingdings 2</vt:lpstr>
      <vt:lpstr>Verdana</vt:lpstr>
      <vt:lpstr>Calibri</vt:lpstr>
      <vt:lpstr>Courier New</vt:lpstr>
      <vt:lpstr>Talent</vt:lpstr>
      <vt:lpstr>Talent</vt:lpstr>
      <vt:lpstr>Talent</vt:lpstr>
      <vt:lpstr>Talent</vt:lpstr>
      <vt:lpstr>Talent</vt:lpstr>
      <vt:lpstr>Talent</vt:lpstr>
      <vt:lpstr>Talent</vt:lpstr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Maminka</cp:lastModifiedBy>
  <cp:revision>20</cp:revision>
  <dcterms:created xsi:type="dcterms:W3CDTF">2012-02-09T07:03:57Z</dcterms:created>
  <dcterms:modified xsi:type="dcterms:W3CDTF">2012-03-06T12:47:09Z</dcterms:modified>
</cp:coreProperties>
</file>