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1" r:id="rId5"/>
    <p:sldId id="262" r:id="rId6"/>
    <p:sldId id="266" r:id="rId7"/>
    <p:sldId id="267" r:id="rId8"/>
    <p:sldId id="269" r:id="rId9"/>
    <p:sldId id="263" r:id="rId10"/>
    <p:sldId id="264" r:id="rId11"/>
    <p:sldId id="265" r:id="rId12"/>
    <p:sldId id="260" r:id="rId13"/>
    <p:sldId id="25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E5A3E-353E-4CBF-928A-AEE8E0246C30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897662A-8892-41DA-924C-A231DCCCAF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E5A3E-353E-4CBF-928A-AEE8E0246C30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7662A-8892-41DA-924C-A231DCCCAF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E5A3E-353E-4CBF-928A-AEE8E0246C30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897662A-8892-41DA-924C-A231DCCCAF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E5A3E-353E-4CBF-928A-AEE8E0246C30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7662A-8892-41DA-924C-A231DCCCAF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E5A3E-353E-4CBF-928A-AEE8E0246C30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7662A-8892-41DA-924C-A231DCCCAF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E5A3E-353E-4CBF-928A-AEE8E0246C30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7662A-8892-41DA-924C-A231DCCCAF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E5A3E-353E-4CBF-928A-AEE8E0246C30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7662A-8892-41DA-924C-A231DCCCAF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E5A3E-353E-4CBF-928A-AEE8E0246C30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7662A-8892-41DA-924C-A231DCCCAF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E5A3E-353E-4CBF-928A-AEE8E0246C30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897662A-8892-41DA-924C-A231DCCCAF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E5A3E-353E-4CBF-928A-AEE8E0246C30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7662A-8892-41DA-924C-A231DCCCAF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E5A3E-353E-4CBF-928A-AEE8E0246C30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7662A-8892-41DA-924C-A231DCCCAF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95E5A3E-353E-4CBF-928A-AEE8E0246C30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897662A-8892-41DA-924C-A231DCCCAF2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0/02/Eichh%C3%B6rnchen_D%C3%BCsseldorf_Hofgarten_edit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0/02/Eichh%C3%B6rnchen_D%C3%BCsseldorf_Hofgarten_edit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0/05/Sciurus_vulgaris_Suomi-e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6/69/Kurre5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//upload.wikimedia.org/wikipedia/commons/d/dd/MattiParkkonen_Orava.jp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6/69/Kurre5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7/7d/JJM_SquirrelBaby_01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0/05/Squirrel_germany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//upload.wikimedia.org/wikipedia/commons/c/c0/Sciurus_vulgaris_bearn_2001.jpg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6/67/Buteo_buteo_1_(Lukasz_Lukasik).jpg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11.jpeg"/><Relationship Id="rId2" Type="http://schemas.openxmlformats.org/officeDocument/2006/relationships/hyperlink" Target="//upload.wikimedia.org/wikipedia/commons/6/69/Kurre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d/d0/Vulpes_vulpes_standing_in_snow.jpg" TargetMode="External"/><Relationship Id="rId11" Type="http://schemas.openxmlformats.org/officeDocument/2006/relationships/image" Target="../media/image13.jpeg"/><Relationship Id="rId5" Type="http://schemas.openxmlformats.org/officeDocument/2006/relationships/image" Target="../media/image10.jpeg"/><Relationship Id="rId10" Type="http://schemas.openxmlformats.org/officeDocument/2006/relationships/hyperlink" Target="//upload.wikimedia.org/wikipedia/commons/7/78/Eagle.owl.arp.750pix.jpg" TargetMode="External"/><Relationship Id="rId4" Type="http://schemas.openxmlformats.org/officeDocument/2006/relationships/hyperlink" Target="//upload.wikimedia.org/wikipedia/commons/f/ff/Martes_martes_crop.jpg" TargetMode="External"/><Relationship Id="rId9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Veverka_obecn%C3%A1" TargetMode="External"/><Relationship Id="rId13" Type="http://schemas.openxmlformats.org/officeDocument/2006/relationships/hyperlink" Target="http://commons.wikimedia.org/wiki/File:MattiParkkonen_Orava.jpg" TargetMode="External"/><Relationship Id="rId3" Type="http://schemas.openxmlformats.org/officeDocument/2006/relationships/hyperlink" Target="http://cs.wikipedia.org/wiki/Soubor:JJM_SquirrelBaby_01.jpg" TargetMode="External"/><Relationship Id="rId7" Type="http://schemas.openxmlformats.org/officeDocument/2006/relationships/hyperlink" Target="http://cs.wikipedia.org/wiki/Soubor:Sciurus_vulgaris_bearn_2001.jpg" TargetMode="External"/><Relationship Id="rId12" Type="http://schemas.openxmlformats.org/officeDocument/2006/relationships/hyperlink" Target="http://cs.wikipedia.org/wiki/Soubor:Eagle.owl.arp.750pix.jpg" TargetMode="External"/><Relationship Id="rId2" Type="http://schemas.openxmlformats.org/officeDocument/2006/relationships/hyperlink" Target="http://cs.wikipedia.org/wiki/Soubor:Eichh%C3%B6rnchen_D%C3%BCsseldorf_Hofgarten_edi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quirrel_germany.jpg" TargetMode="External"/><Relationship Id="rId11" Type="http://schemas.openxmlformats.org/officeDocument/2006/relationships/hyperlink" Target="http://cs.wikipedia.org/wiki/Soubor:Buteo_buteo_1_(Lukasz_Lukasik).jpg" TargetMode="External"/><Relationship Id="rId5" Type="http://schemas.openxmlformats.org/officeDocument/2006/relationships/hyperlink" Target="http://cs.wikipedia.org/wiki/Soubor:Sciurus_vulgaris_Suomi-e.jpg" TargetMode="External"/><Relationship Id="rId10" Type="http://schemas.openxmlformats.org/officeDocument/2006/relationships/hyperlink" Target="http://cs.wikipedia.org/wiki/Soubor:Vulpes_vulpes_standing_in_snow.jpg" TargetMode="External"/><Relationship Id="rId4" Type="http://schemas.openxmlformats.org/officeDocument/2006/relationships/hyperlink" Target="http://cs.wikipedia.org/wiki/Soubor:Kurre5.jpg" TargetMode="External"/><Relationship Id="rId9" Type="http://schemas.openxmlformats.org/officeDocument/2006/relationships/hyperlink" Target="http://cs.wikipedia.org/wiki/Soubor:Martes_martes_crop.jp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4071942"/>
            <a:ext cx="6400800" cy="64294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VY_32_INOVACE_10_veverka_obecná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/>
              <a:t>Zvířata v lese – veverka obecná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 smtClean="0"/>
              <a:t>autor projektu: Mgr. Michaela Kerdová</a:t>
            </a:r>
            <a:endParaRPr lang="cs-CZ" sz="2800" dirty="0"/>
          </a:p>
        </p:txBody>
      </p:sp>
      <p:pic>
        <p:nvPicPr>
          <p:cNvPr id="4" name="Picture 2" descr="C:\Users\student\AppData\Local\Microsoft\Windows\Temporary Internet Files\Content.IE5\KZ6RFGHV\opvk_hor_zakladni_logolink_bar_cz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04" y="5143512"/>
            <a:ext cx="5918266" cy="114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339752" y="31932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dirty="0"/>
              <a:t>Vytvořeno v rámci projektu „EU peníze školám“.</a:t>
            </a:r>
          </a:p>
          <a:p>
            <a:pPr algn="ctr"/>
            <a:r>
              <a:rPr lang="cs-CZ" dirty="0"/>
              <a:t>OP VK oblast podpory 1.4 s názvem Zlepšení podmínek pro vzdělávání na základních školách.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/>
              <a:t>Veverka obecná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Soubor:Eichhörnchen Düsseldorf Hofgarten edi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428736"/>
            <a:ext cx="7286676" cy="4881144"/>
          </a:xfrm>
          <a:prstGeom prst="rect">
            <a:avLst/>
          </a:prstGeom>
          <a:noFill/>
        </p:spPr>
      </p:pic>
      <p:cxnSp>
        <p:nvCxnSpPr>
          <p:cNvPr id="6" name="Přímá spojovací šipka 5"/>
          <p:cNvCxnSpPr/>
          <p:nvPr/>
        </p:nvCxnSpPr>
        <p:spPr>
          <a:xfrm flipV="1">
            <a:off x="5286380" y="2357430"/>
            <a:ext cx="1643074" cy="1143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rot="10800000">
            <a:off x="2285984" y="2714620"/>
            <a:ext cx="1285884" cy="8572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715140" y="1785926"/>
            <a:ext cx="17859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Huňatý ocas – slouží jako kormidlo při skocích z větve na větev, pomáhá udržovat rovnováhu při lezení, pokrývka těla při spánku.</a:t>
            </a:r>
            <a:endParaRPr lang="cs-CZ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42976" y="1928802"/>
            <a:ext cx="17859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Střapce chlupů na ušních boltcích.</a:t>
            </a:r>
            <a:endParaRPr lang="cs-CZ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572264" y="5357826"/>
            <a:ext cx="21431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Ostré a zakřivené drápky – pomáhají při lezení ve větvích.</a:t>
            </a:r>
            <a:endParaRPr lang="cs-CZ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Přímá spojovací šipka 13"/>
          <p:cNvCxnSpPr/>
          <p:nvPr/>
        </p:nvCxnSpPr>
        <p:spPr>
          <a:xfrm>
            <a:off x="5857884" y="5715016"/>
            <a:ext cx="857256" cy="714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1428728" y="5715016"/>
            <a:ext cx="1857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Srst na břiše a hrdle zbarvená do bíla.</a:t>
            </a:r>
            <a:endParaRPr lang="cs-CZ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Přímá spojovací šipka 16"/>
          <p:cNvCxnSpPr/>
          <p:nvPr/>
        </p:nvCxnSpPr>
        <p:spPr>
          <a:xfrm rot="10800000" flipV="1">
            <a:off x="2786050" y="5000636"/>
            <a:ext cx="1357322" cy="78581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714348" y="3429000"/>
            <a:ext cx="1785950" cy="156966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Srst má nejčastěji barvu rezavou, podobnou barvě kůry jehličnatých stromů.</a:t>
            </a:r>
            <a:endParaRPr lang="cs-CZ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Šipka doprava se zářezem 15">
            <a:hlinkClick r:id="rId4" action="ppaction://hlinksldjump"/>
          </p:cNvPr>
          <p:cNvSpPr/>
          <p:nvPr/>
        </p:nvSpPr>
        <p:spPr>
          <a:xfrm>
            <a:off x="8001024" y="500042"/>
            <a:ext cx="642942" cy="28575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Soubor:Eichhörnchen Düsseldorf Hofgarten edi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contrast="-40000"/>
          </a:blip>
          <a:srcRect/>
          <a:stretch>
            <a:fillRect/>
          </a:stretch>
        </p:blipFill>
        <p:spPr bwMode="auto">
          <a:xfrm>
            <a:off x="642910" y="571480"/>
            <a:ext cx="7858180" cy="56721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42910" y="1214422"/>
            <a:ext cx="7772400" cy="4572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Veverka dokáže skákat z větve na větev, ze stromu na strom.</a:t>
            </a:r>
          </a:p>
          <a:p>
            <a:pPr algn="ctr">
              <a:buNone/>
            </a:pPr>
            <a:endParaRPr lang="cs-CZ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Odráží se zadníma nohama, které jsou delší a silnější než přední nohy.</a:t>
            </a:r>
          </a:p>
          <a:p>
            <a:pPr algn="ctr">
              <a:buNone/>
            </a:pPr>
            <a:endParaRPr lang="cs-CZ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Skáče-li ze stromu na zem, roztáhne široce nohy a natáhne ocas, a tak zmírní rychlost pádu.</a:t>
            </a:r>
          </a:p>
          <a:p>
            <a:pPr algn="ctr">
              <a:buNone/>
            </a:pPr>
            <a:endParaRPr lang="cs-CZ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Neublíží si ani při skoku z velké výšky.</a:t>
            </a:r>
            <a:endParaRPr lang="cs-CZ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Šipka doprava se zářezem 4">
            <a:hlinkClick r:id="rId4" action="ppaction://hlinksldjump"/>
          </p:cNvPr>
          <p:cNvSpPr/>
          <p:nvPr/>
        </p:nvSpPr>
        <p:spPr>
          <a:xfrm>
            <a:off x="7858148" y="6357958"/>
            <a:ext cx="714380" cy="28575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Ze života veverky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Veverka je denní zvířátko, na noc se uchyluje do svého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hnízda, kde celou noc tvrdě spí.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Hnízdo má buď ve stromové dutině,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nebo si ho splétá z větviček a kůry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ve větvích.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Vystýlá si ho mechem, trávou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a listím.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Když je vyplašena, šplhá šroubovitě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kolem kmene vzhůru.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60" name="Picture 4" descr="Soubor:Sciurus vulgaris Suomi-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8358" y="2714620"/>
            <a:ext cx="2648095" cy="3714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Čím se živí veverka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Veverka je hlodavec.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Živí se žaludy, bukvicemi,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lískovými oříšky, semeny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šišek, houbami. Loupí ráda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ptačí vejce </a:t>
            </a:r>
            <a:r>
              <a:rPr lang="cs-CZ" smtClean="0">
                <a:latin typeface="Arial" pitchFamily="34" charset="0"/>
                <a:cs typeface="Arial" pitchFamily="34" charset="0"/>
              </a:rPr>
              <a:t>a holátka.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Zásoby si zahrabává, nebo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schovává v dutinách stromů.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Když jí potravu, sedí na „bobku“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a potravu si drží v předních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končetinách.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4" name="Picture 2" descr="Soubor:Kurre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1571612"/>
            <a:ext cx="3191547" cy="49018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9600" dirty="0" smtClean="0"/>
              <a:t>?</a:t>
            </a:r>
            <a:endParaRPr lang="cs-CZ" sz="9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Je veverka </a:t>
            </a:r>
            <a:r>
              <a:rPr lang="cs-CZ" sz="4000" u="sng" dirty="0" smtClean="0">
                <a:latin typeface="Arial" pitchFamily="34" charset="0"/>
                <a:cs typeface="Arial" pitchFamily="34" charset="0"/>
              </a:rPr>
              <a:t>všežravec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2" action="ppaction://hlinksldjump"/>
              </a:rPr>
              <a:t>ANO</a:t>
            </a:r>
            <a:endParaRPr lang="cs-CZ" sz="4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cs-CZ" sz="4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 action="ppaction://hlinksldjump"/>
              </a:rPr>
              <a:t>NE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3556" name="Picture 4" descr="File:MattiParkkonen Orav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2285992"/>
            <a:ext cx="5157775" cy="4238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2786050" y="1714488"/>
            <a:ext cx="3643338" cy="4071966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se zářezem 4">
            <a:hlinkClick r:id="rId2" action="ppaction://hlinksldjump"/>
          </p:cNvPr>
          <p:cNvSpPr/>
          <p:nvPr/>
        </p:nvSpPr>
        <p:spPr>
          <a:xfrm>
            <a:off x="7286644" y="5429264"/>
            <a:ext cx="97840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Čím se živí veverka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Veverka je hlodavec.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Živí se žaludy, bukvicemi,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lískovými oříšky, semeny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šišek, houbami. Loupí ráda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ptačí vejce a holátka.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Zásoby si zahrabává, nebo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schovává v dutinách stromů.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Když jí potravu, sedí na „bobku“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a potravu si drží v předních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končetinách.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4" name="Picture 2" descr="Soubor:Kurre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1571612"/>
            <a:ext cx="3191547" cy="4901890"/>
          </a:xfrm>
          <a:prstGeom prst="rect">
            <a:avLst/>
          </a:prstGeom>
          <a:noFill/>
        </p:spPr>
      </p:pic>
      <p:sp>
        <p:nvSpPr>
          <p:cNvPr id="5" name="Šipka doprava se zářezem 4">
            <a:hlinkClick r:id="rId4" action="ppaction://hlinksldjump"/>
          </p:cNvPr>
          <p:cNvSpPr/>
          <p:nvPr/>
        </p:nvSpPr>
        <p:spPr>
          <a:xfrm>
            <a:off x="3500430" y="6143644"/>
            <a:ext cx="97840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Veverka je savec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Mláďata veverky jsou po narození slepá a váží kolem 10g.</a:t>
            </a:r>
          </a:p>
          <a:p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Samička je nejprve 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  kojí, později jim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  přináší potravu.</a:t>
            </a:r>
          </a:p>
          <a:p>
            <a:pPr>
              <a:buNone/>
            </a:pPr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Teprve po měsíci 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  otvírají oči 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  a po dvou jsou 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  samostatná.</a:t>
            </a:r>
            <a:endParaRPr lang="cs-CZ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0" name="Picture 2" descr="Soubor:JJM SquirrelBaby 0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2928934"/>
            <a:ext cx="4762480" cy="300036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072066" y="6000768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Dva týdny staré mládě.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Zbarvení veverek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Nejčastěji rezavá srst.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Může být zbarvena i do černa či hnědé barvy.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6" name="Picture 2" descr="Soubor:Squirrel german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000372"/>
            <a:ext cx="4306025" cy="3162001"/>
          </a:xfrm>
          <a:prstGeom prst="ellipse">
            <a:avLst/>
          </a:prstGeom>
          <a:noFill/>
        </p:spPr>
      </p:pic>
      <p:pic>
        <p:nvPicPr>
          <p:cNvPr id="21508" name="Picture 4" descr="Soubor:Sciurus vulgaris bearn 200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3000372"/>
            <a:ext cx="4286248" cy="3186278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Nepřátelé veverky.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2530" name="Picture 2" descr="Soubor:Kurre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285860"/>
            <a:ext cx="1913918" cy="2939583"/>
          </a:xfrm>
          <a:prstGeom prst="ellipse">
            <a:avLst/>
          </a:prstGeom>
          <a:noFill/>
        </p:spPr>
      </p:pic>
      <p:pic>
        <p:nvPicPr>
          <p:cNvPr id="22532" name="Picture 4" descr="Soubor:Martes martes crop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500438"/>
            <a:ext cx="2571768" cy="1714512"/>
          </a:xfrm>
          <a:prstGeom prst="ellipse">
            <a:avLst/>
          </a:prstGeom>
          <a:noFill/>
        </p:spPr>
      </p:pic>
      <p:pic>
        <p:nvPicPr>
          <p:cNvPr id="22534" name="Picture 6" descr="Soubor:Vulpes vulpes standing in snow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84" y="4857760"/>
            <a:ext cx="2621542" cy="1785926"/>
          </a:xfrm>
          <a:prstGeom prst="ellipse">
            <a:avLst/>
          </a:prstGeom>
          <a:noFill/>
        </p:spPr>
      </p:pic>
      <p:pic>
        <p:nvPicPr>
          <p:cNvPr id="22536" name="Picture 8" descr="Soubor:Buteo buteo 1 (Lukasz Lukasik)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3504" y="4714884"/>
            <a:ext cx="2500330" cy="1875248"/>
          </a:xfrm>
          <a:prstGeom prst="ellipse">
            <a:avLst/>
          </a:prstGeom>
          <a:noFill/>
        </p:spPr>
      </p:pic>
      <p:pic>
        <p:nvPicPr>
          <p:cNvPr id="22538" name="Picture 10" descr="Soubor:Eagle.owl.arp.750pix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29454" y="2428868"/>
            <a:ext cx="1828288" cy="2221389"/>
          </a:xfrm>
          <a:prstGeom prst="ellipse">
            <a:avLst/>
          </a:prstGeom>
          <a:noFill/>
        </p:spPr>
      </p:pic>
      <p:cxnSp>
        <p:nvCxnSpPr>
          <p:cNvPr id="10" name="Přímá spojovací šipka 9"/>
          <p:cNvCxnSpPr/>
          <p:nvPr/>
        </p:nvCxnSpPr>
        <p:spPr>
          <a:xfrm flipV="1">
            <a:off x="2357422" y="2928934"/>
            <a:ext cx="1214446" cy="1143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5400000" flipH="1" flipV="1">
            <a:off x="3143240" y="4643446"/>
            <a:ext cx="1500198" cy="5000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16200000" flipV="1">
            <a:off x="5214942" y="4000504"/>
            <a:ext cx="1285884" cy="8572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rot="10800000">
            <a:off x="5572132" y="2928934"/>
            <a:ext cx="1714512" cy="14287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1285852" y="5143512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kuna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14678" y="6488668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liška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857884" y="6488668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d</a:t>
            </a:r>
            <a:r>
              <a:rPr lang="cs-CZ" dirty="0" smtClean="0">
                <a:solidFill>
                  <a:srgbClr val="FF0000"/>
                </a:solidFill>
              </a:rPr>
              <a:t>raví ptáci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643834" y="4572008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sovy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85786" y="1714488"/>
            <a:ext cx="7986714" cy="4572000"/>
          </a:xfrm>
        </p:spPr>
        <p:txBody>
          <a:bodyPr>
            <a:normAutofit fontScale="62500" lnSpcReduction="20000"/>
          </a:bodyPr>
          <a:lstStyle/>
          <a:p>
            <a:r>
              <a:rPr lang="cs-CZ" sz="2900" dirty="0" smtClean="0">
                <a:latin typeface="Arial" pitchFamily="34" charset="0"/>
                <a:cs typeface="Arial" pitchFamily="34" charset="0"/>
                <a:hlinkClick r:id="rId2"/>
              </a:rPr>
              <a:t>http://cs.wikipedia.org/wiki/Soubor:Eichh%C3%B6rnchen_D%C3%BCsseldorf_Hofgarten_edit.jpg</a:t>
            </a: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900" dirty="0" smtClean="0">
                <a:latin typeface="Arial" pitchFamily="34" charset="0"/>
                <a:cs typeface="Arial" pitchFamily="34" charset="0"/>
                <a:hlinkClick r:id="rId3"/>
              </a:rPr>
              <a:t>http://cs.wikipedia.org/wiki/Soubor:JJM_SquirrelBaby_01.jpg</a:t>
            </a: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900" dirty="0" smtClean="0">
                <a:latin typeface="Arial" pitchFamily="34" charset="0"/>
                <a:cs typeface="Arial" pitchFamily="34" charset="0"/>
                <a:hlinkClick r:id="rId4"/>
              </a:rPr>
              <a:t>http://cs.wikipedia.org/wiki/Soubor:Kurre5.jpg</a:t>
            </a: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900" dirty="0" smtClean="0">
                <a:latin typeface="Arial" pitchFamily="34" charset="0"/>
                <a:cs typeface="Arial" pitchFamily="34" charset="0"/>
                <a:hlinkClick r:id="rId5"/>
              </a:rPr>
              <a:t>http://cs.wikipedia.org/wiki/Soubor:Sciurus_vulgaris_Suomi-e.jpg</a:t>
            </a: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900" dirty="0" smtClean="0">
                <a:latin typeface="Arial" pitchFamily="34" charset="0"/>
                <a:cs typeface="Arial" pitchFamily="34" charset="0"/>
                <a:hlinkClick r:id="rId6"/>
              </a:rPr>
              <a:t>http://cs.wikipedia.org/wiki/Soubor:Squirrel_germany.jpg</a:t>
            </a: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900" dirty="0" smtClean="0">
                <a:latin typeface="Arial" pitchFamily="34" charset="0"/>
                <a:cs typeface="Arial" pitchFamily="34" charset="0"/>
                <a:hlinkClick r:id="rId7"/>
              </a:rPr>
              <a:t>http://cs.wikipedia.org/wiki/Soubor:Sciurus_vulgaris_bearn_2001.jpg</a:t>
            </a: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900" dirty="0" smtClean="0">
                <a:latin typeface="Arial" pitchFamily="34" charset="0"/>
                <a:cs typeface="Arial" pitchFamily="34" charset="0"/>
                <a:hlinkClick r:id="rId8"/>
              </a:rPr>
              <a:t>http://cs.wikipedia.org/wiki/Veverka_obecn%C3%A1</a:t>
            </a: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900" dirty="0" smtClean="0">
                <a:latin typeface="Arial" pitchFamily="34" charset="0"/>
                <a:cs typeface="Arial" pitchFamily="34" charset="0"/>
                <a:hlinkClick r:id="rId9"/>
              </a:rPr>
              <a:t>http://cs.wikipedia.org/wiki/Soubor:Martes_martes_crop.jpg</a:t>
            </a: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900" dirty="0" smtClean="0">
                <a:latin typeface="Arial" pitchFamily="34" charset="0"/>
                <a:cs typeface="Arial" pitchFamily="34" charset="0"/>
                <a:hlinkClick r:id="rId10"/>
              </a:rPr>
              <a:t>http://cs.wikipedia.org/wiki/Soubor:Vulpes_vulpes_standing_in_snow.jpg</a:t>
            </a: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900" dirty="0" smtClean="0">
                <a:latin typeface="Arial" pitchFamily="34" charset="0"/>
                <a:cs typeface="Arial" pitchFamily="34" charset="0"/>
                <a:hlinkClick r:id="rId11"/>
              </a:rPr>
              <a:t>http://cs.wikipedia.org/wiki/Soubor:Buteo_buteo_1_(Lukasz_Lukasik).jpg</a:t>
            </a: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900" dirty="0" smtClean="0">
                <a:latin typeface="Arial" pitchFamily="34" charset="0"/>
                <a:cs typeface="Arial" pitchFamily="34" charset="0"/>
                <a:hlinkClick r:id="rId12"/>
              </a:rPr>
              <a:t>http://cs.wikipedia.org/wiki/Soubor:Eagle.owl.arp.750pix.jpg</a:t>
            </a: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900" dirty="0" smtClean="0">
                <a:latin typeface="Arial" pitchFamily="34" charset="0"/>
                <a:cs typeface="Arial" pitchFamily="34" charset="0"/>
                <a:hlinkClick r:id="rId13"/>
              </a:rPr>
              <a:t>http://commons.wikimedia.org/wiki/File:MattiParkkonen_Orava.jpg</a:t>
            </a: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9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KHOLOVÁ, Helena, </a:t>
            </a:r>
            <a:r>
              <a:rPr lang="cs-CZ" sz="29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et</a:t>
            </a:r>
            <a:r>
              <a:rPr lang="cs-CZ" sz="29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9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al</a:t>
            </a:r>
            <a:r>
              <a:rPr lang="cs-CZ" sz="29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2900" i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Přírodověda 4</a:t>
            </a:r>
            <a:r>
              <a:rPr lang="cs-CZ" sz="29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1. vydání. </a:t>
            </a:r>
            <a:r>
              <a:rPr lang="cs-CZ" sz="29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Všeň</a:t>
            </a:r>
            <a:r>
              <a:rPr lang="cs-CZ" sz="29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 : Alter, 1996. V lese/ Veverka obecná, s. 2 - 56.</a:t>
            </a:r>
          </a:p>
          <a:p>
            <a:endParaRPr lang="cs-CZ" sz="29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Vytvořeno jako DUM do předmětu přírodověda </a:t>
            </a:r>
          </a:p>
          <a:p>
            <a:pPr>
              <a:buNone/>
            </a:pPr>
            <a:r>
              <a:rPr lang="cs-CZ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  na ZŠ Mladá Boleslav 17. listopadu 1325 pro čtvrtý</a:t>
            </a:r>
          </a:p>
          <a:p>
            <a:pPr>
              <a:buNone/>
            </a:pPr>
            <a:r>
              <a:rPr lang="cs-CZ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  ročník základní školy.</a:t>
            </a:r>
          </a:p>
          <a:p>
            <a:endParaRPr lang="cs-CZ" dirty="0" smtClean="0">
              <a:solidFill>
                <a:srgbClr val="FF66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Materiál slouží jako doplněk výkladu o veverce</a:t>
            </a:r>
          </a:p>
          <a:p>
            <a:pPr>
              <a:buNone/>
            </a:pPr>
            <a:r>
              <a:rPr lang="cs-CZ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  obecné v rámci tématu V lese.</a:t>
            </a:r>
          </a:p>
          <a:p>
            <a:endParaRPr lang="cs-CZ" dirty="0" smtClean="0">
              <a:solidFill>
                <a:srgbClr val="FF66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Materiál doporučuji prezentovat pomocí </a:t>
            </a:r>
          </a:p>
          <a:p>
            <a:pPr>
              <a:buNone/>
            </a:pPr>
            <a:r>
              <a:rPr lang="cs-CZ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dirty="0" err="1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dataprojektoru</a:t>
            </a:r>
            <a:r>
              <a:rPr lang="cs-CZ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nebo na monitorech žáků.</a:t>
            </a:r>
          </a:p>
          <a:p>
            <a:endParaRPr lang="cs-CZ" dirty="0" smtClean="0">
              <a:solidFill>
                <a:srgbClr val="FF66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Materiál byl vytvořen a pilotován v 1. pololetí školního</a:t>
            </a:r>
          </a:p>
          <a:p>
            <a:pPr>
              <a:buNone/>
            </a:pPr>
            <a:r>
              <a:rPr lang="cs-CZ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  roku 2011/2012.</a:t>
            </a:r>
          </a:p>
          <a:p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205</TotalTime>
  <Words>532</Words>
  <Application>Microsoft Office PowerPoint</Application>
  <PresentationFormat>Předvádění na obrazovce (4:3)</PresentationFormat>
  <Paragraphs>122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Jmění</vt:lpstr>
      <vt:lpstr>Zvířata v lese – veverka obecná autor projektu: Mgr. Michaela Kerdová</vt:lpstr>
      <vt:lpstr>Veverka obecná</vt:lpstr>
      <vt:lpstr>Prezentace aplikace PowerPoint</vt:lpstr>
      <vt:lpstr>Ze života veverky</vt:lpstr>
      <vt:lpstr>Čím se živí veverka</vt:lpstr>
      <vt:lpstr>?</vt:lpstr>
      <vt:lpstr>Prezentace aplikace PowerPoint</vt:lpstr>
      <vt:lpstr>Čím se živí veverka</vt:lpstr>
      <vt:lpstr>Veverka je savec</vt:lpstr>
      <vt:lpstr>Zbarvení veverek</vt:lpstr>
      <vt:lpstr>Nepřátelé veverky.</vt:lpstr>
      <vt:lpstr>Zdroje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kerdova</cp:lastModifiedBy>
  <cp:revision>25</cp:revision>
  <dcterms:created xsi:type="dcterms:W3CDTF">2011-12-06T18:25:43Z</dcterms:created>
  <dcterms:modified xsi:type="dcterms:W3CDTF">2012-03-21T13:03:14Z</dcterms:modified>
</cp:coreProperties>
</file>