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5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B9927F9-9CAB-42AD-AEFC-27F5878729D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9A0B2E4-67D3-4256-BB05-5A0856895B0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3.jpeg"/><Relationship Id="rId7" Type="http://schemas.openxmlformats.org/officeDocument/2006/relationships/hyperlink" Target="//upload.wikimedia.org/wikipedia/commons/f/fc/HylaArboreaSpawn.jpg" TargetMode="External"/><Relationship Id="rId2" Type="http://schemas.openxmlformats.org/officeDocument/2006/relationships/hyperlink" Target="//upload.wikimedia.org/wikipedia/commons/9/9c/Frog_in_frogspaw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d/da/Bufo_bufo_-_larvas_2_(aka)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3/3b/RanaArvalisBlueMal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1/16/Common_frog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6/6f/HylaArborea-CallingMal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d/d3/RanaLessonaeCroacking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2/26/Hyla_arborea,_juv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1/Laubfrosch-wiki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8/84/Hyla_arborea_(Marek_Szczepanek)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d/d8/RanaArvalisFemale.jpg" TargetMode="External"/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//upload.wikimedia.org/wikipedia/commons/b/be/European_Common_Frog_Rana_temporaria_(cropped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1/Rana_lessonae.jpg" TargetMode="External"/><Relationship Id="rId11" Type="http://schemas.openxmlformats.org/officeDocument/2006/relationships/image" Target="../media/image18.jpeg"/><Relationship Id="rId5" Type="http://schemas.openxmlformats.org/officeDocument/2006/relationships/image" Target="../media/image15.jpeg"/><Relationship Id="rId10" Type="http://schemas.openxmlformats.org/officeDocument/2006/relationships/hyperlink" Target="//upload.wikimedia.org/wikipedia/commons/a/af/RanaRidibundaFemale.jpg" TargetMode="External"/><Relationship Id="rId4" Type="http://schemas.openxmlformats.org/officeDocument/2006/relationships/hyperlink" Target="//upload.wikimedia.org/wikipedia/commons/d/df/Teichfrosch.jpg" TargetMode="External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2/Bufo_Bufo_in_natural_monument_Vystrkov.JPG" TargetMode="External"/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hyperlink" Target="//upload.wikimedia.org/wikipedia/commons/9/96/Bufo_bufo_(Marek_Szczepane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9/Bufo_Bufo.jpg" TargetMode="External"/><Relationship Id="rId5" Type="http://schemas.openxmlformats.org/officeDocument/2006/relationships/image" Target="../media/image20.jpeg"/><Relationship Id="rId4" Type="http://schemas.openxmlformats.org/officeDocument/2006/relationships/hyperlink" Target="//upload.wikimedia.org/wikipedia/commons/2/2a/Bufo_bufo_-_Erdkr%C3%B6te.jpg" TargetMode="External"/><Relationship Id="rId9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2" Type="http://schemas.openxmlformats.org/officeDocument/2006/relationships/hyperlink" Target="//upload.wikimedia.org/wikipedia/commons/2/2c/Bombina_bombina_2_(Marek_Szczepane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0/BombinaVariegataJuv.jpg" TargetMode="External"/><Relationship Id="rId5" Type="http://schemas.openxmlformats.org/officeDocument/2006/relationships/image" Target="../media/image24.jpeg"/><Relationship Id="rId4" Type="http://schemas.openxmlformats.org/officeDocument/2006/relationships/hyperlink" Target="//upload.wikimedia.org/wikipedia/commons/5/5e/BombinaBombinaJuv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//upload.wikimedia.org/wikipedia/commons/c/c6/PelobatesFuscu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hyperlink" Target="//upload.wikimedia.org/wikipedia/commons/b/bc/Pelobates_fuscus_czech_republic_na_plachte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Rosni%C4%8Dka_zelen%C3%A1" TargetMode="External"/><Relationship Id="rId13" Type="http://schemas.openxmlformats.org/officeDocument/2006/relationships/hyperlink" Target="http://cs.wikipedia.org/wiki/Soubor:Rana_lessonae.jpg" TargetMode="External"/><Relationship Id="rId18" Type="http://schemas.openxmlformats.org/officeDocument/2006/relationships/hyperlink" Target="http://cs.wikipedia.org/wiki/Soubor:Bufo_bufo_-_Erdkr%C3%B6te.jpg" TargetMode="External"/><Relationship Id="rId26" Type="http://schemas.openxmlformats.org/officeDocument/2006/relationships/hyperlink" Target="http://cs.wikipedia.org/wiki/Soubor:PelobatesFuscus.jpg" TargetMode="External"/><Relationship Id="rId3" Type="http://schemas.openxmlformats.org/officeDocument/2006/relationships/hyperlink" Target="http://cs.wikipedia.org/wiki/Soubor:HylaArborea-CallingMale.jpg" TargetMode="External"/><Relationship Id="rId21" Type="http://schemas.openxmlformats.org/officeDocument/2006/relationships/hyperlink" Target="http://cs.wikipedia.org/wiki/Soubor:Bufo_bufo_-_larvas_2_(aka).jpg" TargetMode="External"/><Relationship Id="rId7" Type="http://schemas.openxmlformats.org/officeDocument/2006/relationships/hyperlink" Target="http://cs.wikipedia.org/wiki/Soubor:Hyla_arborea_(Marek_Szczepanek).jpg" TargetMode="External"/><Relationship Id="rId12" Type="http://schemas.openxmlformats.org/officeDocument/2006/relationships/hyperlink" Target="http://cs.wikipedia.org/wiki/Soubor:Teichfrosch.jpg" TargetMode="External"/><Relationship Id="rId17" Type="http://schemas.openxmlformats.org/officeDocument/2006/relationships/hyperlink" Target="http://cs.wikipedia.org/wiki/Soubor:Bufo_bufo_(Marek_Szczepanek).jpg" TargetMode="External"/><Relationship Id="rId25" Type="http://schemas.openxmlformats.org/officeDocument/2006/relationships/hyperlink" Target="http://cs.wikipedia.org/wiki/Soubor:HylaArboreaSpawn.jpg" TargetMode="External"/><Relationship Id="rId2" Type="http://schemas.openxmlformats.org/officeDocument/2006/relationships/hyperlink" Target="http://cs.wikipedia.org/wiki/%C5%BD%C3%A1by" TargetMode="External"/><Relationship Id="rId16" Type="http://schemas.openxmlformats.org/officeDocument/2006/relationships/hyperlink" Target="http://cs.wikipedia.org/wiki/Soubor:Common_frog.jpg" TargetMode="External"/><Relationship Id="rId20" Type="http://schemas.openxmlformats.org/officeDocument/2006/relationships/hyperlink" Target="http://cs.wikipedia.org/wiki/Soubor:Bufo_Bufo_in_natural_monument_Vystrkov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yla_arborea,_juv_2.jpg" TargetMode="External"/><Relationship Id="rId11" Type="http://schemas.openxmlformats.org/officeDocument/2006/relationships/hyperlink" Target="http://cs.wikipedia.org/wiki/Soubor:Frog_in_frogspawn.jpg" TargetMode="External"/><Relationship Id="rId24" Type="http://schemas.openxmlformats.org/officeDocument/2006/relationships/hyperlink" Target="http://cs.wikipedia.org/wiki/Soubor:BombinaVariegataJuv.jpg" TargetMode="External"/><Relationship Id="rId5" Type="http://schemas.openxmlformats.org/officeDocument/2006/relationships/hyperlink" Target="http://cs.wikipedia.org/wiki/Soubor:RanaArvalisBlueMale.jpg" TargetMode="External"/><Relationship Id="rId15" Type="http://schemas.openxmlformats.org/officeDocument/2006/relationships/hyperlink" Target="http://cs.wikipedia.org/wiki/Soubor:RanaRidibundaFemale.jpg" TargetMode="External"/><Relationship Id="rId23" Type="http://schemas.openxmlformats.org/officeDocument/2006/relationships/hyperlink" Target="http://cs.wikipedia.org/wiki/Soubor:BombinaBombinaJuv.jpg" TargetMode="External"/><Relationship Id="rId10" Type="http://schemas.openxmlformats.org/officeDocument/2006/relationships/hyperlink" Target="http://cs.wikipedia.org/wiki/Soubor:European_Common_Frog_Rana_temporaria_(cropped).jpg" TargetMode="External"/><Relationship Id="rId19" Type="http://schemas.openxmlformats.org/officeDocument/2006/relationships/hyperlink" Target="http://cs.wikipedia.org/wiki/Soubor:Bufo_Bufo.jpg" TargetMode="External"/><Relationship Id="rId4" Type="http://schemas.openxmlformats.org/officeDocument/2006/relationships/hyperlink" Target="http://cs.wikipedia.org/wiki/Soubor:RanaLessonaeCroacking.JPG" TargetMode="External"/><Relationship Id="rId9" Type="http://schemas.openxmlformats.org/officeDocument/2006/relationships/hyperlink" Target="http://cs.wikipedia.org/wiki/Soubor:Laubfrosch-wiki.jpg" TargetMode="External"/><Relationship Id="rId14" Type="http://schemas.openxmlformats.org/officeDocument/2006/relationships/hyperlink" Target="http://cs.wikipedia.org/wiki/Soubor:RanaArvalisFemale.jpg" TargetMode="External"/><Relationship Id="rId22" Type="http://schemas.openxmlformats.org/officeDocument/2006/relationships/hyperlink" Target="http://cs.wikipedia.org/wiki/Soubor:Bombina_bombina_2_(Marek_Szczepanek).jpg" TargetMode="External"/><Relationship Id="rId27" Type="http://schemas.openxmlformats.org/officeDocument/2006/relationships/hyperlink" Target="http://cs.wikipedia.org/wiki/Soubor:Pelobates_fuscus_czech_republic_na_plachte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7854696" cy="17526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VY_32_INOVACE_18_žáby</a:t>
            </a:r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42" y="5143512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467544" y="1700808"/>
            <a:ext cx="7851648" cy="18288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Zvířata v lese – žáby</a:t>
            </a:r>
            <a:br>
              <a:rPr lang="cs-CZ" sz="7200" dirty="0" smtClean="0"/>
            </a:br>
            <a:r>
              <a:rPr lang="cs-CZ" sz="3200" dirty="0" smtClean="0"/>
              <a:t>autor projektu: Mgr. Michaela Kerdová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1775373" y="332656"/>
            <a:ext cx="56536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Vytvořeno v rámci projektu „EU peníze školám“.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OP VK oblast podpory 1.4 s názvem Zlepšení podmínek pro vzdělávání na základních školách.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/>
              <a:t>Žáby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mezi obojživelníky.</a:t>
            </a:r>
          </a:p>
          <a:p>
            <a:r>
              <a:rPr lang="cs-CZ" dirty="0" smtClean="0"/>
              <a:t>Část života prožijí ve vodě (pulci), </a:t>
            </a:r>
          </a:p>
          <a:p>
            <a:pPr>
              <a:buNone/>
            </a:pPr>
            <a:r>
              <a:rPr lang="cs-CZ" dirty="0" smtClean="0"/>
              <a:t>    část na souši (žáby).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Pulci</a:t>
            </a:r>
            <a:r>
              <a:rPr lang="cs-CZ" dirty="0" smtClean="0"/>
              <a:t> – dýchají </a:t>
            </a:r>
            <a:r>
              <a:rPr lang="cs-CZ" u="sng" dirty="0" smtClean="0">
                <a:solidFill>
                  <a:schemeClr val="accent5">
                    <a:lumMod val="50000"/>
                  </a:schemeClr>
                </a:solidFill>
              </a:rPr>
              <a:t>žábrami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Žáby</a:t>
            </a:r>
            <a:r>
              <a:rPr lang="cs-CZ" dirty="0" smtClean="0"/>
              <a:t> – dýchají </a:t>
            </a:r>
            <a:r>
              <a:rPr lang="cs-CZ" u="sng" dirty="0" smtClean="0">
                <a:solidFill>
                  <a:schemeClr val="accent5">
                    <a:lumMod val="50000"/>
                  </a:schemeClr>
                </a:solidFill>
              </a:rPr>
              <a:t>plícemi</a:t>
            </a:r>
          </a:p>
          <a:p>
            <a:endParaRPr lang="cs-CZ" dirty="0"/>
          </a:p>
        </p:txBody>
      </p:sp>
      <p:pic>
        <p:nvPicPr>
          <p:cNvPr id="4" name="Picture 4" descr="Soubor:Frog in frogspaw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2428868"/>
            <a:ext cx="2381213" cy="1785910"/>
          </a:xfrm>
          <a:prstGeom prst="rect">
            <a:avLst/>
          </a:prstGeom>
          <a:noFill/>
        </p:spPr>
      </p:pic>
      <p:pic>
        <p:nvPicPr>
          <p:cNvPr id="4098" name="Picture 2" descr="Soubor:Bufo bufo - larvas 2 (aka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72264" y="4857760"/>
            <a:ext cx="2424509" cy="1366817"/>
          </a:xfrm>
          <a:prstGeom prst="rect">
            <a:avLst/>
          </a:prstGeom>
          <a:noFill/>
        </p:spPr>
      </p:pic>
      <p:pic>
        <p:nvPicPr>
          <p:cNvPr id="1026" name="Picture 2" descr="C:\Users\user\Desktop\img00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20" y="4429132"/>
            <a:ext cx="6500858" cy="208146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28596" y="600076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vajíčka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4480" y="635795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pulec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86380" y="471488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žába</a:t>
            </a:r>
            <a:endParaRPr lang="cs-CZ" dirty="0"/>
          </a:p>
        </p:txBody>
      </p:sp>
      <p:pic>
        <p:nvPicPr>
          <p:cNvPr id="1028" name="Picture 4" descr="Soubor:HylaArboreaSpawn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00826" y="500042"/>
            <a:ext cx="2357454" cy="1646729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858016" y="1714488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vajíčka rosničky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3500438"/>
            <a:ext cx="2143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skokan se shluky vajíček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72330" y="4929198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pulci ropuchy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Jak se žáby živí?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Živí se většinou hmyzem.</a:t>
            </a:r>
          </a:p>
          <a:p>
            <a:r>
              <a:rPr lang="cs-CZ" dirty="0" smtClean="0"/>
              <a:t>Loví potravu dlouhým lepkavým jazykem, který vymrští po oběti.</a:t>
            </a:r>
          </a:p>
          <a:p>
            <a:r>
              <a:rPr lang="cs-CZ" dirty="0" smtClean="0"/>
              <a:t>Potravu nekoušou, polykají ji celou – nemají zuby na spodní čelisti.</a:t>
            </a:r>
            <a:endParaRPr lang="cs-CZ" dirty="0"/>
          </a:p>
        </p:txBody>
      </p:sp>
      <p:pic>
        <p:nvPicPr>
          <p:cNvPr id="2050" name="Picture 2" descr="Soubor:RanaArvalisBlueMa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4199198"/>
            <a:ext cx="3219991" cy="2515926"/>
          </a:xfrm>
          <a:prstGeom prst="rect">
            <a:avLst/>
          </a:prstGeom>
          <a:noFill/>
        </p:spPr>
      </p:pic>
      <p:pic>
        <p:nvPicPr>
          <p:cNvPr id="2052" name="Picture 4" descr="Soubor:Common fro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28662" y="4214818"/>
            <a:ext cx="3333720" cy="25002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Ze života žab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Pohybují se většinou pomocí skoků a přískoků (zadní nohy mnohem větší než přední).</a:t>
            </a:r>
          </a:p>
          <a:p>
            <a:pPr algn="ctr"/>
            <a:r>
              <a:rPr lang="cs-CZ" sz="2000" dirty="0" smtClean="0"/>
              <a:t>Žáby při skákání zavírají oči.</a:t>
            </a:r>
          </a:p>
          <a:p>
            <a:pPr algn="ctr"/>
            <a:r>
              <a:rPr lang="cs-CZ" sz="2000" dirty="0" smtClean="0"/>
              <a:t>Zbarvení žab je takové, aby co nejvíce splývaly s okolním prostředím.</a:t>
            </a:r>
          </a:p>
          <a:p>
            <a:pPr algn="ctr"/>
            <a:r>
              <a:rPr lang="cs-CZ" sz="2000" dirty="0" smtClean="0"/>
              <a:t>Samci žab mají u hlavy nebo na hrdle jeden nebo dva měchýřky, pomocí nichž se dorozumívají – kvákají.</a:t>
            </a:r>
            <a:endParaRPr lang="cs-CZ" sz="2000" dirty="0"/>
          </a:p>
        </p:txBody>
      </p:sp>
      <p:pic>
        <p:nvPicPr>
          <p:cNvPr id="1026" name="Picture 2" descr="Soubor:HylaArborea-CallingMa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4429132"/>
            <a:ext cx="2909856" cy="2240365"/>
          </a:xfrm>
          <a:prstGeom prst="ellipse">
            <a:avLst/>
          </a:prstGeom>
          <a:noFill/>
        </p:spPr>
      </p:pic>
      <p:pic>
        <p:nvPicPr>
          <p:cNvPr id="1028" name="Picture 4" descr="Soubor:RanaLessonaeCroackin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2012" y="4429133"/>
            <a:ext cx="2952771" cy="2214578"/>
          </a:xfrm>
          <a:prstGeom prst="ellipse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857356" y="6072206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r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osnička 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43636" y="607220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skokan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0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1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3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4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Rosnička zelená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Žije ve vlhkých listnatých lesích.</a:t>
            </a:r>
          </a:p>
          <a:p>
            <a:r>
              <a:rPr lang="cs-CZ" sz="2400" dirty="0" smtClean="0"/>
              <a:t>Dovede šplhat po větvích a obratně skáče z listu na list.</a:t>
            </a:r>
          </a:p>
          <a:p>
            <a:r>
              <a:rPr lang="cs-CZ" sz="2400" dirty="0" smtClean="0"/>
              <a:t>Má na prstech přísavky, které jí pomáhají při šplhání.</a:t>
            </a:r>
          </a:p>
          <a:p>
            <a:r>
              <a:rPr lang="cs-CZ" sz="2400" dirty="0" smtClean="0"/>
              <a:t>Citlivě reaguje na změnu tlaku, který obvykle kolísá před deštěm a začne hlasitě skřehotat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8434" name="Picture 2" descr="Soubor:Hyla arborea, juv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4286256"/>
            <a:ext cx="3357586" cy="2325128"/>
          </a:xfrm>
          <a:prstGeom prst="rect">
            <a:avLst/>
          </a:prstGeom>
          <a:noFill/>
        </p:spPr>
      </p:pic>
      <p:pic>
        <p:nvPicPr>
          <p:cNvPr id="18436" name="Picture 4" descr="Soubor:Hyla arborea (Marek Szczepanek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286256"/>
            <a:ext cx="3373115" cy="2358561"/>
          </a:xfrm>
          <a:prstGeom prst="rect">
            <a:avLst/>
          </a:prstGeom>
          <a:noFill/>
        </p:spPr>
      </p:pic>
      <p:pic>
        <p:nvPicPr>
          <p:cNvPr id="18438" name="Picture 6" descr="Soubor:Laubfrosch-wiki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43570" y="571480"/>
            <a:ext cx="2500297" cy="1818398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0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5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skokani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Existuje mnoho druhů.</a:t>
            </a:r>
          </a:p>
          <a:p>
            <a:r>
              <a:rPr lang="cs-CZ" sz="2400" dirty="0" smtClean="0"/>
              <a:t>Jejich nohy jsou nejlépe uzpůsobeny k skákání.</a:t>
            </a:r>
            <a:endParaRPr lang="cs-CZ" sz="2400" dirty="0"/>
          </a:p>
        </p:txBody>
      </p:sp>
      <p:pic>
        <p:nvPicPr>
          <p:cNvPr id="19458" name="Picture 2" descr="Soubor:European Common Frog Rana temporaria (cropped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4640965"/>
            <a:ext cx="2928958" cy="2217035"/>
          </a:xfrm>
          <a:prstGeom prst="ellipse">
            <a:avLst/>
          </a:prstGeom>
          <a:noFill/>
        </p:spPr>
      </p:pic>
      <p:pic>
        <p:nvPicPr>
          <p:cNvPr id="19462" name="Picture 6" descr="Soubor:Teichfrosch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214290"/>
            <a:ext cx="2909860" cy="2351085"/>
          </a:xfrm>
          <a:prstGeom prst="ellipse">
            <a:avLst/>
          </a:prstGeom>
          <a:noFill/>
        </p:spPr>
      </p:pic>
      <p:pic>
        <p:nvPicPr>
          <p:cNvPr id="19464" name="Picture 8" descr="Soubor:Rana lessona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9058" y="2857496"/>
            <a:ext cx="2889289" cy="2223464"/>
          </a:xfrm>
          <a:prstGeom prst="ellipse">
            <a:avLst/>
          </a:prstGeom>
          <a:noFill/>
        </p:spPr>
      </p:pic>
      <p:pic>
        <p:nvPicPr>
          <p:cNvPr id="19466" name="Picture 10" descr="Soubor:RanaArvalisFemal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4282" y="2786058"/>
            <a:ext cx="2837035" cy="2143140"/>
          </a:xfrm>
          <a:prstGeom prst="ellipse">
            <a:avLst/>
          </a:prstGeom>
          <a:noFill/>
        </p:spPr>
      </p:pic>
      <p:pic>
        <p:nvPicPr>
          <p:cNvPr id="19468" name="Picture 12" descr="Soubor:RanaRidibundaFemale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172600" y="4571984"/>
            <a:ext cx="2971400" cy="2286016"/>
          </a:xfrm>
          <a:prstGeom prst="ellipse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715140" y="485776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skřehotavý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29454" y="200024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zelený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6286520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hnědý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4348" y="4357694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ostronosý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4876" y="457200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krátkonohý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10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0" dur="1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3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6" dur="10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Ropucha obecná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Ropuchy častěji chodí, skáčou jen při útěku.</a:t>
            </a:r>
          </a:p>
          <a:p>
            <a:r>
              <a:rPr lang="cs-CZ" sz="2400" dirty="0" smtClean="0"/>
              <a:t>Za očima mají jedové žlázy, ze kterých v případě ohrožení vylučují dráždivou látku.</a:t>
            </a:r>
          </a:p>
          <a:p>
            <a:r>
              <a:rPr lang="cs-CZ" sz="2400" dirty="0" smtClean="0"/>
              <a:t>Pro člověka není nebezpečná.</a:t>
            </a:r>
          </a:p>
          <a:p>
            <a:r>
              <a:rPr lang="cs-CZ" sz="2400" dirty="0" smtClean="0"/>
              <a:t>Má kůži s bradavičkami, která je však příjemná na dotek.</a:t>
            </a:r>
          </a:p>
          <a:p>
            <a:endParaRPr lang="cs-CZ" dirty="0"/>
          </a:p>
        </p:txBody>
      </p:sp>
      <p:pic>
        <p:nvPicPr>
          <p:cNvPr id="20482" name="Picture 2" descr="Soubor:Bufo bufo (Marek Szczepane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4143380"/>
            <a:ext cx="3833796" cy="2489018"/>
          </a:xfrm>
          <a:prstGeom prst="rect">
            <a:avLst/>
          </a:prstGeom>
          <a:noFill/>
        </p:spPr>
      </p:pic>
      <p:pic>
        <p:nvPicPr>
          <p:cNvPr id="20484" name="Picture 4" descr="Soubor:Bufo bufo - Erdkröt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4121950"/>
            <a:ext cx="3548062" cy="2483644"/>
          </a:xfrm>
          <a:prstGeom prst="rect">
            <a:avLst/>
          </a:prstGeom>
          <a:noFill/>
        </p:spPr>
      </p:pic>
      <p:pic>
        <p:nvPicPr>
          <p:cNvPr id="20486" name="Picture 6" descr="Soubor:Bufo Bufo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6572264" y="142852"/>
            <a:ext cx="2357422" cy="1685556"/>
          </a:xfrm>
          <a:prstGeom prst="ellipse">
            <a:avLst/>
          </a:prstGeom>
          <a:noFill/>
        </p:spPr>
      </p:pic>
      <p:pic>
        <p:nvPicPr>
          <p:cNvPr id="20490" name="Picture 10" descr="Soubor:Bufo Bufo in natural monument Vystrkov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7158" y="142852"/>
            <a:ext cx="2246673" cy="1708496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5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kuňky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dirty="0" smtClean="0"/>
              <a:t>Jsou většinou šedé a na břichu mají žlutooranžové skvrny.</a:t>
            </a:r>
          </a:p>
          <a:p>
            <a:r>
              <a:rPr lang="cs-CZ" sz="2400" dirty="0" smtClean="0"/>
              <a:t>V ohrožení vylučují z kůže dráždivou látku nebo si lehnou na záda, napnou tělo a svými skvrnami odpuzují útočníka. </a:t>
            </a:r>
            <a:endParaRPr lang="cs-CZ" sz="2400" dirty="0"/>
          </a:p>
        </p:txBody>
      </p:sp>
      <p:pic>
        <p:nvPicPr>
          <p:cNvPr id="21506" name="Picture 2" descr="Soubor:Bombina bombina 2 (Marek Szczepane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214290"/>
            <a:ext cx="3047978" cy="2011666"/>
          </a:xfrm>
          <a:prstGeom prst="ellipse">
            <a:avLst/>
          </a:prstGeom>
          <a:noFill/>
        </p:spPr>
      </p:pic>
      <p:pic>
        <p:nvPicPr>
          <p:cNvPr id="21508" name="Picture 4" descr="Soubor:BombinaBombinaJuv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00" y="3929066"/>
            <a:ext cx="3000396" cy="2650793"/>
          </a:xfrm>
          <a:prstGeom prst="ellipse">
            <a:avLst/>
          </a:prstGeom>
          <a:noFill/>
        </p:spPr>
      </p:pic>
      <p:pic>
        <p:nvPicPr>
          <p:cNvPr id="21510" name="Picture 6" descr="Soubor:BombinaVariegataJuv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29190" y="3921522"/>
            <a:ext cx="2981520" cy="2666674"/>
          </a:xfrm>
          <a:prstGeom prst="ellipse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rot="5400000">
            <a:off x="3714744" y="3643314"/>
            <a:ext cx="642942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357686" y="3643314"/>
            <a:ext cx="785818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Blatnice skvrnitá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3554" name="Picture 2" descr="Soubor:PelobatesFusc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786058"/>
            <a:ext cx="5617805" cy="3897352"/>
          </a:xfrm>
          <a:prstGeom prst="ellipse">
            <a:avLst/>
          </a:prstGeom>
          <a:noFill/>
        </p:spPr>
      </p:pic>
      <p:pic>
        <p:nvPicPr>
          <p:cNvPr id="23556" name="Picture 4" descr="Soubor:Pelobates fuscus czech republic na placht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2066" y="714356"/>
            <a:ext cx="3833807" cy="2875356"/>
          </a:xfrm>
          <a:prstGeom prst="ellipse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857884" y="2928934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pulec blatnice skvrnité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642918"/>
            <a:ext cx="8229600" cy="6072230"/>
          </a:xfrm>
        </p:spPr>
        <p:txBody>
          <a:bodyPr>
            <a:normAutofit fontScale="92500" lnSpcReduction="10000"/>
          </a:bodyPr>
          <a:lstStyle/>
          <a:p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http://cs.wikipedia.org/wiki/%C5%BD%C3%A1by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http://cs.wikipedia.org/wiki/Soubor:HylaArborea-CallingMale.jpg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http://cs.wikipedia.org/wiki/Soubor:RanaLessonaeCroacking.JPG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http://cs.wikipedia.org/wiki/Soubor:RanaArvalisBlueMale.jpg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http://cs.wikipedia.org/wiki/Soubor:Hyla_arborea,_juv_2.jpg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http://cs.wikipedia.org/wiki/Soubor:Hyla_arborea_(Marek_Szczepanek).jpg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http://cs.wikipedia.org/wiki/Rosni%C4%8Dka_zelen%C3%A1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http://cs.wikipedia.org/wiki/Soubor:Laubfrosch-wiki.jpg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http://cs.wikipedia.org/wiki/Soubor:European_Common_Frog_Rana_temporaria_(cropped).jpg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http://cs.wikipedia.org/wiki/Soubor:Frog_in_frogspawn.jpg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http://cs.wikipedia.org/wiki/Soubor:Teichfrosch.jpg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http://cs.wikipedia.org/wiki/Soubor:Rana_lessonae.jpg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http://cs.wikipedia.org/wiki/Soubor:RanaArvalisFemale.jpg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http://cs.wikipedia.org/wiki/Soubor:RanaRidibundaFemale.jpg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http://cs.wikipedia.org/wiki/Soubor:Common_frog.jpg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http://cs.wikipedia.org/wiki/Soubor:Bufo_bufo_(Marek_Szczepanek).jpg</a:t>
            </a:r>
            <a:endParaRPr lang="cs-CZ" sz="1400" dirty="0" smtClean="0"/>
          </a:p>
          <a:p>
            <a:r>
              <a:rPr lang="cs-CZ" sz="1400" dirty="0" smtClean="0">
                <a:hlinkClick r:id="rId18"/>
              </a:rPr>
              <a:t>http://cs.wikipedia.org/wiki/Soubor:Bufo_bufo_-_Erdkr%C3%B6te.jpg</a:t>
            </a:r>
            <a:endParaRPr lang="cs-CZ" sz="1400" dirty="0" smtClean="0"/>
          </a:p>
          <a:p>
            <a:r>
              <a:rPr lang="cs-CZ" sz="1400" dirty="0" smtClean="0">
                <a:hlinkClick r:id="rId19"/>
              </a:rPr>
              <a:t>http://cs.wikipedia.org/wiki/Soubor:Bufo_Bufo.jpg</a:t>
            </a:r>
            <a:endParaRPr lang="cs-CZ" sz="1400" dirty="0" smtClean="0"/>
          </a:p>
          <a:p>
            <a:r>
              <a:rPr lang="cs-CZ" sz="1400" dirty="0" smtClean="0">
                <a:hlinkClick r:id="rId20"/>
              </a:rPr>
              <a:t>http://cs.wikipedia.org/wiki/Soubor:Bufo_Bufo_in_natural_monument_Vystrkov.JPG</a:t>
            </a:r>
            <a:endParaRPr lang="cs-CZ" sz="1400" dirty="0" smtClean="0"/>
          </a:p>
          <a:p>
            <a:r>
              <a:rPr lang="cs-CZ" sz="1400" dirty="0" smtClean="0">
                <a:hlinkClick r:id="rId21"/>
              </a:rPr>
              <a:t>http://cs.wikipedia.org/wiki/Soubor:Bufo_bufo_-_larvas_2_(aka).jpg</a:t>
            </a:r>
            <a:endParaRPr lang="cs-CZ" sz="1400" dirty="0" smtClean="0"/>
          </a:p>
          <a:p>
            <a:r>
              <a:rPr lang="cs-CZ" sz="1400" dirty="0" smtClean="0">
                <a:hlinkClick r:id="rId22"/>
              </a:rPr>
              <a:t>http://cs.wikipedia.org/wiki/Soubor:Bombina_bombina_2_(Marek_Szczepanek).jpg</a:t>
            </a:r>
            <a:endParaRPr lang="cs-CZ" sz="1400" dirty="0" smtClean="0"/>
          </a:p>
          <a:p>
            <a:r>
              <a:rPr lang="cs-CZ" sz="1400" dirty="0" smtClean="0">
                <a:hlinkClick r:id="rId23"/>
              </a:rPr>
              <a:t>http://cs.wikipedia.org/wiki/Soubor:BombinaBombinaJuv.jpg</a:t>
            </a:r>
            <a:endParaRPr lang="cs-CZ" sz="1400" dirty="0" smtClean="0"/>
          </a:p>
          <a:p>
            <a:r>
              <a:rPr lang="cs-CZ" sz="1400" dirty="0" smtClean="0">
                <a:hlinkClick r:id="rId24"/>
              </a:rPr>
              <a:t>http://cs.wikipedia.org/wiki/Soubor:BombinaVariegataJuv.jpg</a:t>
            </a:r>
            <a:endParaRPr lang="cs-CZ" sz="1400" dirty="0" smtClean="0"/>
          </a:p>
          <a:p>
            <a:r>
              <a:rPr lang="cs-CZ" sz="1400" dirty="0" smtClean="0">
                <a:hlinkClick r:id="rId25"/>
              </a:rPr>
              <a:t>http://cs.wikipedia.org/wiki/Soubor:HylaArboreaSpawn.jpg</a:t>
            </a:r>
            <a:endParaRPr lang="cs-CZ" sz="1400" dirty="0" smtClean="0"/>
          </a:p>
          <a:p>
            <a:r>
              <a:rPr lang="cs-CZ" sz="1400" dirty="0" smtClean="0">
                <a:hlinkClick r:id="rId26"/>
              </a:rPr>
              <a:t>http://cs.wikipedia.org/wiki/Soubor:PelobatesFuscus.jpg</a:t>
            </a:r>
            <a:endParaRPr lang="cs-CZ" sz="1400" dirty="0" smtClean="0"/>
          </a:p>
          <a:p>
            <a:r>
              <a:rPr lang="cs-CZ" sz="1400" dirty="0" smtClean="0">
                <a:hlinkClick r:id="rId27"/>
              </a:rPr>
              <a:t>http://cs.wikipedia.org/wiki/Soubor:Pelobates_fuscus_czech_republic_na_plachte.jpg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38740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Vytvořeno jako DUM do předmětu přírodověda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na ZŠ Mladá Boleslav 17. listopadu 1325 pro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čtvrtý ročník základní školy.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Materiál slouží jako doplněk výkladu o žábách v rámci tématu V lese.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Materiál doporučuji prezentovat pomocí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dataprojektoru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nebo na monitorech žáků.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Materiál byl vytvořen a pilotován v 1. pololetí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školního roku 2011/2012.</a:t>
            </a:r>
          </a:p>
          <a:p>
            <a:endParaRPr lang="cs-CZ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258</TotalTime>
  <Words>475</Words>
  <Application>Microsoft Office PowerPoint</Application>
  <PresentationFormat>Předvádění na obrazovce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Zvířata v lese – žáby autor projektu: Mgr. Michaela Kerdová</vt:lpstr>
      <vt:lpstr>Žáby</vt:lpstr>
      <vt:lpstr>Jak se žáby živí?</vt:lpstr>
      <vt:lpstr>Ze života žab</vt:lpstr>
      <vt:lpstr>Rosnička zelená</vt:lpstr>
      <vt:lpstr>skokani</vt:lpstr>
      <vt:lpstr>Ropucha obecná</vt:lpstr>
      <vt:lpstr>kuňky</vt:lpstr>
      <vt:lpstr>Blatnice skvrnitá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kerdova</cp:lastModifiedBy>
  <cp:revision>31</cp:revision>
  <dcterms:created xsi:type="dcterms:W3CDTF">2011-12-31T10:13:06Z</dcterms:created>
  <dcterms:modified xsi:type="dcterms:W3CDTF">2012-01-20T15:51:19Z</dcterms:modified>
</cp:coreProperties>
</file>