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56FE2CE4-BADA-4837-B495-2014597C640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15F4CD7B-D54F-4D89-819A-9FF2B485C2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E2CE4-BADA-4837-B495-2014597C640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4CD7B-D54F-4D89-819A-9FF2B485C2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E2CE4-BADA-4837-B495-2014597C640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4CD7B-D54F-4D89-819A-9FF2B485C2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E2CE4-BADA-4837-B495-2014597C640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4CD7B-D54F-4D89-819A-9FF2B485C2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6FE2CE4-BADA-4837-B495-2014597C640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F4CD7B-D54F-4D89-819A-9FF2B485C2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56FE2CE4-BADA-4837-B495-2014597C640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15F4CD7B-D54F-4D89-819A-9FF2B485C2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E2CE4-BADA-4837-B495-2014597C640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4CD7B-D54F-4D89-819A-9FF2B485C2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E2CE4-BADA-4837-B495-2014597C640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4CD7B-D54F-4D89-819A-9FF2B485C2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E2CE4-BADA-4837-B495-2014597C640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4CD7B-D54F-4D89-819A-9FF2B485C2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E2CE4-BADA-4837-B495-2014597C640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4CD7B-D54F-4D89-819A-9FF2B485C2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E2CE4-BADA-4837-B495-2014597C640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4CD7B-D54F-4D89-819A-9FF2B485C2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56FE2CE4-BADA-4837-B495-2014597C640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5F4CD7B-D54F-4D89-819A-9FF2B485C2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umava_Vilgus_54.JPG" TargetMode="External"/><Relationship Id="rId13" Type="http://schemas.openxmlformats.org/officeDocument/2006/relationships/hyperlink" Target="http://cs.wikipedia.org/wiki/L%C3%BDko%C5%BErout_smrkov%C3%BD" TargetMode="External"/><Relationship Id="rId3" Type="http://schemas.openxmlformats.org/officeDocument/2006/relationships/hyperlink" Target="http://cs.wikipedia.org/wiki/Soubor:Ips_typographicus_2_meyers_1888_v16_p352.jpg" TargetMode="External"/><Relationship Id="rId7" Type="http://schemas.openxmlformats.org/officeDocument/2006/relationships/hyperlink" Target="http://cs.wikipedia.org/wiki/Soubor:Borregaard_traps_3_for_ips_typographus_bialowieza_forest_beentree.jpg" TargetMode="External"/><Relationship Id="rId12" Type="http://schemas.openxmlformats.org/officeDocument/2006/relationships/hyperlink" Target="http://cs.wikipedia.org/wiki/Soubor:The_Chase_Wood_-_Newbury.jpg" TargetMode="External"/><Relationship Id="rId2" Type="http://schemas.openxmlformats.org/officeDocument/2006/relationships/hyperlink" Target="http://cs.wikipedia.org/wiki/Soubor:Ips_typographicus_1_meyers_1888_v16_p35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orregaard_traps_2_for_ips_typographus_bialowieza_forest_beentree.jpg" TargetMode="External"/><Relationship Id="rId11" Type="http://schemas.openxmlformats.org/officeDocument/2006/relationships/hyperlink" Target="http://commons.wikimedia.org/wiki/File:Ips_typographus_2_bialowieza_forest_beentree.jpg" TargetMode="External"/><Relationship Id="rId5" Type="http://schemas.openxmlformats.org/officeDocument/2006/relationships/hyperlink" Target="http://cs.wikipedia.org/wiki/Soubor:Bayerischer_wald_kahlgefressen.jpg" TargetMode="External"/><Relationship Id="rId10" Type="http://schemas.openxmlformats.org/officeDocument/2006/relationships/hyperlink" Target="http://commons.wikimedia.org/wiki/File:Ips_typographus_Imago.JPG" TargetMode="External"/><Relationship Id="rId4" Type="http://schemas.openxmlformats.org/officeDocument/2006/relationships/hyperlink" Target="http://cs.wikipedia.org/wiki/Soubor:Ips.typographus.jpg" TargetMode="External"/><Relationship Id="rId9" Type="http://schemas.openxmlformats.org/officeDocument/2006/relationships/hyperlink" Target="http://commons.wikimedia.org/wiki/File:Bog_spruce_forest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/>
              <a:t>Zvířata v lese – lýkožrout smrkový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4143380"/>
            <a:ext cx="6758006" cy="1752600"/>
          </a:xfrm>
        </p:spPr>
        <p:txBody>
          <a:bodyPr/>
          <a:lstStyle/>
          <a:p>
            <a:r>
              <a:rPr lang="cs-CZ" dirty="0" smtClean="0"/>
              <a:t>Autor projektu: Mgr. Michaela Kerdová</a:t>
            </a:r>
            <a:endParaRPr lang="cs-CZ" dirty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04" y="4786322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000232" y="6143644"/>
            <a:ext cx="512672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VY_32_INOVACE_20_lýkožrout_smrkový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57422" y="35716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dirty="0" smtClean="0">
                <a:solidFill>
                  <a:prstClr val="white"/>
                </a:solidFill>
              </a:rPr>
              <a:t>Vytvořeno v rámci projektu „EU peníze školám“.</a:t>
            </a:r>
          </a:p>
          <a:p>
            <a:pPr lvl="0" algn="ctr"/>
            <a:r>
              <a:rPr lang="cs-CZ" dirty="0" smtClean="0">
                <a:solidFill>
                  <a:prstClr val="white"/>
                </a:solidFill>
              </a:rPr>
              <a:t>OP VK oblast podpory 1.4 s názvem Zlepšení podmínek pro vzdělávání na základních školách.</a:t>
            </a:r>
            <a:endParaRPr lang="cs-CZ" dirty="0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85794"/>
            <a:ext cx="8229600" cy="785818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Lýkožrout smrkový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4114800" cy="4931486"/>
          </a:xfrm>
        </p:spPr>
        <p:txBody>
          <a:bodyPr>
            <a:noAutofit/>
          </a:bodyPr>
          <a:lstStyle/>
          <a:p>
            <a:r>
              <a:rPr lang="cs-CZ" sz="2400" dirty="0" smtClean="0"/>
              <a:t>Obávaný škůdce lesních dřevin.</a:t>
            </a:r>
          </a:p>
          <a:p>
            <a:r>
              <a:rPr lang="cs-CZ" sz="2400" dirty="0" smtClean="0"/>
              <a:t>Měří asi 5mm.</a:t>
            </a:r>
          </a:p>
          <a:p>
            <a:r>
              <a:rPr lang="cs-CZ" sz="2400" dirty="0" smtClean="0"/>
              <a:t>Napadá hlavně smrky, vzácněji borovici nebo modřín.</a:t>
            </a:r>
          </a:p>
          <a:p>
            <a:r>
              <a:rPr lang="cs-CZ" sz="2400" dirty="0" smtClean="0"/>
              <a:t>Škody působí především larvy, které vyžírají lýko stromů.</a:t>
            </a:r>
          </a:p>
          <a:p>
            <a:r>
              <a:rPr lang="cs-CZ" sz="2400" dirty="0" smtClean="0"/>
              <a:t>Lýko zajišťuje přepravu vody a živin ve stromu.</a:t>
            </a:r>
          </a:p>
          <a:p>
            <a:r>
              <a:rPr lang="cs-CZ" sz="2400" dirty="0" smtClean="0"/>
              <a:t>Napadený strom začne usychat a nakonec uhyne.</a:t>
            </a:r>
          </a:p>
        </p:txBody>
      </p:sp>
      <p:pic>
        <p:nvPicPr>
          <p:cNvPr id="3074" name="Picture 2" descr="Soubor:Ips.typograph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2428868"/>
            <a:ext cx="4292988" cy="28575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72066" y="5286388"/>
            <a:ext cx="32147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Lýkožrout smrkový – lidově kůrovec.</a:t>
            </a:r>
            <a:endParaRPr lang="cs-CZ" sz="1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6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7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4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785794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Život lýkožrouta smrkového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71717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Samice lýkožrouta vyhlodává pod kůrou komůrky a chodbičky, ve kterých žije i klade vajíčka.</a:t>
            </a:r>
          </a:p>
          <a:p>
            <a:r>
              <a:rPr lang="cs-CZ" sz="2400" dirty="0" smtClean="0"/>
              <a:t>Vylíhlé larvy pak vyžírají v lýku každá svou vlastní chodbičku a na jejím konci se zakuklí.</a:t>
            </a:r>
          </a:p>
          <a:p>
            <a:r>
              <a:rPr lang="cs-CZ" sz="2400" dirty="0" smtClean="0"/>
              <a:t>Z kukly se vylíhne brouk, který asi za dva týdny nalétává na jiné smrkové kmeny a začíná opět klást vajíčka.</a:t>
            </a:r>
            <a:endParaRPr lang="cs-CZ" sz="2400" dirty="0"/>
          </a:p>
        </p:txBody>
      </p:sp>
      <p:pic>
        <p:nvPicPr>
          <p:cNvPr id="2050" name="Picture 2" descr="Soubor:Ips typographicus 1 meyers 1888 v16 p3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4286256"/>
            <a:ext cx="3405158" cy="2136737"/>
          </a:xfrm>
          <a:prstGeom prst="rect">
            <a:avLst/>
          </a:prstGeom>
          <a:noFill/>
        </p:spPr>
      </p:pic>
      <p:pic>
        <p:nvPicPr>
          <p:cNvPr id="2052" name="Picture 4" descr="Soubor:Ips typographicus 2 meyers 1888 v16 p35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286256"/>
            <a:ext cx="1526724" cy="2416977"/>
          </a:xfrm>
          <a:prstGeom prst="rect">
            <a:avLst/>
          </a:prstGeom>
          <a:noFill/>
        </p:spPr>
      </p:pic>
      <p:pic>
        <p:nvPicPr>
          <p:cNvPr id="2054" name="Picture 6" descr="Soubor: Ips typographus Imag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0299" y="4357694"/>
            <a:ext cx="1932608" cy="22050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800" decel="100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800" decel="100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8229600" cy="1066800"/>
          </a:xfrm>
        </p:spPr>
        <p:txBody>
          <a:bodyPr/>
          <a:lstStyle/>
          <a:p>
            <a:r>
              <a:rPr lang="cs-CZ" dirty="0" smtClean="0"/>
              <a:t>Význam lýkožrouta smrkového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14488"/>
            <a:ext cx="4786346" cy="4325112"/>
          </a:xfrm>
        </p:spPr>
        <p:txBody>
          <a:bodyPr>
            <a:normAutofit fontScale="92500" lnSpcReduction="2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Zajišťuje omlazení lesa a jeho dobrý zdravotní stav,  protože za normálních podmínek napadá jen </a:t>
            </a:r>
            <a:r>
              <a:rPr lang="cs-CZ" sz="2400" u="sng" dirty="0" smtClean="0"/>
              <a:t>staré, slabé a nemocné stromy.</a:t>
            </a:r>
          </a:p>
          <a:p>
            <a:endParaRPr lang="cs-CZ" sz="2400" dirty="0" smtClean="0"/>
          </a:p>
          <a:p>
            <a:r>
              <a:rPr lang="cs-CZ" sz="2400" b="1" dirty="0" smtClean="0"/>
              <a:t>Boj s lýkožroutem je obtížný </a:t>
            </a:r>
            <a:r>
              <a:rPr lang="cs-CZ" sz="2400" dirty="0" smtClean="0"/>
              <a:t>hlavně proto, že stromy jsou poškozené znečištěným ovzduším.</a:t>
            </a:r>
          </a:p>
          <a:p>
            <a:r>
              <a:rPr lang="cs-CZ" sz="2400" dirty="0" smtClean="0"/>
              <a:t>Navíc u nás byly v minulých letech vysazovány </a:t>
            </a:r>
            <a:r>
              <a:rPr lang="cs-CZ" sz="2400" smtClean="0"/>
              <a:t>rychle rostoucí </a:t>
            </a:r>
            <a:r>
              <a:rPr lang="cs-CZ" sz="2400" dirty="0" smtClean="0"/>
              <a:t>ale jednotvárné smrkové lesy. </a:t>
            </a:r>
          </a:p>
          <a:p>
            <a:r>
              <a:rPr lang="cs-CZ" sz="2400" dirty="0" smtClean="0"/>
              <a:t>Snadno tak dochází k přemnožení lýkožrouta – v ohrožení je pak celý les.</a:t>
            </a:r>
          </a:p>
          <a:p>
            <a:endParaRPr lang="cs-CZ" dirty="0"/>
          </a:p>
        </p:txBody>
      </p:sp>
      <p:pic>
        <p:nvPicPr>
          <p:cNvPr id="7" name="Picture 4" descr="Soubor:Sumava Vilgus 5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2357430"/>
            <a:ext cx="3571900" cy="2786082"/>
          </a:xfrm>
          <a:prstGeom prst="ellipse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500826" y="442913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Šumava</a:t>
            </a:r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32888"/>
            <a:ext cx="8229600" cy="4325112"/>
          </a:xfrm>
        </p:spPr>
        <p:txBody>
          <a:bodyPr/>
          <a:lstStyle/>
          <a:p>
            <a:r>
              <a:rPr lang="cs-CZ" sz="2400" dirty="0" smtClean="0"/>
              <a:t>Postižené stromy se musí vykácet, kůra oloupat a spálit, než se brouci stačí vyrojit.</a:t>
            </a:r>
          </a:p>
          <a:p>
            <a:r>
              <a:rPr lang="cs-CZ" sz="2400" dirty="0" smtClean="0"/>
              <a:t>K ochraně lesa se využívají také různé lapače, které přemnožené  brouky nalákají a poté zahubí.</a:t>
            </a:r>
          </a:p>
          <a:p>
            <a:endParaRPr lang="cs-CZ" dirty="0"/>
          </a:p>
        </p:txBody>
      </p:sp>
      <p:pic>
        <p:nvPicPr>
          <p:cNvPr id="18434" name="Picture 2" descr="Soubor:Borregaard traps 2 for ips typographus bialowieza forest beentre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4214818"/>
            <a:ext cx="1838340" cy="2457959"/>
          </a:xfrm>
          <a:prstGeom prst="rect">
            <a:avLst/>
          </a:prstGeom>
          <a:noFill/>
        </p:spPr>
      </p:pic>
      <p:pic>
        <p:nvPicPr>
          <p:cNvPr id="18436" name="Picture 4" descr="Soubor:Borregaard traps 3 for ips typographus bialowieza forest beentre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0904" y="4286256"/>
            <a:ext cx="3143378" cy="2353605"/>
          </a:xfrm>
          <a:prstGeom prst="rect">
            <a:avLst/>
          </a:prstGeom>
          <a:noFill/>
        </p:spPr>
      </p:pic>
      <p:pic>
        <p:nvPicPr>
          <p:cNvPr id="9" name="Picture 2" descr="Soubor:Bayerischer wald kahlgefress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500042"/>
            <a:ext cx="2643206" cy="2049932"/>
          </a:xfrm>
          <a:prstGeom prst="ellipse">
            <a:avLst/>
          </a:prstGeom>
          <a:noFill/>
        </p:spPr>
      </p:pic>
      <p:pic>
        <p:nvPicPr>
          <p:cNvPr id="18438" name="Picture 6" descr="Soubor: Bog smrk fores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90" y="500042"/>
            <a:ext cx="2571768" cy="1990724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857232"/>
            <a:ext cx="8229600" cy="10668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Jak předejít problémům s lýkožroutem.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Čisté ovzduší = zdravé stromy.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Vysazování </a:t>
            </a:r>
            <a:r>
              <a:rPr lang="cs-CZ" dirty="0" smtClean="0">
                <a:solidFill>
                  <a:srgbClr val="00B050"/>
                </a:solidFill>
              </a:rPr>
              <a:t>smíšených lesů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9458" name="Picture 2" descr="Soubor: Ips typographus 2 Bělověžský prales beentre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714356"/>
            <a:ext cx="2293210" cy="1714174"/>
          </a:xfrm>
          <a:prstGeom prst="ellipse">
            <a:avLst/>
          </a:prstGeom>
          <a:noFill/>
        </p:spPr>
      </p:pic>
      <p:pic>
        <p:nvPicPr>
          <p:cNvPr id="19460" name="Picture 4" descr="Soubor:The Chase Wood - Newbur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3667126"/>
            <a:ext cx="2393156" cy="3190873"/>
          </a:xfrm>
          <a:prstGeom prst="ellipse">
            <a:avLst/>
          </a:prstGeom>
          <a:noFill/>
        </p:spPr>
      </p:pic>
      <p:pic>
        <p:nvPicPr>
          <p:cNvPr id="7" name="Picture 6" descr="Soubor: Bog smrk fores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00" y="4214818"/>
            <a:ext cx="3125502" cy="2419352"/>
          </a:xfrm>
          <a:prstGeom prst="ellipse">
            <a:avLst/>
          </a:prstGeom>
          <a:noFill/>
        </p:spPr>
      </p:pic>
      <p:sp>
        <p:nvSpPr>
          <p:cNvPr id="8" name="Veselý obličej 7"/>
          <p:cNvSpPr/>
          <p:nvPr/>
        </p:nvSpPr>
        <p:spPr>
          <a:xfrm>
            <a:off x="785786" y="4429132"/>
            <a:ext cx="500066" cy="642942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eselý obličej 3"/>
          <p:cNvSpPr/>
          <p:nvPr/>
        </p:nvSpPr>
        <p:spPr>
          <a:xfrm>
            <a:off x="5214942" y="4357694"/>
            <a:ext cx="500066" cy="642942"/>
          </a:xfrm>
          <a:prstGeom prst="smileyFac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857232"/>
            <a:ext cx="8229600" cy="10668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857364"/>
            <a:ext cx="8229600" cy="4431420"/>
          </a:xfrm>
        </p:spPr>
        <p:txBody>
          <a:bodyPr>
            <a:normAutofit fontScale="92500" lnSpcReduction="10000"/>
          </a:bodyPr>
          <a:lstStyle/>
          <a:p>
            <a:r>
              <a:rPr lang="cs-CZ" sz="1700" dirty="0" smtClean="0">
                <a:hlinkClick r:id="rId2"/>
              </a:rPr>
              <a:t>http://cs.wikipedia.org/wiki/Soubor:Ips_typographicus_1_meyers_1888_v16_p352.jpg</a:t>
            </a:r>
            <a:endParaRPr lang="cs-CZ" sz="1700" dirty="0" smtClean="0"/>
          </a:p>
          <a:p>
            <a:r>
              <a:rPr lang="cs-CZ" sz="1700" dirty="0" smtClean="0">
                <a:hlinkClick r:id="rId3"/>
              </a:rPr>
              <a:t>http://cs.wikipedia.org/wiki/Soubor:Ips_typographicus_2_meyers_1888_v16_p352.jpg</a:t>
            </a:r>
            <a:endParaRPr lang="cs-CZ" sz="1700" dirty="0" smtClean="0"/>
          </a:p>
          <a:p>
            <a:r>
              <a:rPr lang="cs-CZ" sz="1700" dirty="0" smtClean="0">
                <a:hlinkClick r:id="rId4"/>
              </a:rPr>
              <a:t>http://cs.wikipedia.org/wiki/Soubor:Ips.typographus.jpg</a:t>
            </a:r>
            <a:endParaRPr lang="cs-CZ" sz="1700" dirty="0" smtClean="0"/>
          </a:p>
          <a:p>
            <a:r>
              <a:rPr lang="cs-CZ" sz="1700" dirty="0" smtClean="0">
                <a:hlinkClick r:id="rId5"/>
              </a:rPr>
              <a:t>http://cs.wikipedia.org/wiki/Soubor:Bayerischer_wald_kahlgefressen.jpg</a:t>
            </a:r>
            <a:endParaRPr lang="cs-CZ" sz="1700" dirty="0" smtClean="0"/>
          </a:p>
          <a:p>
            <a:r>
              <a:rPr lang="cs-CZ" sz="1700" dirty="0" smtClean="0">
                <a:hlinkClick r:id="rId6"/>
              </a:rPr>
              <a:t>http://cs.wikipedia.org/wiki/Soubor:Borregaard_traps_2_for_ips_typographus_bialowieza_forest_beentree.jpg</a:t>
            </a:r>
            <a:endParaRPr lang="cs-CZ" sz="1700" dirty="0" smtClean="0"/>
          </a:p>
          <a:p>
            <a:r>
              <a:rPr lang="cs-CZ" sz="1700" dirty="0" smtClean="0">
                <a:hlinkClick r:id="rId7"/>
              </a:rPr>
              <a:t>http://cs.wikipedia.org/wiki/Soubor:Borregaard_traps_3_for_ips_typographus_bialowieza_forest_beentree.jpg</a:t>
            </a:r>
            <a:endParaRPr lang="cs-CZ" sz="1700" dirty="0" smtClean="0"/>
          </a:p>
          <a:p>
            <a:r>
              <a:rPr lang="cs-CZ" sz="1700" dirty="0" smtClean="0">
                <a:hlinkClick r:id="rId8"/>
              </a:rPr>
              <a:t>http://cs.wikipedia.org/wiki/Soubor:Sumava_Vilgus_54.JPG</a:t>
            </a:r>
            <a:endParaRPr lang="cs-CZ" sz="1700" dirty="0" smtClean="0"/>
          </a:p>
          <a:p>
            <a:r>
              <a:rPr lang="cs-CZ" sz="1700" dirty="0" smtClean="0">
                <a:hlinkClick r:id="rId9"/>
              </a:rPr>
              <a:t>http://commons.wikimedia.org/wiki/File:Bog_spruce_forest.JPG</a:t>
            </a:r>
            <a:endParaRPr lang="cs-CZ" sz="1700" dirty="0" smtClean="0"/>
          </a:p>
          <a:p>
            <a:r>
              <a:rPr lang="cs-CZ" sz="1700" dirty="0" smtClean="0">
                <a:hlinkClick r:id="rId10"/>
              </a:rPr>
              <a:t>http://commons.wikimedia.org/wiki/File:Ips_typographus_Imago.JPG</a:t>
            </a:r>
            <a:endParaRPr lang="cs-CZ" sz="1700" dirty="0" smtClean="0"/>
          </a:p>
          <a:p>
            <a:r>
              <a:rPr lang="cs-CZ" sz="1700" dirty="0" smtClean="0">
                <a:hlinkClick r:id="rId11"/>
              </a:rPr>
              <a:t>http://commons.wikimedia.org/wiki/File:Ips_typographus_2_bialowieza_forest_beentree.jpg</a:t>
            </a:r>
            <a:endParaRPr lang="cs-CZ" sz="1700" dirty="0" smtClean="0"/>
          </a:p>
          <a:p>
            <a:r>
              <a:rPr lang="cs-CZ" sz="1700" dirty="0" smtClean="0">
                <a:hlinkClick r:id="rId12"/>
              </a:rPr>
              <a:t>http://cs.wikipedia.org/wiki/Soubor:The_Chase_Wood_-_Newbury.jpg</a:t>
            </a:r>
            <a:endParaRPr lang="cs-CZ" sz="1700" dirty="0" smtClean="0"/>
          </a:p>
          <a:p>
            <a:r>
              <a:rPr lang="cs-CZ" sz="1700" dirty="0" smtClean="0">
                <a:hlinkClick r:id="rId13"/>
              </a:rPr>
              <a:t>http://cs.wikipedia.org/wiki/L%C3%BDko%C5%BErout_smrkov%C3%BD</a:t>
            </a:r>
            <a:endParaRPr lang="cs-CZ" sz="1700" dirty="0" smtClean="0"/>
          </a:p>
          <a:p>
            <a:endParaRPr lang="cs-CZ" sz="2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5072098"/>
          </a:xfrm>
        </p:spPr>
        <p:txBody>
          <a:bodyPr>
            <a:normAutofit fontScale="92500" lnSpcReduction="10000"/>
          </a:bodyPr>
          <a:lstStyle/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Vytvořeno jako DUM do předmětu přírodověda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na ZŠ Mladá Boleslav 17. listopadu 1325 pro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čtvrtý ročník základní školy.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slouží jako doplněk výkladu o lýkožroutu smrkovém v rámci tématu V lese.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doporučuji prezentovat pomocí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dataprojektoru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nebo na monitorech žáků.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byl vytvořen a pilotován v 1. pololetí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školního roku 2011/2012.</a:t>
            </a:r>
          </a:p>
          <a:p>
            <a:endParaRPr lang="cs-CZ" dirty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108</TotalTime>
  <Words>369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Urbanistický</vt:lpstr>
      <vt:lpstr>Zvířata v lese – lýkožrout smrkový</vt:lpstr>
      <vt:lpstr>Lýkožrout smrkový</vt:lpstr>
      <vt:lpstr>Život lýkožrouta smrkového </vt:lpstr>
      <vt:lpstr>Význam lýkožrouta smrkového</vt:lpstr>
      <vt:lpstr>Prezentace aplikace PowerPoint</vt:lpstr>
      <vt:lpstr>Jak předejít problémům s lýkožroutem.</vt:lpstr>
      <vt:lpstr>zdroje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kerdova</cp:lastModifiedBy>
  <cp:revision>14</cp:revision>
  <dcterms:created xsi:type="dcterms:W3CDTF">2012-01-02T15:08:03Z</dcterms:created>
  <dcterms:modified xsi:type="dcterms:W3CDTF">2012-03-21T13:11:08Z</dcterms:modified>
</cp:coreProperties>
</file>