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7" r:id="rId3"/>
    <p:sldId id="296" r:id="rId4"/>
    <p:sldId id="297" r:id="rId5"/>
    <p:sldId id="298" r:id="rId6"/>
    <p:sldId id="299" r:id="rId7"/>
    <p:sldId id="300" r:id="rId8"/>
    <p:sldId id="301" r:id="rId9"/>
    <p:sldId id="302" r:id="rId10"/>
    <p:sldId id="303" r:id="rId11"/>
    <p:sldId id="304" r:id="rId12"/>
    <p:sldId id="262" r:id="rId13"/>
  </p:sldIdLst>
  <p:sldSz cx="9144000" cy="6858000" type="screen4x3"/>
  <p:notesSz cx="6858000" cy="994568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00FF"/>
    <a:srgbClr val="0066FF"/>
    <a:srgbClr val="CC6600"/>
    <a:srgbClr val="FF6600"/>
    <a:srgbClr val="FF99FF"/>
    <a:srgbClr val="FF00FF"/>
    <a:srgbClr val="009900"/>
    <a:srgbClr val="00FF00"/>
    <a:srgbClr val="FF5050"/>
    <a:srgbClr val="9900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39" autoAdjust="0"/>
    <p:restoredTop sz="94660"/>
  </p:normalViewPr>
  <p:slideViewPr>
    <p:cSldViewPr>
      <p:cViewPr>
        <p:scale>
          <a:sx n="77" d="100"/>
          <a:sy n="77" d="100"/>
        </p:scale>
        <p:origin x="-816" y="-3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078637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947855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795655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167973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292185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383611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686635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729765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480779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012167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740394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A244F5-E473-4B78-B37B-0EAFD929D94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523760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.wmf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3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3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6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6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5.w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Anglický jazyk – slovní zásoba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Vlasta Skořepová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VY_32_INOVACE_19_Předložky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2786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i="1" dirty="0" smtClean="0">
                <a:solidFill>
                  <a:srgbClr val="009900"/>
                </a:solidFill>
              </a:rPr>
              <a:t>Choose the correct answer. </a:t>
            </a:r>
            <a:br>
              <a:rPr lang="en-GB" i="1" dirty="0" smtClean="0">
                <a:solidFill>
                  <a:srgbClr val="009900"/>
                </a:solidFill>
              </a:rPr>
            </a:br>
            <a:endParaRPr lang="en-GB" i="1" dirty="0">
              <a:solidFill>
                <a:srgbClr val="009900"/>
              </a:solidFill>
            </a:endParaRPr>
          </a:p>
        </p:txBody>
      </p:sp>
      <p:grpSp>
        <p:nvGrpSpPr>
          <p:cNvPr id="39" name="Skupina 38"/>
          <p:cNvGrpSpPr/>
          <p:nvPr/>
        </p:nvGrpSpPr>
        <p:grpSpPr>
          <a:xfrm>
            <a:off x="4860032" y="2636912"/>
            <a:ext cx="3199890" cy="2390676"/>
            <a:chOff x="4139952" y="2492896"/>
            <a:chExt cx="3199890" cy="2390676"/>
          </a:xfrm>
        </p:grpSpPr>
        <p:pic>
          <p:nvPicPr>
            <p:cNvPr id="1027" name="Picture 3" descr="C:\Documents and Settings\MojePC\Local Settings\Temporary Internet Files\Content.IE5\FJDRI5PL\MC900193654[1].wmf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5364088" y="2852936"/>
              <a:ext cx="1975754" cy="2030636"/>
            </a:xfrm>
            <a:prstGeom prst="rect">
              <a:avLst/>
            </a:prstGeom>
            <a:noFill/>
          </p:spPr>
        </p:pic>
        <p:pic>
          <p:nvPicPr>
            <p:cNvPr id="1028" name="Picture 4" descr="C:\Documents and Settings\MojePC\Local Settings\Temporary Internet Files\Content.IE5\Z9AZ5SRH\MC900352370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139952" y="2708920"/>
              <a:ext cx="1314261" cy="1788059"/>
            </a:xfrm>
            <a:prstGeom prst="rect">
              <a:avLst/>
            </a:prstGeom>
            <a:noFill/>
          </p:spPr>
        </p:pic>
        <p:pic>
          <p:nvPicPr>
            <p:cNvPr id="1029" name="Picture 5" descr="C:\Documents and Settings\MojePC\Local Settings\Temporary Internet Files\Content.IE5\1I4MBMIT\MC900441708[2].pn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5940152" y="2492896"/>
              <a:ext cx="867544" cy="867544"/>
            </a:xfrm>
            <a:prstGeom prst="rect">
              <a:avLst/>
            </a:prstGeom>
            <a:noFill/>
          </p:spPr>
        </p:pic>
      </p:grpSp>
      <p:sp>
        <p:nvSpPr>
          <p:cNvPr id="40" name="TextovéPole 39"/>
          <p:cNvSpPr txBox="1"/>
          <p:nvPr/>
        </p:nvSpPr>
        <p:spPr>
          <a:xfrm>
            <a:off x="899592" y="2348880"/>
            <a:ext cx="193674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The apple is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1547664" y="3645024"/>
            <a:ext cx="22461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a) 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on the chair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1547664" y="4509120"/>
            <a:ext cx="22461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b)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 on the table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1547664" y="5301208"/>
            <a:ext cx="26837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c)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 under the table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395536" y="2348880"/>
            <a:ext cx="458780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1.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" grpId="0"/>
      <p:bldP spid="42" grpId="1"/>
      <p:bldP spid="46" grpId="0"/>
      <p:bldP spid="49" grpId="0"/>
      <p:bldP spid="49" grpId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i="1" dirty="0" smtClean="0">
                <a:solidFill>
                  <a:srgbClr val="009900"/>
                </a:solidFill>
              </a:rPr>
              <a:t>Choose the correct answer. </a:t>
            </a:r>
            <a:br>
              <a:rPr lang="en-GB" i="1" dirty="0" smtClean="0">
                <a:solidFill>
                  <a:srgbClr val="009900"/>
                </a:solidFill>
              </a:rPr>
            </a:br>
            <a:endParaRPr lang="en-GB" i="1" dirty="0">
              <a:solidFill>
                <a:srgbClr val="0099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899592" y="2348880"/>
            <a:ext cx="15776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smtClean="0">
                <a:latin typeface="Times New Roman" pitchFamily="18" charset="0"/>
                <a:cs typeface="Times New Roman" pitchFamily="18" charset="0"/>
              </a:rPr>
              <a:t>The </a:t>
            </a:r>
            <a:r>
              <a:rPr lang="en-GB" sz="2800" smtClean="0">
                <a:latin typeface="Times New Roman" pitchFamily="18" charset="0"/>
                <a:cs typeface="Times New Roman" pitchFamily="18" charset="0"/>
              </a:rPr>
              <a:t>cat is</a:t>
            </a:r>
            <a:endParaRPr lang="en-GB" sz="28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1547664" y="3645024"/>
            <a:ext cx="27045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a)</a:t>
            </a:r>
            <a:r>
              <a:rPr lang="en-GB" sz="28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under the chair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1547664" y="4437112"/>
            <a:ext cx="22461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b)</a:t>
            </a:r>
            <a:r>
              <a:rPr lang="en-GB" sz="28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on the table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1547664" y="5301208"/>
            <a:ext cx="26837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c)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 under the table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16" name="Skupina 15"/>
          <p:cNvGrpSpPr/>
          <p:nvPr/>
        </p:nvGrpSpPr>
        <p:grpSpPr>
          <a:xfrm>
            <a:off x="4932040" y="2420888"/>
            <a:ext cx="3343906" cy="2606700"/>
            <a:chOff x="4355976" y="2636912"/>
            <a:chExt cx="3343906" cy="2606700"/>
          </a:xfrm>
        </p:grpSpPr>
        <p:pic>
          <p:nvPicPr>
            <p:cNvPr id="1027" name="Picture 3" descr="C:\Documents and Settings\MojePC\Local Settings\Temporary Internet Files\Content.IE5\FJDRI5PL\MC900193654[1].wmf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5724128" y="3212976"/>
              <a:ext cx="1975754" cy="2030636"/>
            </a:xfrm>
            <a:prstGeom prst="rect">
              <a:avLst/>
            </a:prstGeom>
            <a:noFill/>
          </p:spPr>
        </p:pic>
        <p:pic>
          <p:nvPicPr>
            <p:cNvPr id="11" name="Picture 4" descr="C:\Documents and Settings\MojePC\Local Settings\Temporary Internet Files\Content.IE5\Z9AZ5SRH\MC900352370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355976" y="3284984"/>
              <a:ext cx="1314261" cy="1788059"/>
            </a:xfrm>
            <a:prstGeom prst="rect">
              <a:avLst/>
            </a:prstGeom>
            <a:noFill/>
          </p:spPr>
        </p:pic>
        <p:pic>
          <p:nvPicPr>
            <p:cNvPr id="2051" name="Picture 3" descr="C:\Documents and Settings\MojePC\Local Settings\Temporary Internet Files\Content.IE5\FJDRI5PL\MC900436255[2].pn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6228184" y="4005064"/>
              <a:ext cx="1152128" cy="1152128"/>
            </a:xfrm>
            <a:prstGeom prst="rect">
              <a:avLst/>
            </a:prstGeom>
            <a:noFill/>
          </p:spPr>
        </p:pic>
        <p:pic>
          <p:nvPicPr>
            <p:cNvPr id="2053" name="Picture 5" descr="C:\Documents and Settings\MojePC\Local Settings\Temporary Internet Files\Content.IE5\1I4MBMIT\MC900192175[2].wmf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6300192" y="2636912"/>
              <a:ext cx="841294" cy="1023356"/>
            </a:xfrm>
            <a:prstGeom prst="rect">
              <a:avLst/>
            </a:prstGeom>
            <a:noFill/>
          </p:spPr>
        </p:pic>
      </p:grpSp>
      <p:sp>
        <p:nvSpPr>
          <p:cNvPr id="17" name="TextovéPole 16"/>
          <p:cNvSpPr txBox="1"/>
          <p:nvPr/>
        </p:nvSpPr>
        <p:spPr>
          <a:xfrm>
            <a:off x="397941" y="2348880"/>
            <a:ext cx="453971" cy="523220"/>
          </a:xfrm>
          <a:prstGeom prst="rect">
            <a:avLst/>
          </a:prstGeom>
          <a:solidFill>
            <a:srgbClr val="FF660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" grpId="0"/>
      <p:bldP spid="42" grpId="1"/>
      <p:bldP spid="46" grpId="0"/>
      <p:bldP spid="46" grpId="1"/>
      <p:bldP spid="4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i="1" dirty="0" smtClean="0">
                <a:solidFill>
                  <a:srgbClr val="009900"/>
                </a:solidFill>
              </a:rPr>
              <a:t>Choose the correct answer. </a:t>
            </a:r>
            <a:br>
              <a:rPr lang="en-GB" i="1" dirty="0" smtClean="0">
                <a:solidFill>
                  <a:srgbClr val="009900"/>
                </a:solidFill>
              </a:rPr>
            </a:br>
            <a:endParaRPr lang="en-GB" i="1" dirty="0">
              <a:solidFill>
                <a:srgbClr val="0099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971600" y="2420888"/>
            <a:ext cx="21114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The giraffe is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1547664" y="3645024"/>
            <a:ext cx="29835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 smtClean="0">
                <a:solidFill>
                  <a:srgbClr val="9900FF"/>
                </a:solidFill>
                <a:latin typeface="Times New Roman" pitchFamily="18" charset="0"/>
                <a:cs typeface="Times New Roman" pitchFamily="18" charset="0"/>
              </a:rPr>
              <a:t>a) 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behind the house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1547664" y="4509120"/>
            <a:ext cx="23871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 smtClean="0">
                <a:solidFill>
                  <a:srgbClr val="9900FF"/>
                </a:solidFill>
                <a:latin typeface="Times New Roman" pitchFamily="18" charset="0"/>
                <a:cs typeface="Times New Roman" pitchFamily="18" charset="0"/>
              </a:rPr>
              <a:t>b) 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on the house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1547664" y="5301208"/>
            <a:ext cx="34644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 smtClean="0">
                <a:solidFill>
                  <a:srgbClr val="9900FF"/>
                </a:solidFill>
                <a:latin typeface="Times New Roman" pitchFamily="18" charset="0"/>
                <a:cs typeface="Times New Roman" pitchFamily="18" charset="0"/>
              </a:rPr>
              <a:t>c)</a:t>
            </a:r>
            <a:r>
              <a:rPr lang="en-GB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in front of the house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15" name="Skupina 14"/>
          <p:cNvGrpSpPr/>
          <p:nvPr/>
        </p:nvGrpSpPr>
        <p:grpSpPr>
          <a:xfrm>
            <a:off x="4860032" y="1988840"/>
            <a:ext cx="2743200" cy="2765672"/>
            <a:chOff x="4860032" y="1988840"/>
            <a:chExt cx="2743200" cy="2765672"/>
          </a:xfrm>
        </p:grpSpPr>
        <p:pic>
          <p:nvPicPr>
            <p:cNvPr id="3075" name="Picture 3" descr="C:\Documents and Settings\MojePC\Local Settings\Temporary Internet Files\Content.IE5\78IS2UVE\MC900441738[1]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860032" y="1988840"/>
              <a:ext cx="2743200" cy="2743200"/>
            </a:xfrm>
            <a:prstGeom prst="rect">
              <a:avLst/>
            </a:prstGeom>
            <a:noFill/>
          </p:spPr>
        </p:pic>
        <p:pic>
          <p:nvPicPr>
            <p:cNvPr id="3076" name="Picture 4" descr="C:\Documents and Settings\MojePC\Local Settings\Temporary Internet Files\Content.IE5\78IS2UVE\MC900337982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5796136" y="3212976"/>
              <a:ext cx="1152128" cy="1541536"/>
            </a:xfrm>
            <a:prstGeom prst="rect">
              <a:avLst/>
            </a:prstGeom>
            <a:noFill/>
          </p:spPr>
        </p:pic>
      </p:grpSp>
      <p:sp>
        <p:nvSpPr>
          <p:cNvPr id="16" name="TextovéPole 15"/>
          <p:cNvSpPr txBox="1"/>
          <p:nvPr/>
        </p:nvSpPr>
        <p:spPr>
          <a:xfrm>
            <a:off x="395536" y="2420888"/>
            <a:ext cx="453971" cy="523220"/>
          </a:xfrm>
          <a:prstGeom prst="rect">
            <a:avLst/>
          </a:prstGeom>
          <a:solidFill>
            <a:srgbClr val="9933FF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3.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" grpId="0"/>
      <p:bldP spid="42" grpId="1"/>
      <p:bldP spid="46" grpId="0"/>
      <p:bldP spid="46" grpId="1"/>
      <p:bldP spid="4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i="1" dirty="0" smtClean="0">
                <a:solidFill>
                  <a:srgbClr val="009900"/>
                </a:solidFill>
              </a:rPr>
              <a:t>Choose the correct answer. </a:t>
            </a:r>
            <a:br>
              <a:rPr lang="en-GB" i="1" dirty="0" smtClean="0">
                <a:solidFill>
                  <a:srgbClr val="009900"/>
                </a:solidFill>
              </a:rPr>
            </a:br>
            <a:endParaRPr lang="en-GB" i="1" dirty="0">
              <a:solidFill>
                <a:srgbClr val="0099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971600" y="2420888"/>
            <a:ext cx="20361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The pencil is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1547664" y="3645024"/>
            <a:ext cx="35894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a) 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under the pencil case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1547664" y="4509120"/>
            <a:ext cx="30716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b) 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in the pencil case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1547664" y="5301208"/>
            <a:ext cx="31101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c) 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on the pencil case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95536" y="2420888"/>
            <a:ext cx="453971" cy="523220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4.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C:\Documents and Settings\MojePC\Local Settings\Temporary Internet Files\Content.IE5\78IS2UVE\MC90023408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780928"/>
            <a:ext cx="2301089" cy="203250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1000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" grpId="0" build="allAtOnce"/>
      <p:bldP spid="46" grpId="0"/>
      <p:bldP spid="49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i="1" dirty="0" smtClean="0">
                <a:solidFill>
                  <a:srgbClr val="009900"/>
                </a:solidFill>
              </a:rPr>
              <a:t>Choose the correct answer. </a:t>
            </a:r>
            <a:br>
              <a:rPr lang="en-GB" i="1" dirty="0" smtClean="0">
                <a:solidFill>
                  <a:srgbClr val="009900"/>
                </a:solidFill>
              </a:rPr>
            </a:br>
            <a:endParaRPr lang="en-GB" i="1" dirty="0">
              <a:solidFill>
                <a:srgbClr val="0099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971600" y="2420888"/>
            <a:ext cx="18389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The ruler is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1547664" y="3645024"/>
            <a:ext cx="35894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 smtClean="0">
                <a:solidFill>
                  <a:srgbClr val="009900"/>
                </a:solidFill>
                <a:latin typeface="Times New Roman" pitchFamily="18" charset="0"/>
                <a:cs typeface="Times New Roman" pitchFamily="18" charset="0"/>
              </a:rPr>
              <a:t>a)</a:t>
            </a:r>
            <a:r>
              <a:rPr lang="en-GB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under the pencil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case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1547664" y="4509120"/>
            <a:ext cx="30716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 smtClean="0">
                <a:solidFill>
                  <a:srgbClr val="009900"/>
                </a:solidFill>
                <a:latin typeface="Times New Roman" pitchFamily="18" charset="0"/>
                <a:cs typeface="Times New Roman" pitchFamily="18" charset="0"/>
              </a:rPr>
              <a:t>b) 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in the pencil case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1547664" y="5301208"/>
            <a:ext cx="31101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 smtClean="0">
                <a:solidFill>
                  <a:srgbClr val="009900"/>
                </a:solidFill>
                <a:latin typeface="Times New Roman" pitchFamily="18" charset="0"/>
                <a:cs typeface="Times New Roman" pitchFamily="18" charset="0"/>
              </a:rPr>
              <a:t>c) 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on the pencil case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95536" y="2420888"/>
            <a:ext cx="453971" cy="523220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5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12" name="Skupina 11"/>
          <p:cNvGrpSpPr/>
          <p:nvPr/>
        </p:nvGrpSpPr>
        <p:grpSpPr>
          <a:xfrm>
            <a:off x="5868144" y="2252861"/>
            <a:ext cx="2369764" cy="2905452"/>
            <a:chOff x="5868144" y="2252861"/>
            <a:chExt cx="2369764" cy="2905452"/>
          </a:xfrm>
        </p:grpSpPr>
        <p:pic>
          <p:nvPicPr>
            <p:cNvPr id="5122" name="Picture 2" descr="C:\Documents and Settings\MojePC\Local Settings\Temporary Internet Files\Content.IE5\1JK3DN6G\MC900290924[1].wmf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712895">
              <a:off x="6136141" y="2252861"/>
              <a:ext cx="2101767" cy="2905452"/>
            </a:xfrm>
            <a:prstGeom prst="rect">
              <a:avLst/>
            </a:prstGeom>
            <a:noFill/>
          </p:spPr>
        </p:pic>
        <p:pic>
          <p:nvPicPr>
            <p:cNvPr id="10" name="Picture 2" descr="C:\Documents and Settings\MojePC\Local Settings\Temporary Internet Files\Content.IE5\78IS2UVE\MC900234087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5868144" y="2276872"/>
              <a:ext cx="2301089" cy="2032503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" grpId="0"/>
      <p:bldP spid="46" grpId="0"/>
      <p:bldP spid="46" grpId="1"/>
      <p:bldP spid="49" grpId="0"/>
      <p:bldP spid="49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i="1" dirty="0" smtClean="0">
                <a:solidFill>
                  <a:srgbClr val="009900"/>
                </a:solidFill>
              </a:rPr>
              <a:t>Choose the correct answer. </a:t>
            </a:r>
            <a:br>
              <a:rPr lang="en-GB" i="1" dirty="0" smtClean="0">
                <a:solidFill>
                  <a:srgbClr val="009900"/>
                </a:solidFill>
              </a:rPr>
            </a:br>
            <a:endParaRPr lang="en-GB" i="1" dirty="0">
              <a:solidFill>
                <a:srgbClr val="0099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971600" y="2420888"/>
            <a:ext cx="193674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smtClean="0">
                <a:latin typeface="Times New Roman" pitchFamily="18" charset="0"/>
                <a:cs typeface="Times New Roman" pitchFamily="18" charset="0"/>
              </a:rPr>
              <a:t>The </a:t>
            </a:r>
            <a:r>
              <a:rPr lang="en-GB" sz="2800" smtClean="0">
                <a:latin typeface="Times New Roman" pitchFamily="18" charset="0"/>
                <a:cs typeface="Times New Roman" pitchFamily="18" charset="0"/>
              </a:rPr>
              <a:t>zebra is</a:t>
            </a:r>
            <a:endParaRPr lang="en-GB" sz="28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1547664" y="3645024"/>
            <a:ext cx="28248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 smtClean="0">
                <a:solidFill>
                  <a:srgbClr val="FF00FF"/>
                </a:solidFill>
                <a:latin typeface="Times New Roman" pitchFamily="18" charset="0"/>
                <a:cs typeface="Times New Roman" pitchFamily="18" charset="0"/>
              </a:rPr>
              <a:t>a) 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on the umbrella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1547664" y="4509120"/>
            <a:ext cx="29145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 smtClean="0">
                <a:solidFill>
                  <a:srgbClr val="FF00FF"/>
                </a:solidFill>
                <a:latin typeface="Times New Roman" pitchFamily="18" charset="0"/>
                <a:cs typeface="Times New Roman" pitchFamily="18" charset="0"/>
              </a:rPr>
              <a:t>b) 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next to the chair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1547664" y="5301208"/>
            <a:ext cx="22461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 smtClean="0">
                <a:solidFill>
                  <a:srgbClr val="FF00FF"/>
                </a:solidFill>
                <a:latin typeface="Times New Roman" pitchFamily="18" charset="0"/>
                <a:cs typeface="Times New Roman" pitchFamily="18" charset="0"/>
              </a:rPr>
              <a:t>c) 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on the chair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95536" y="2420888"/>
            <a:ext cx="453971" cy="523220"/>
          </a:xfrm>
          <a:prstGeom prst="rect">
            <a:avLst/>
          </a:prstGeom>
          <a:solidFill>
            <a:srgbClr val="FF00FF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6.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15" name="Skupina 14"/>
          <p:cNvGrpSpPr/>
          <p:nvPr/>
        </p:nvGrpSpPr>
        <p:grpSpPr>
          <a:xfrm>
            <a:off x="5220072" y="1844824"/>
            <a:ext cx="3186831" cy="3465808"/>
            <a:chOff x="5220072" y="1844824"/>
            <a:chExt cx="3186831" cy="3465808"/>
          </a:xfrm>
        </p:grpSpPr>
        <p:pic>
          <p:nvPicPr>
            <p:cNvPr id="6147" name="Picture 3" descr="C:\Documents and Settings\MojePC\Local Settings\Temporary Internet Files\Content.IE5\78IS2UVE\MC900383832[1].wmf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5220072" y="1844824"/>
              <a:ext cx="2388972" cy="3384376"/>
            </a:xfrm>
            <a:prstGeom prst="rect">
              <a:avLst/>
            </a:prstGeom>
            <a:noFill/>
          </p:spPr>
        </p:pic>
        <p:pic>
          <p:nvPicPr>
            <p:cNvPr id="6148" name="Picture 4" descr="C:\Documents and Settings\MojePC\Local Settings\Temporary Internet Files\Content.IE5\XP8RJTL4\MC900338008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5364088" y="2204864"/>
              <a:ext cx="1656184" cy="1681765"/>
            </a:xfrm>
            <a:prstGeom prst="rect">
              <a:avLst/>
            </a:prstGeom>
            <a:noFill/>
            <a:scene3d>
              <a:camera prst="orthographicFront">
                <a:rot lat="0" lon="10800000" rev="0"/>
              </a:camera>
              <a:lightRig rig="threePt" dir="t"/>
            </a:scene3d>
          </p:spPr>
        </p:pic>
        <p:pic>
          <p:nvPicPr>
            <p:cNvPr id="6149" name="Picture 5" descr="C:\Documents and Settings\MojePC\Local Settings\Temporary Internet Files\Content.IE5\1JK3DN6G\MC900371090[1].wmf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20851906">
              <a:off x="6812440" y="3726456"/>
              <a:ext cx="1594463" cy="1584176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" grpId="0"/>
      <p:bldP spid="42" grpId="1"/>
      <p:bldP spid="46" grpId="0"/>
      <p:bldP spid="46" grpId="1"/>
      <p:bldP spid="4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i="1" dirty="0" smtClean="0">
                <a:solidFill>
                  <a:srgbClr val="009900"/>
                </a:solidFill>
              </a:rPr>
              <a:t>Choose the correct answer. </a:t>
            </a:r>
            <a:br>
              <a:rPr lang="en-GB" i="1" dirty="0" smtClean="0">
                <a:solidFill>
                  <a:srgbClr val="009900"/>
                </a:solidFill>
              </a:rPr>
            </a:br>
            <a:endParaRPr lang="en-GB" i="1" dirty="0">
              <a:solidFill>
                <a:srgbClr val="0099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971600" y="2420888"/>
            <a:ext cx="24352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smtClean="0">
                <a:latin typeface="Times New Roman" pitchFamily="18" charset="0"/>
                <a:cs typeface="Times New Roman" pitchFamily="18" charset="0"/>
              </a:rPr>
              <a:t>The </a:t>
            </a:r>
            <a:r>
              <a:rPr lang="en-GB" sz="2800" smtClean="0">
                <a:latin typeface="Times New Roman" pitchFamily="18" charset="0"/>
                <a:cs typeface="Times New Roman" pitchFamily="18" charset="0"/>
              </a:rPr>
              <a:t>umbrella is</a:t>
            </a:r>
            <a:endParaRPr lang="en-GB" sz="28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1547664" y="3645024"/>
            <a:ext cx="27847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a) 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under the zebra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1547664" y="4509120"/>
            <a:ext cx="29145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b) 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next to the chair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1547664" y="5301208"/>
            <a:ext cx="22461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c) 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on the chair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95536" y="2420888"/>
            <a:ext cx="453971" cy="52322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7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2" name="Skupina 14"/>
          <p:cNvGrpSpPr/>
          <p:nvPr/>
        </p:nvGrpSpPr>
        <p:grpSpPr>
          <a:xfrm>
            <a:off x="5220072" y="1844824"/>
            <a:ext cx="3186831" cy="3465808"/>
            <a:chOff x="5220072" y="1844824"/>
            <a:chExt cx="3186831" cy="3465808"/>
          </a:xfrm>
        </p:grpSpPr>
        <p:pic>
          <p:nvPicPr>
            <p:cNvPr id="6147" name="Picture 3" descr="C:\Documents and Settings\MojePC\Local Settings\Temporary Internet Files\Content.IE5\78IS2UVE\MC900383832[1].wmf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5220072" y="1844824"/>
              <a:ext cx="2388972" cy="3384376"/>
            </a:xfrm>
            <a:prstGeom prst="rect">
              <a:avLst/>
            </a:prstGeom>
            <a:noFill/>
          </p:spPr>
        </p:pic>
        <p:pic>
          <p:nvPicPr>
            <p:cNvPr id="6148" name="Picture 4" descr="C:\Documents and Settings\MojePC\Local Settings\Temporary Internet Files\Content.IE5\XP8RJTL4\MC900338008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5364088" y="2204864"/>
              <a:ext cx="1656184" cy="1681765"/>
            </a:xfrm>
            <a:prstGeom prst="rect">
              <a:avLst/>
            </a:prstGeom>
            <a:noFill/>
            <a:scene3d>
              <a:camera prst="orthographicFront">
                <a:rot lat="0" lon="10800000" rev="0"/>
              </a:camera>
              <a:lightRig rig="threePt" dir="t"/>
            </a:scene3d>
          </p:spPr>
        </p:pic>
        <p:pic>
          <p:nvPicPr>
            <p:cNvPr id="6149" name="Picture 5" descr="C:\Documents and Settings\MojePC\Local Settings\Temporary Internet Files\Content.IE5\1JK3DN6G\MC900371090[1].wmf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20851906">
              <a:off x="6812440" y="3726456"/>
              <a:ext cx="1594463" cy="1584176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1000"/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" grpId="0"/>
      <p:bldP spid="42" grpId="1"/>
      <p:bldP spid="46" grpId="0"/>
      <p:bldP spid="49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i="1" dirty="0" smtClean="0">
                <a:solidFill>
                  <a:srgbClr val="009900"/>
                </a:solidFill>
              </a:rPr>
              <a:t>Choose the correct answer. </a:t>
            </a:r>
            <a:br>
              <a:rPr lang="en-GB" i="1" dirty="0" smtClean="0">
                <a:solidFill>
                  <a:srgbClr val="009900"/>
                </a:solidFill>
              </a:rPr>
            </a:br>
            <a:endParaRPr lang="en-GB" i="1" dirty="0">
              <a:solidFill>
                <a:srgbClr val="0099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971600" y="2420888"/>
            <a:ext cx="18982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smtClean="0">
                <a:latin typeface="Times New Roman" pitchFamily="18" charset="0"/>
                <a:cs typeface="Times New Roman" pitchFamily="18" charset="0"/>
              </a:rPr>
              <a:t>The </a:t>
            </a:r>
            <a:r>
              <a:rPr lang="en-GB" sz="2800" smtClean="0">
                <a:latin typeface="Times New Roman" pitchFamily="18" charset="0"/>
                <a:cs typeface="Times New Roman" pitchFamily="18" charset="0"/>
              </a:rPr>
              <a:t>pram is</a:t>
            </a:r>
            <a:endParaRPr lang="en-GB" sz="28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1547664" y="3645024"/>
            <a:ext cx="32063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a) 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in front of the ball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1547664" y="4509120"/>
            <a:ext cx="27254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b) 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behind the ball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1547664" y="5301208"/>
            <a:ext cx="30652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c) 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in front of the car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95536" y="2420888"/>
            <a:ext cx="453971" cy="523220"/>
          </a:xfrm>
          <a:prstGeom prst="rect">
            <a:avLst/>
          </a:prstGeom>
          <a:solidFill>
            <a:srgbClr val="FF99FF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8.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21" name="Skupina 20"/>
          <p:cNvGrpSpPr/>
          <p:nvPr/>
        </p:nvGrpSpPr>
        <p:grpSpPr>
          <a:xfrm>
            <a:off x="5220072" y="2348880"/>
            <a:ext cx="3391272" cy="2743200"/>
            <a:chOff x="4856370" y="3284984"/>
            <a:chExt cx="3391272" cy="2743200"/>
          </a:xfrm>
        </p:grpSpPr>
        <p:pic>
          <p:nvPicPr>
            <p:cNvPr id="7170" name="Picture 2" descr="C:\Documents and Settings\MojePC\Local Settings\Temporary Internet Files\Content.IE5\8RJK3VEX\MC900441736[2]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5504442" y="3284984"/>
              <a:ext cx="2743200" cy="2743200"/>
            </a:xfrm>
            <a:prstGeom prst="rect">
              <a:avLst/>
            </a:prstGeom>
            <a:noFill/>
          </p:spPr>
        </p:pic>
        <p:pic>
          <p:nvPicPr>
            <p:cNvPr id="18" name="Picture 3" descr="C:\Documents and Settings\MojePC\Local Settings\Temporary Internet Files\Content.IE5\78IS2UVE\MC900237252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856370" y="4149080"/>
              <a:ext cx="1504724" cy="1437072"/>
            </a:xfrm>
            <a:prstGeom prst="rect">
              <a:avLst/>
            </a:prstGeom>
            <a:noFill/>
          </p:spPr>
        </p:pic>
        <p:pic>
          <p:nvPicPr>
            <p:cNvPr id="20" name="Picture 4" descr="C:\Documents and Settings\MojePC\Local Settings\Temporary Internet Files\Content.IE5\XP8RJTL4\MC900412556[1].wmf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14221457">
              <a:off x="5321071" y="4830884"/>
              <a:ext cx="919029" cy="911706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" grpId="0"/>
      <p:bldP spid="42" grpId="1"/>
      <p:bldP spid="46" grpId="0"/>
      <p:bldP spid="49" grpId="0"/>
      <p:bldP spid="49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i="1" dirty="0" smtClean="0">
                <a:solidFill>
                  <a:srgbClr val="009900"/>
                </a:solidFill>
              </a:rPr>
              <a:t>Choose the correct answer. </a:t>
            </a:r>
            <a:br>
              <a:rPr lang="en-GB" i="1" dirty="0" smtClean="0">
                <a:solidFill>
                  <a:srgbClr val="009900"/>
                </a:solidFill>
              </a:rPr>
            </a:br>
            <a:endParaRPr lang="en-GB" i="1" dirty="0">
              <a:solidFill>
                <a:srgbClr val="0099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971600" y="2420888"/>
            <a:ext cx="18982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smtClean="0">
                <a:latin typeface="Times New Roman" pitchFamily="18" charset="0"/>
                <a:cs typeface="Times New Roman" pitchFamily="18" charset="0"/>
              </a:rPr>
              <a:t>The </a:t>
            </a:r>
            <a:r>
              <a:rPr lang="en-GB" sz="2800" smtClean="0">
                <a:latin typeface="Times New Roman" pitchFamily="18" charset="0"/>
                <a:cs typeface="Times New Roman" pitchFamily="18" charset="0"/>
              </a:rPr>
              <a:t>pram is</a:t>
            </a:r>
            <a:endParaRPr lang="en-GB" sz="28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1547664" y="3645024"/>
            <a:ext cx="26148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a) 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next to the car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1547664" y="4509120"/>
            <a:ext cx="26260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b) 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behind the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car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1547664" y="5301208"/>
            <a:ext cx="30652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c) 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in front of the car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95536" y="2420888"/>
            <a:ext cx="453971" cy="523220"/>
          </a:xfrm>
          <a:prstGeom prst="rect">
            <a:avLst/>
          </a:prstGeom>
          <a:solidFill>
            <a:srgbClr val="CC660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9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2" name="Skupina 20"/>
          <p:cNvGrpSpPr/>
          <p:nvPr/>
        </p:nvGrpSpPr>
        <p:grpSpPr>
          <a:xfrm>
            <a:off x="5148064" y="2348880"/>
            <a:ext cx="3391272" cy="2743200"/>
            <a:chOff x="4856370" y="3284984"/>
            <a:chExt cx="3391272" cy="2743200"/>
          </a:xfrm>
        </p:grpSpPr>
        <p:pic>
          <p:nvPicPr>
            <p:cNvPr id="7170" name="Picture 2" descr="C:\Documents and Settings\MojePC\Local Settings\Temporary Internet Files\Content.IE5\8RJK3VEX\MC900441736[2]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5504442" y="3284984"/>
              <a:ext cx="2743200" cy="2743200"/>
            </a:xfrm>
            <a:prstGeom prst="rect">
              <a:avLst/>
            </a:prstGeom>
            <a:noFill/>
          </p:spPr>
        </p:pic>
        <p:pic>
          <p:nvPicPr>
            <p:cNvPr id="18" name="Picture 3" descr="C:\Documents and Settings\MojePC\Local Settings\Temporary Internet Files\Content.IE5\78IS2UVE\MC900237252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856370" y="4149080"/>
              <a:ext cx="1504724" cy="1437072"/>
            </a:xfrm>
            <a:prstGeom prst="rect">
              <a:avLst/>
            </a:prstGeom>
            <a:noFill/>
          </p:spPr>
        </p:pic>
        <p:pic>
          <p:nvPicPr>
            <p:cNvPr id="20" name="Picture 4" descr="C:\Documents and Settings\MojePC\Local Settings\Temporary Internet Files\Content.IE5\XP8RJTL4\MC900412556[1].wmf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14221457">
              <a:off x="5321071" y="4830884"/>
              <a:ext cx="919029" cy="911706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" grpId="0"/>
      <p:bldP spid="46" grpId="0"/>
      <p:bldP spid="46" grpId="1"/>
      <p:bldP spid="49" grpId="0"/>
      <p:bldP spid="49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i="1" dirty="0" smtClean="0">
                <a:solidFill>
                  <a:srgbClr val="009900"/>
                </a:solidFill>
              </a:rPr>
              <a:t>Choose the correct answer. </a:t>
            </a:r>
            <a:br>
              <a:rPr lang="en-GB" i="1" dirty="0" smtClean="0">
                <a:solidFill>
                  <a:srgbClr val="009900"/>
                </a:solidFill>
              </a:rPr>
            </a:br>
            <a:endParaRPr lang="en-GB" i="1" dirty="0">
              <a:solidFill>
                <a:srgbClr val="0099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971600" y="2420888"/>
            <a:ext cx="16979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The ball is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1547664" y="3645024"/>
            <a:ext cx="29145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a) 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next to the pram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1547664" y="4509120"/>
            <a:ext cx="22284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b) 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in the pram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1547664" y="5301208"/>
            <a:ext cx="30652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c) 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in front of the car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05768" y="2420888"/>
            <a:ext cx="633508" cy="523220"/>
          </a:xfrm>
          <a:prstGeom prst="rect">
            <a:avLst/>
          </a:prstGeom>
          <a:solidFill>
            <a:srgbClr val="0066FF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10.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14" name="Skupina 13"/>
          <p:cNvGrpSpPr/>
          <p:nvPr/>
        </p:nvGrpSpPr>
        <p:grpSpPr>
          <a:xfrm>
            <a:off x="5076056" y="2636912"/>
            <a:ext cx="3635896" cy="2499197"/>
            <a:chOff x="5508104" y="2780928"/>
            <a:chExt cx="3635896" cy="2499197"/>
          </a:xfrm>
        </p:grpSpPr>
        <p:pic>
          <p:nvPicPr>
            <p:cNvPr id="7170" name="Picture 2" descr="C:\Documents and Settings\MojePC\Local Settings\Temporary Internet Files\Content.IE5\8RJK3VEX\MC900441736[2]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7220867" y="3356992"/>
              <a:ext cx="1923133" cy="1923133"/>
            </a:xfrm>
            <a:prstGeom prst="rect">
              <a:avLst/>
            </a:prstGeom>
            <a:noFill/>
          </p:spPr>
        </p:pic>
        <p:grpSp>
          <p:nvGrpSpPr>
            <p:cNvPr id="13" name="Skupina 12"/>
            <p:cNvGrpSpPr/>
            <p:nvPr/>
          </p:nvGrpSpPr>
          <p:grpSpPr>
            <a:xfrm>
              <a:off x="5508104" y="2780928"/>
              <a:ext cx="2612627" cy="2495164"/>
              <a:chOff x="5292080" y="3284984"/>
              <a:chExt cx="2612627" cy="2495164"/>
            </a:xfrm>
          </p:grpSpPr>
          <p:pic>
            <p:nvPicPr>
              <p:cNvPr id="20" name="Picture 4" descr="C:\Documents and Settings\MojePC\Local Settings\Temporary Internet Files\Content.IE5\XP8RJTL4\MC900412556[1].wmf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/>
              <a:stretch>
                <a:fillRect/>
              </a:stretch>
            </p:blipFill>
            <p:spPr bwMode="auto">
              <a:xfrm rot="20480766">
                <a:off x="5989810" y="3624037"/>
                <a:ext cx="919029" cy="911706"/>
              </a:xfrm>
              <a:prstGeom prst="rect">
                <a:avLst/>
              </a:prstGeom>
              <a:noFill/>
            </p:spPr>
          </p:pic>
          <p:pic>
            <p:nvPicPr>
              <p:cNvPr id="12" name="Picture 3" descr="C:\Documents and Settings\MojePC\Local Settings\Temporary Internet Files\Content.IE5\78IS2UVE\MC900237252[1].wmf"/>
              <p:cNvPicPr>
                <a:picLocks noChangeAspect="1" noChangeArrowheads="1"/>
              </p:cNvPicPr>
              <p:nvPr/>
            </p:nvPicPr>
            <p:blipFill>
              <a:blip r:embed="rId4" cstate="print"/>
              <a:srcRect/>
              <a:stretch>
                <a:fillRect/>
              </a:stretch>
            </p:blipFill>
            <p:spPr bwMode="auto">
              <a:xfrm>
                <a:off x="5292080" y="3284984"/>
                <a:ext cx="2612627" cy="2495164"/>
              </a:xfrm>
              <a:prstGeom prst="rect">
                <a:avLst/>
              </a:prstGeom>
              <a:noFill/>
            </p:spPr>
          </p:pic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" grpId="0"/>
      <p:bldP spid="42" grpId="1"/>
      <p:bldP spid="46" grpId="0"/>
      <p:bldP spid="49" grpId="0"/>
      <p:bldP spid="49" grpId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908720"/>
            <a:ext cx="325762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Zdroj obrázků: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Galerie programu PowerPoint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87624" y="2348880"/>
            <a:ext cx="69127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Vytvořeno jako DUM do předmětu anglický jazyk na Základní škole 17.listopadu 1325, Mladá Boleslav pro třetí ročník.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87624" y="3861048"/>
            <a:ext cx="698477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slouží k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procvičení předložek. 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doporučuji prezentovat na interaktivní tabuli.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byl vytvořen a pilotován ve druhém pololetí školního roku 2011/2012.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2593</TotalTime>
  <Words>344</Words>
  <Application>Microsoft Office PowerPoint</Application>
  <PresentationFormat>Předvádění na obrazovce (4:3)</PresentationFormat>
  <Paragraphs>77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     </vt:lpstr>
      <vt:lpstr>Choose the correct answer.  </vt:lpstr>
      <vt:lpstr>Choose the correct answer.  </vt:lpstr>
      <vt:lpstr>Choose the correct answer.  </vt:lpstr>
      <vt:lpstr>Choose the correct answer.  </vt:lpstr>
      <vt:lpstr>Choose the correct answer.  </vt:lpstr>
      <vt:lpstr>Choose the correct answer.  </vt:lpstr>
      <vt:lpstr>Choose the correct answer.  </vt:lpstr>
      <vt:lpstr>Choose the correct answer.  </vt:lpstr>
      <vt:lpstr>Choose the correct answer.  </vt:lpstr>
      <vt:lpstr>Choose the correct answer.  </vt:lpstr>
      <vt:lpstr>Snímek 12</vt:lpstr>
    </vt:vector>
  </TitlesOfParts>
  <Company>ZS Mladá Boleslav, 17. listopadu 1325, nezisková o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Zdeněk Hanuš</dc:creator>
  <cp:lastModifiedBy>Moje</cp:lastModifiedBy>
  <cp:revision>180</cp:revision>
  <dcterms:created xsi:type="dcterms:W3CDTF">2011-11-03T08:32:54Z</dcterms:created>
  <dcterms:modified xsi:type="dcterms:W3CDTF">2012-05-20T14:26:03Z</dcterms:modified>
</cp:coreProperties>
</file>